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330" r:id="rId2"/>
    <p:sldId id="331" r:id="rId3"/>
    <p:sldId id="332" r:id="rId4"/>
    <p:sldId id="266" r:id="rId5"/>
    <p:sldId id="265" r:id="rId6"/>
    <p:sldId id="333" r:id="rId7"/>
    <p:sldId id="268" r:id="rId8"/>
    <p:sldId id="270" r:id="rId9"/>
    <p:sldId id="340" r:id="rId10"/>
    <p:sldId id="341" r:id="rId11"/>
    <p:sldId id="342" r:id="rId12"/>
    <p:sldId id="343" r:id="rId13"/>
    <p:sldId id="339" r:id="rId14"/>
    <p:sldId id="334" r:id="rId15"/>
    <p:sldId id="344" r:id="rId16"/>
    <p:sldId id="291" r:id="rId17"/>
    <p:sldId id="336" r:id="rId18"/>
    <p:sldId id="345" r:id="rId19"/>
    <p:sldId id="272" r:id="rId20"/>
    <p:sldId id="337" r:id="rId21"/>
    <p:sldId id="338" r:id="rId22"/>
    <p:sldId id="347" r:id="rId23"/>
    <p:sldId id="346" r:id="rId24"/>
    <p:sldId id="269" r:id="rId25"/>
    <p:sldId id="348" r:id="rId26"/>
    <p:sldId id="349" r:id="rId27"/>
    <p:sldId id="351" r:id="rId28"/>
    <p:sldId id="352" r:id="rId29"/>
    <p:sldId id="353" r:id="rId30"/>
    <p:sldId id="354" r:id="rId31"/>
    <p:sldId id="350" r:id="rId32"/>
    <p:sldId id="328" r:id="rId33"/>
    <p:sldId id="32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DF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5" autoAdjust="0"/>
    <p:restoredTop sz="58140" autoAdjust="0"/>
  </p:normalViewPr>
  <p:slideViewPr>
    <p:cSldViewPr>
      <p:cViewPr varScale="1">
        <p:scale>
          <a:sx n="62" d="100"/>
          <a:sy n="62" d="100"/>
        </p:scale>
        <p:origin x="-84" y="-372"/>
      </p:cViewPr>
      <p:guideLst>
        <p:guide orient="horz" pos="2160"/>
        <p:guide pos="2880"/>
      </p:guideLst>
    </p:cSldViewPr>
  </p:slideViewPr>
  <p:outlineViewPr>
    <p:cViewPr>
      <p:scale>
        <a:sx n="33" d="100"/>
        <a:sy n="33" d="100"/>
      </p:scale>
      <p:origin x="60" y="0"/>
    </p:cViewPr>
  </p:outlineViewPr>
  <p:notesTextViewPr>
    <p:cViewPr>
      <p:scale>
        <a:sx n="100" d="100"/>
        <a:sy n="100" d="100"/>
      </p:scale>
      <p:origin x="0" y="0"/>
    </p:cViewPr>
  </p:notesTextViewPr>
  <p:sorterViewPr>
    <p:cViewPr>
      <p:scale>
        <a:sx n="66" d="100"/>
        <a:sy n="66" d="100"/>
      </p:scale>
      <p:origin x="0" y="14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aren\Desktop\SCRIPT\1%20Intro,%20Table%20of%20contents\Lang%20Dev%20from%2012%20-%2084%20mo%20for%20CI%20and%20HA%20childre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Sheet1!$I$6</c:f>
              <c:strCache>
                <c:ptCount val="1"/>
                <c:pt idx="0">
                  <c:v>HA</c:v>
                </c:pt>
              </c:strCache>
            </c:strRef>
          </c:tx>
          <c:cat>
            <c:strRef>
              <c:f>Sheet1!$H$7:$H$10</c:f>
              <c:strCache>
                <c:ptCount val="4"/>
                <c:pt idx="0">
                  <c:v>Delayed</c:v>
                </c:pt>
                <c:pt idx="1">
                  <c:v>Gap opener</c:v>
                </c:pt>
                <c:pt idx="2">
                  <c:v>Gap closer</c:v>
                </c:pt>
                <c:pt idx="3">
                  <c:v>Normal/High</c:v>
                </c:pt>
              </c:strCache>
            </c:strRef>
          </c:cat>
          <c:val>
            <c:numRef>
              <c:f>Sheet1!$I$7:$I$10</c:f>
              <c:numCache>
                <c:formatCode>General</c:formatCode>
                <c:ptCount val="4"/>
                <c:pt idx="0">
                  <c:v>35</c:v>
                </c:pt>
                <c:pt idx="1">
                  <c:v>12</c:v>
                </c:pt>
                <c:pt idx="2">
                  <c:v>4</c:v>
                </c:pt>
                <c:pt idx="3">
                  <c:v>49</c:v>
                </c:pt>
              </c:numCache>
            </c:numRef>
          </c:val>
        </c:ser>
        <c:ser>
          <c:idx val="1"/>
          <c:order val="1"/>
          <c:tx>
            <c:strRef>
              <c:f>Sheet1!$J$6</c:f>
              <c:strCache>
                <c:ptCount val="1"/>
                <c:pt idx="0">
                  <c:v>CI</c:v>
                </c:pt>
              </c:strCache>
            </c:strRef>
          </c:tx>
          <c:cat>
            <c:strRef>
              <c:f>Sheet1!$H$7:$H$10</c:f>
              <c:strCache>
                <c:ptCount val="4"/>
                <c:pt idx="0">
                  <c:v>Delayed</c:v>
                </c:pt>
                <c:pt idx="1">
                  <c:v>Gap opener</c:v>
                </c:pt>
                <c:pt idx="2">
                  <c:v>Gap closer</c:v>
                </c:pt>
                <c:pt idx="3">
                  <c:v>Normal/High</c:v>
                </c:pt>
              </c:strCache>
            </c:strRef>
          </c:cat>
          <c:val>
            <c:numRef>
              <c:f>Sheet1!$J$7:$J$10</c:f>
              <c:numCache>
                <c:formatCode>General</c:formatCode>
                <c:ptCount val="4"/>
                <c:pt idx="0">
                  <c:v>50</c:v>
                </c:pt>
                <c:pt idx="1">
                  <c:v>4</c:v>
                </c:pt>
                <c:pt idx="2">
                  <c:v>23</c:v>
                </c:pt>
                <c:pt idx="3">
                  <c:v>23</c:v>
                </c:pt>
              </c:numCache>
            </c:numRef>
          </c:val>
        </c:ser>
        <c:axId val="267275264"/>
        <c:axId val="267313920"/>
      </c:barChart>
      <c:catAx>
        <c:axId val="267275264"/>
        <c:scaling>
          <c:orientation val="minMax"/>
        </c:scaling>
        <c:axPos val="b"/>
        <c:tickLblPos val="nextTo"/>
        <c:txPr>
          <a:bodyPr/>
          <a:lstStyle/>
          <a:p>
            <a:pPr>
              <a:defRPr sz="2400"/>
            </a:pPr>
            <a:endParaRPr lang="en-US"/>
          </a:p>
        </c:txPr>
        <c:crossAx val="267313920"/>
        <c:crosses val="autoZero"/>
        <c:auto val="1"/>
        <c:lblAlgn val="ctr"/>
        <c:lblOffset val="100"/>
      </c:catAx>
      <c:valAx>
        <c:axId val="267313920"/>
        <c:scaling>
          <c:orientation val="minMax"/>
        </c:scaling>
        <c:axPos val="l"/>
        <c:majorGridlines/>
        <c:numFmt formatCode="General" sourceLinked="1"/>
        <c:tickLblPos val="nextTo"/>
        <c:txPr>
          <a:bodyPr/>
          <a:lstStyle/>
          <a:p>
            <a:pPr>
              <a:defRPr sz="1600"/>
            </a:pPr>
            <a:endParaRPr lang="en-US"/>
          </a:p>
        </c:txPr>
        <c:crossAx val="267275264"/>
        <c:crosses val="autoZero"/>
        <c:crossBetween val="between"/>
      </c:valAx>
    </c:plotArea>
    <c:legend>
      <c:legendPos val="r"/>
      <c:layout/>
      <c:txPr>
        <a:bodyPr/>
        <a:lstStyle/>
        <a:p>
          <a:pPr>
            <a:defRPr sz="2000"/>
          </a:pPr>
          <a:endParaRPr lang="en-US"/>
        </a:p>
      </c:txPr>
    </c:legend>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spPr>
            <a:solidFill>
              <a:schemeClr val="accent3">
                <a:lumMod val="75000"/>
              </a:schemeClr>
            </a:solidFill>
          </c:spPr>
          <c:dPt>
            <c:idx val="0"/>
            <c:spPr>
              <a:solidFill>
                <a:srgbClr val="FFC000"/>
              </a:solidFill>
            </c:spPr>
          </c:dPt>
          <c:dPt>
            <c:idx val="1"/>
            <c:spPr>
              <a:solidFill>
                <a:schemeClr val="bg2">
                  <a:lumMod val="75000"/>
                </a:schemeClr>
              </a:solidFill>
            </c:spPr>
          </c:dPt>
          <c:dLbls>
            <c:dLbl>
              <c:idx val="0"/>
              <c:layout>
                <c:manualLayout>
                  <c:x val="-0.15720618256051347"/>
                  <c:y val="-0.35529661981253935"/>
                </c:manualLayout>
              </c:layout>
              <c:dLblPos val="bestFit"/>
              <c:showVal val="1"/>
            </c:dLbl>
            <c:txPr>
              <a:bodyPr/>
              <a:lstStyle/>
              <a:p>
                <a:pPr>
                  <a:defRPr sz="2400" b="1"/>
                </a:pPr>
                <a:endParaRPr lang="en-US"/>
              </a:p>
            </c:txPr>
            <c:dLblPos val="ctr"/>
            <c:showVal val="1"/>
            <c:showLeaderLines val="1"/>
          </c:dLbls>
          <c:cat>
            <c:strRef>
              <c:f>Sheet1!$A$5:$A$6</c:f>
              <c:strCache>
                <c:ptCount val="2"/>
                <c:pt idx="0">
                  <c:v>Schools with less than 3 DHH students</c:v>
                </c:pt>
                <c:pt idx="1">
                  <c:v>Schools with more than 3 DHH students</c:v>
                </c:pt>
              </c:strCache>
            </c:strRef>
          </c:cat>
          <c:val>
            <c:numRef>
              <c:f>Sheet1!$B$5:$B$6</c:f>
              <c:numCache>
                <c:formatCode>0%</c:formatCode>
                <c:ptCount val="2"/>
                <c:pt idx="0">
                  <c:v>0.8</c:v>
                </c:pt>
                <c:pt idx="1">
                  <c:v>0.2</c:v>
                </c:pt>
              </c:numCache>
            </c:numRef>
          </c:val>
        </c:ser>
        <c:firstSliceAng val="0"/>
      </c:pieChart>
    </c:plotArea>
    <c:legend>
      <c:legendPos val="r"/>
      <c:legendEntry>
        <c:idx val="0"/>
        <c:txPr>
          <a:bodyPr/>
          <a:lstStyle/>
          <a:p>
            <a:pPr>
              <a:defRPr sz="2400" b="1"/>
            </a:pPr>
            <a:endParaRPr lang="en-US"/>
          </a:p>
        </c:txPr>
      </c:legendEntry>
      <c:legendEntry>
        <c:idx val="1"/>
        <c:txPr>
          <a:bodyPr/>
          <a:lstStyle/>
          <a:p>
            <a:pPr>
              <a:defRPr sz="2400"/>
            </a:pPr>
            <a:endParaRPr lang="en-US"/>
          </a:p>
        </c:txPr>
      </c:legendEntry>
      <c:layout>
        <c:manualLayout>
          <c:xMode val="edge"/>
          <c:yMode val="edge"/>
          <c:x val="0.64747205210459902"/>
          <c:y val="2.6720949049064056E-2"/>
          <c:w val="0.33431802274715738"/>
          <c:h val="0.70523913677456984"/>
        </c:manualLayout>
      </c:layout>
      <c:txPr>
        <a:bodyPr/>
        <a:lstStyle/>
        <a:p>
          <a:pPr>
            <a:defRPr sz="2400"/>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Pt>
            <c:idx val="0"/>
            <c:spPr>
              <a:solidFill>
                <a:srgbClr val="FF0000"/>
              </a:solidFill>
            </c:spPr>
          </c:dPt>
          <c:dPt>
            <c:idx val="1"/>
            <c:spPr>
              <a:solidFill>
                <a:srgbClr val="FFC000"/>
              </a:solidFill>
            </c:spPr>
          </c:dPt>
          <c:dPt>
            <c:idx val="2"/>
            <c:spPr>
              <a:solidFill>
                <a:srgbClr val="92D050"/>
              </a:solidFill>
            </c:spPr>
          </c:dPt>
          <c:dLbls>
            <c:dLblPos val="ctr"/>
            <c:showVal val="1"/>
            <c:showLeaderLines val="1"/>
          </c:dLbls>
          <c:cat>
            <c:strRef>
              <c:f>Sheet1!$A$1:$A$3</c:f>
              <c:strCache>
                <c:ptCount val="3"/>
                <c:pt idx="0">
                  <c:v>Population at schools with 1 DHH student</c:v>
                </c:pt>
                <c:pt idx="1">
                  <c:v>Population at school with 2-3 DHH students</c:v>
                </c:pt>
                <c:pt idx="2">
                  <c:v>Population at schools with &gt;3 DHH students</c:v>
                </c:pt>
              </c:strCache>
            </c:strRef>
          </c:cat>
          <c:val>
            <c:numRef>
              <c:f>Sheet1!$B$1:$B$3</c:f>
              <c:numCache>
                <c:formatCode>0%</c:formatCode>
                <c:ptCount val="3"/>
                <c:pt idx="0">
                  <c:v>0.19</c:v>
                </c:pt>
                <c:pt idx="1">
                  <c:v>0.27</c:v>
                </c:pt>
                <c:pt idx="2">
                  <c:v>0.41000000000000025</c:v>
                </c:pt>
              </c:numCache>
            </c:numRef>
          </c:val>
        </c:ser>
        <c:firstSliceAng val="0"/>
      </c:pieChart>
    </c:plotArea>
    <c:legend>
      <c:legendPos val="r"/>
      <c:legendEntry>
        <c:idx val="0"/>
      </c:legendEntry>
      <c:legendEntry>
        <c:idx val="1"/>
      </c:legendEntry>
      <c:legendEntry>
        <c:idx val="2"/>
      </c:legendEntry>
      <c:layout>
        <c:manualLayout>
          <c:xMode val="edge"/>
          <c:yMode val="edge"/>
          <c:x val="0.63860576455720863"/>
          <c:y val="0.12769629828474155"/>
          <c:w val="0.33515966754155763"/>
          <c:h val="0.76927611687206288"/>
        </c:manualLayou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3D722-AE2B-4631-A7DB-71E44FF3A3BC}"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5E57C160-2648-41F1-AA10-72CD58A9CCB1}">
      <dgm:prSet phldrT="[Text]"/>
      <dgm:spPr/>
      <dgm:t>
        <a:bodyPr/>
        <a:lstStyle/>
        <a:p>
          <a:endParaRPr lang="en-US" dirty="0"/>
        </a:p>
      </dgm:t>
    </dgm:pt>
    <dgm:pt modelId="{694B2EAE-D164-4791-AC95-E6C79AF144C4}" type="parTrans" cxnId="{0D468946-030C-4C10-90B3-0A7E885DED88}">
      <dgm:prSet/>
      <dgm:spPr/>
      <dgm:t>
        <a:bodyPr/>
        <a:lstStyle/>
        <a:p>
          <a:endParaRPr lang="en-US"/>
        </a:p>
      </dgm:t>
    </dgm:pt>
    <dgm:pt modelId="{F7D7C155-7AF0-4E68-957E-416FB172B3F0}" type="sibTrans" cxnId="{0D468946-030C-4C10-90B3-0A7E885DED88}">
      <dgm:prSet/>
      <dgm:spPr/>
      <dgm:t>
        <a:bodyPr/>
        <a:lstStyle/>
        <a:p>
          <a:endParaRPr lang="en-US"/>
        </a:p>
      </dgm:t>
    </dgm:pt>
    <dgm:pt modelId="{93971235-94A7-4D73-8610-2568E4DB90B7}">
      <dgm:prSet phldrT="[Text]"/>
      <dgm:spPr/>
      <dgm:t>
        <a:bodyPr/>
        <a:lstStyle/>
        <a:p>
          <a:r>
            <a:rPr lang="en-US" dirty="0" smtClean="0"/>
            <a:t>Identification</a:t>
          </a:r>
          <a:endParaRPr lang="en-US" dirty="0"/>
        </a:p>
      </dgm:t>
    </dgm:pt>
    <dgm:pt modelId="{02CF6997-EA21-4DE1-9A11-288CAFD17E6F}" type="parTrans" cxnId="{C148EFCF-B6A6-4208-9113-DEA57E5D61DC}">
      <dgm:prSet/>
      <dgm:spPr/>
      <dgm:t>
        <a:bodyPr/>
        <a:lstStyle/>
        <a:p>
          <a:endParaRPr lang="en-US"/>
        </a:p>
      </dgm:t>
    </dgm:pt>
    <dgm:pt modelId="{03712D6B-57DD-44D2-B8F3-1844F90DB9BD}" type="sibTrans" cxnId="{C148EFCF-B6A6-4208-9113-DEA57E5D61DC}">
      <dgm:prSet/>
      <dgm:spPr/>
      <dgm:t>
        <a:bodyPr/>
        <a:lstStyle/>
        <a:p>
          <a:endParaRPr lang="en-US"/>
        </a:p>
      </dgm:t>
    </dgm:pt>
    <dgm:pt modelId="{42BCF9BC-DA6F-4D9A-B664-89038C582B69}">
      <dgm:prSet phldrT="[Text]"/>
      <dgm:spPr/>
      <dgm:t>
        <a:bodyPr/>
        <a:lstStyle/>
        <a:p>
          <a:endParaRPr lang="en-US" dirty="0"/>
        </a:p>
      </dgm:t>
    </dgm:pt>
    <dgm:pt modelId="{D362C5AA-951A-4799-9556-AFD01DC13637}" type="parTrans" cxnId="{499205D1-6D78-436B-8B9A-7B787B640F54}">
      <dgm:prSet/>
      <dgm:spPr/>
      <dgm:t>
        <a:bodyPr/>
        <a:lstStyle/>
        <a:p>
          <a:endParaRPr lang="en-US"/>
        </a:p>
      </dgm:t>
    </dgm:pt>
    <dgm:pt modelId="{7DA46E3C-CC75-4A3C-B1C3-A8C960C39B4B}" type="sibTrans" cxnId="{499205D1-6D78-436B-8B9A-7B787B640F54}">
      <dgm:prSet/>
      <dgm:spPr/>
      <dgm:t>
        <a:bodyPr/>
        <a:lstStyle/>
        <a:p>
          <a:endParaRPr lang="en-US"/>
        </a:p>
      </dgm:t>
    </dgm:pt>
    <dgm:pt modelId="{1D315343-B389-430F-8DDD-580666D47E66}">
      <dgm:prSet phldrT="[Text]"/>
      <dgm:spPr/>
      <dgm:t>
        <a:bodyPr/>
        <a:lstStyle/>
        <a:p>
          <a:r>
            <a:rPr lang="en-US" dirty="0" smtClean="0"/>
            <a:t>Placement in education programs</a:t>
          </a:r>
          <a:endParaRPr lang="en-US" dirty="0"/>
        </a:p>
      </dgm:t>
    </dgm:pt>
    <dgm:pt modelId="{88297A62-332C-4A75-AD6C-4536AC169A38}" type="parTrans" cxnId="{1E3D4AAA-3C86-4C12-B885-7ED002EC1579}">
      <dgm:prSet/>
      <dgm:spPr/>
      <dgm:t>
        <a:bodyPr/>
        <a:lstStyle/>
        <a:p>
          <a:endParaRPr lang="en-US"/>
        </a:p>
      </dgm:t>
    </dgm:pt>
    <dgm:pt modelId="{7170FA58-1E6A-475A-BF27-A75048D71BB4}" type="sibTrans" cxnId="{1E3D4AAA-3C86-4C12-B885-7ED002EC1579}">
      <dgm:prSet/>
      <dgm:spPr/>
      <dgm:t>
        <a:bodyPr/>
        <a:lstStyle/>
        <a:p>
          <a:endParaRPr lang="en-US"/>
        </a:p>
      </dgm:t>
    </dgm:pt>
    <dgm:pt modelId="{1254E5B9-95C4-4192-9B02-FBDA255BB137}">
      <dgm:prSet phldrT="[Text]"/>
      <dgm:spPr/>
      <dgm:t>
        <a:bodyPr/>
        <a:lstStyle/>
        <a:p>
          <a:r>
            <a:rPr lang="en-US" dirty="0" smtClean="0"/>
            <a:t>Assuring communication access</a:t>
          </a:r>
          <a:endParaRPr lang="en-US" dirty="0"/>
        </a:p>
      </dgm:t>
    </dgm:pt>
    <dgm:pt modelId="{0F634294-E677-4B99-960F-ADF5617D10BC}" type="parTrans" cxnId="{0A213CDC-B9E5-4372-847A-A6B741489092}">
      <dgm:prSet/>
      <dgm:spPr/>
      <dgm:t>
        <a:bodyPr/>
        <a:lstStyle/>
        <a:p>
          <a:endParaRPr lang="en-US"/>
        </a:p>
      </dgm:t>
    </dgm:pt>
    <dgm:pt modelId="{A702B07D-D725-4014-BB03-F2BB6F638C05}" type="sibTrans" cxnId="{0A213CDC-B9E5-4372-847A-A6B741489092}">
      <dgm:prSet/>
      <dgm:spPr/>
      <dgm:t>
        <a:bodyPr/>
        <a:lstStyle/>
        <a:p>
          <a:endParaRPr lang="en-US"/>
        </a:p>
      </dgm:t>
    </dgm:pt>
    <dgm:pt modelId="{41D0A4E6-7EBB-4697-B2DF-2B49369471C1}">
      <dgm:prSet phldrT="[Text]"/>
      <dgm:spPr/>
      <dgm:t>
        <a:bodyPr/>
        <a:lstStyle/>
        <a:p>
          <a:endParaRPr lang="en-US" dirty="0"/>
        </a:p>
      </dgm:t>
    </dgm:pt>
    <dgm:pt modelId="{40D05508-60FB-4E3B-B8C8-F15B469B9D5A}" type="parTrans" cxnId="{EC785824-EC3C-4863-AA95-25ACC22EE6CB}">
      <dgm:prSet/>
      <dgm:spPr/>
      <dgm:t>
        <a:bodyPr/>
        <a:lstStyle/>
        <a:p>
          <a:endParaRPr lang="en-US"/>
        </a:p>
      </dgm:t>
    </dgm:pt>
    <dgm:pt modelId="{4A307F7C-2FB5-41F4-94D0-90036487D09B}" type="sibTrans" cxnId="{EC785824-EC3C-4863-AA95-25ACC22EE6CB}">
      <dgm:prSet/>
      <dgm:spPr/>
      <dgm:t>
        <a:bodyPr/>
        <a:lstStyle/>
        <a:p>
          <a:endParaRPr lang="en-US"/>
        </a:p>
      </dgm:t>
    </dgm:pt>
    <dgm:pt modelId="{D867272D-5D30-4F30-B5C4-E5954CD03E85}">
      <dgm:prSet phldrT="[Text]"/>
      <dgm:spPr/>
      <dgm:t>
        <a:bodyPr/>
        <a:lstStyle/>
        <a:p>
          <a:r>
            <a:rPr lang="en-US" dirty="0" smtClean="0"/>
            <a:t>Goal development for services</a:t>
          </a:r>
          <a:endParaRPr lang="en-US" dirty="0"/>
        </a:p>
      </dgm:t>
    </dgm:pt>
    <dgm:pt modelId="{B8070337-E399-4F65-B8C9-6DDC0528C842}" type="parTrans" cxnId="{0EFDFE3C-0876-4FCE-83AB-6754FFE42D7A}">
      <dgm:prSet/>
      <dgm:spPr/>
      <dgm:t>
        <a:bodyPr/>
        <a:lstStyle/>
        <a:p>
          <a:endParaRPr lang="en-US"/>
        </a:p>
      </dgm:t>
    </dgm:pt>
    <dgm:pt modelId="{6DBE74A6-2FA6-4104-86DD-85F2E185AD9B}" type="sibTrans" cxnId="{0EFDFE3C-0876-4FCE-83AB-6754FFE42D7A}">
      <dgm:prSet/>
      <dgm:spPr/>
      <dgm:t>
        <a:bodyPr/>
        <a:lstStyle/>
        <a:p>
          <a:endParaRPr lang="en-US"/>
        </a:p>
      </dgm:t>
    </dgm:pt>
    <dgm:pt modelId="{F5AAF630-A939-4F45-AAC6-002E7A64023A}">
      <dgm:prSet phldrT="[Text]"/>
      <dgm:spPr/>
      <dgm:t>
        <a:bodyPr/>
        <a:lstStyle/>
        <a:p>
          <a:r>
            <a:rPr lang="en-US" dirty="0" smtClean="0"/>
            <a:t>Assessment of progress</a:t>
          </a:r>
          <a:endParaRPr lang="en-US" dirty="0"/>
        </a:p>
      </dgm:t>
    </dgm:pt>
    <dgm:pt modelId="{A01D3F0B-B484-4E68-B532-A7D1E34950F9}" type="parTrans" cxnId="{4A0E2476-EB17-49F7-9B52-CCBF1555C2F1}">
      <dgm:prSet/>
      <dgm:spPr/>
      <dgm:t>
        <a:bodyPr/>
        <a:lstStyle/>
        <a:p>
          <a:endParaRPr lang="en-US"/>
        </a:p>
      </dgm:t>
    </dgm:pt>
    <dgm:pt modelId="{EDC685DE-F0C8-490F-A051-941D849F618F}" type="sibTrans" cxnId="{4A0E2476-EB17-49F7-9B52-CCBF1555C2F1}">
      <dgm:prSet/>
      <dgm:spPr/>
      <dgm:t>
        <a:bodyPr/>
        <a:lstStyle/>
        <a:p>
          <a:endParaRPr lang="en-US"/>
        </a:p>
      </dgm:t>
    </dgm:pt>
    <dgm:pt modelId="{D06E5147-5B5B-4D0B-93E8-A20F59F3B3F0}">
      <dgm:prSet/>
      <dgm:spPr/>
      <dgm:t>
        <a:bodyPr/>
        <a:lstStyle/>
        <a:p>
          <a:r>
            <a:rPr lang="en-US" dirty="0" smtClean="0"/>
            <a:t>Technology</a:t>
          </a:r>
          <a:endParaRPr lang="en-US" dirty="0" smtClean="0"/>
        </a:p>
      </dgm:t>
    </dgm:pt>
    <dgm:pt modelId="{72A941C1-A046-4B27-964C-3B70774500F6}" type="parTrans" cxnId="{50C4AE5C-A9F4-4668-8467-9B990CC32788}">
      <dgm:prSet/>
      <dgm:spPr/>
      <dgm:t>
        <a:bodyPr/>
        <a:lstStyle/>
        <a:p>
          <a:endParaRPr lang="en-US"/>
        </a:p>
      </dgm:t>
    </dgm:pt>
    <dgm:pt modelId="{F90478C7-FCAB-4E56-86C1-F5873F968E47}" type="sibTrans" cxnId="{50C4AE5C-A9F4-4668-8467-9B990CC32788}">
      <dgm:prSet/>
      <dgm:spPr/>
      <dgm:t>
        <a:bodyPr/>
        <a:lstStyle/>
        <a:p>
          <a:endParaRPr lang="en-US"/>
        </a:p>
      </dgm:t>
    </dgm:pt>
    <dgm:pt modelId="{18E1E5C7-8765-4EC1-AB7C-FA7D3536160F}" type="pres">
      <dgm:prSet presAssocID="{0843D722-AE2B-4631-A7DB-71E44FF3A3BC}" presName="linearFlow" presStyleCnt="0">
        <dgm:presLayoutVars>
          <dgm:dir/>
          <dgm:animLvl val="lvl"/>
          <dgm:resizeHandles val="exact"/>
        </dgm:presLayoutVars>
      </dgm:prSet>
      <dgm:spPr/>
    </dgm:pt>
    <dgm:pt modelId="{97486F06-0E3A-4B37-9B7F-53F942FA3E01}" type="pres">
      <dgm:prSet presAssocID="{5E57C160-2648-41F1-AA10-72CD58A9CCB1}" presName="composite" presStyleCnt="0"/>
      <dgm:spPr/>
    </dgm:pt>
    <dgm:pt modelId="{CB7C5231-5BAA-49AA-B322-C93D7979B902}" type="pres">
      <dgm:prSet presAssocID="{5E57C160-2648-41F1-AA10-72CD58A9CCB1}" presName="parentText" presStyleLbl="alignNode1" presStyleIdx="0" presStyleCnt="3">
        <dgm:presLayoutVars>
          <dgm:chMax val="1"/>
          <dgm:bulletEnabled val="1"/>
        </dgm:presLayoutVars>
      </dgm:prSet>
      <dgm:spPr/>
    </dgm:pt>
    <dgm:pt modelId="{ED2DDA50-3112-46F0-92DE-42C6BDDEAE7B}" type="pres">
      <dgm:prSet presAssocID="{5E57C160-2648-41F1-AA10-72CD58A9CCB1}" presName="descendantText" presStyleLbl="alignAcc1" presStyleIdx="0" presStyleCnt="3" custLinFactNeighborX="549" custLinFactNeighborY="-122">
        <dgm:presLayoutVars>
          <dgm:bulletEnabled val="1"/>
        </dgm:presLayoutVars>
      </dgm:prSet>
      <dgm:spPr/>
      <dgm:t>
        <a:bodyPr/>
        <a:lstStyle/>
        <a:p>
          <a:endParaRPr lang="en-US"/>
        </a:p>
      </dgm:t>
    </dgm:pt>
    <dgm:pt modelId="{472B2FDC-B2F6-43DC-BF14-8901402F2C9B}" type="pres">
      <dgm:prSet presAssocID="{F7D7C155-7AF0-4E68-957E-416FB172B3F0}" presName="sp" presStyleCnt="0"/>
      <dgm:spPr/>
    </dgm:pt>
    <dgm:pt modelId="{3795B0C5-A2BC-4C09-9255-8D80EF2E21E1}" type="pres">
      <dgm:prSet presAssocID="{42BCF9BC-DA6F-4D9A-B664-89038C582B69}" presName="composite" presStyleCnt="0"/>
      <dgm:spPr/>
    </dgm:pt>
    <dgm:pt modelId="{A3F2BD7D-9B73-439D-A88F-94C0A60E555A}" type="pres">
      <dgm:prSet presAssocID="{42BCF9BC-DA6F-4D9A-B664-89038C582B69}" presName="parentText" presStyleLbl="alignNode1" presStyleIdx="1" presStyleCnt="3">
        <dgm:presLayoutVars>
          <dgm:chMax val="1"/>
          <dgm:bulletEnabled val="1"/>
        </dgm:presLayoutVars>
      </dgm:prSet>
      <dgm:spPr/>
    </dgm:pt>
    <dgm:pt modelId="{57AB9B96-B68C-4788-8D44-DDD36521C8A7}" type="pres">
      <dgm:prSet presAssocID="{42BCF9BC-DA6F-4D9A-B664-89038C582B69}" presName="descendantText" presStyleLbl="alignAcc1" presStyleIdx="1" presStyleCnt="3">
        <dgm:presLayoutVars>
          <dgm:bulletEnabled val="1"/>
        </dgm:presLayoutVars>
      </dgm:prSet>
      <dgm:spPr/>
      <dgm:t>
        <a:bodyPr/>
        <a:lstStyle/>
        <a:p>
          <a:endParaRPr lang="en-US"/>
        </a:p>
      </dgm:t>
    </dgm:pt>
    <dgm:pt modelId="{4AEDE226-1EDA-4A22-9D62-A7EC458DE6B5}" type="pres">
      <dgm:prSet presAssocID="{7DA46E3C-CC75-4A3C-B1C3-A8C960C39B4B}" presName="sp" presStyleCnt="0"/>
      <dgm:spPr/>
    </dgm:pt>
    <dgm:pt modelId="{06254505-0F45-4622-BE7A-D403924C8F0B}" type="pres">
      <dgm:prSet presAssocID="{41D0A4E6-7EBB-4697-B2DF-2B49369471C1}" presName="composite" presStyleCnt="0"/>
      <dgm:spPr/>
    </dgm:pt>
    <dgm:pt modelId="{2972EA5E-1626-4A1D-9DDD-F023513C7261}" type="pres">
      <dgm:prSet presAssocID="{41D0A4E6-7EBB-4697-B2DF-2B49369471C1}" presName="parentText" presStyleLbl="alignNode1" presStyleIdx="2" presStyleCnt="3">
        <dgm:presLayoutVars>
          <dgm:chMax val="1"/>
          <dgm:bulletEnabled val="1"/>
        </dgm:presLayoutVars>
      </dgm:prSet>
      <dgm:spPr/>
    </dgm:pt>
    <dgm:pt modelId="{6D1F7513-75FF-4FD9-8DFA-1F5DAAD28882}" type="pres">
      <dgm:prSet presAssocID="{41D0A4E6-7EBB-4697-B2DF-2B49369471C1}" presName="descendantText" presStyleLbl="alignAcc1" presStyleIdx="2" presStyleCnt="3">
        <dgm:presLayoutVars>
          <dgm:bulletEnabled val="1"/>
        </dgm:presLayoutVars>
      </dgm:prSet>
      <dgm:spPr/>
    </dgm:pt>
  </dgm:ptLst>
  <dgm:cxnLst>
    <dgm:cxn modelId="{96C6B81E-BFC9-4E8A-9623-7D880FEB2352}" type="presOf" srcId="{D867272D-5D30-4F30-B5C4-E5954CD03E85}" destId="{6D1F7513-75FF-4FD9-8DFA-1F5DAAD28882}" srcOrd="0" destOrd="0" presId="urn:microsoft.com/office/officeart/2005/8/layout/chevron2"/>
    <dgm:cxn modelId="{A521677F-EA53-404A-B45C-DABC888A00C4}" type="presOf" srcId="{42BCF9BC-DA6F-4D9A-B664-89038C582B69}" destId="{A3F2BD7D-9B73-439D-A88F-94C0A60E555A}" srcOrd="0" destOrd="0" presId="urn:microsoft.com/office/officeart/2005/8/layout/chevron2"/>
    <dgm:cxn modelId="{EC785824-EC3C-4863-AA95-25ACC22EE6CB}" srcId="{0843D722-AE2B-4631-A7DB-71E44FF3A3BC}" destId="{41D0A4E6-7EBB-4697-B2DF-2B49369471C1}" srcOrd="2" destOrd="0" parTransId="{40D05508-60FB-4E3B-B8C8-F15B469B9D5A}" sibTransId="{4A307F7C-2FB5-41F4-94D0-90036487D09B}"/>
    <dgm:cxn modelId="{C148EFCF-B6A6-4208-9113-DEA57E5D61DC}" srcId="{5E57C160-2648-41F1-AA10-72CD58A9CCB1}" destId="{93971235-94A7-4D73-8610-2568E4DB90B7}" srcOrd="0" destOrd="0" parTransId="{02CF6997-EA21-4DE1-9A11-288CAFD17E6F}" sibTransId="{03712D6B-57DD-44D2-B8F3-1844F90DB9BD}"/>
    <dgm:cxn modelId="{3B56EEB8-B975-4A00-9D8F-98C06B73AE34}" type="presOf" srcId="{1254E5B9-95C4-4192-9B02-FBDA255BB137}" destId="{57AB9B96-B68C-4788-8D44-DDD36521C8A7}" srcOrd="0" destOrd="1" presId="urn:microsoft.com/office/officeart/2005/8/layout/chevron2"/>
    <dgm:cxn modelId="{0A213CDC-B9E5-4372-847A-A6B741489092}" srcId="{42BCF9BC-DA6F-4D9A-B664-89038C582B69}" destId="{1254E5B9-95C4-4192-9B02-FBDA255BB137}" srcOrd="1" destOrd="0" parTransId="{0F634294-E677-4B99-960F-ADF5617D10BC}" sibTransId="{A702B07D-D725-4014-BB03-F2BB6F638C05}"/>
    <dgm:cxn modelId="{1A0AEA49-FFEF-4E1C-9BB6-85868AB2B8AC}" type="presOf" srcId="{1D315343-B389-430F-8DDD-580666D47E66}" destId="{57AB9B96-B68C-4788-8D44-DDD36521C8A7}" srcOrd="0" destOrd="0" presId="urn:microsoft.com/office/officeart/2005/8/layout/chevron2"/>
    <dgm:cxn modelId="{04CEC5B7-DAD8-4C81-BEB4-FF4BF6CCCC7D}" type="presOf" srcId="{5E57C160-2648-41F1-AA10-72CD58A9CCB1}" destId="{CB7C5231-5BAA-49AA-B322-C93D7979B902}" srcOrd="0" destOrd="0" presId="urn:microsoft.com/office/officeart/2005/8/layout/chevron2"/>
    <dgm:cxn modelId="{5F2AE745-4E83-4120-A81F-75F2D1C32F0E}" type="presOf" srcId="{93971235-94A7-4D73-8610-2568E4DB90B7}" destId="{ED2DDA50-3112-46F0-92DE-42C6BDDEAE7B}" srcOrd="0" destOrd="0" presId="urn:microsoft.com/office/officeart/2005/8/layout/chevron2"/>
    <dgm:cxn modelId="{1E3D4AAA-3C86-4C12-B885-7ED002EC1579}" srcId="{42BCF9BC-DA6F-4D9A-B664-89038C582B69}" destId="{1D315343-B389-430F-8DDD-580666D47E66}" srcOrd="0" destOrd="0" parTransId="{88297A62-332C-4A75-AD6C-4536AC169A38}" sibTransId="{7170FA58-1E6A-475A-BF27-A75048D71BB4}"/>
    <dgm:cxn modelId="{4A0E2476-EB17-49F7-9B52-CCBF1555C2F1}" srcId="{41D0A4E6-7EBB-4697-B2DF-2B49369471C1}" destId="{F5AAF630-A939-4F45-AAC6-002E7A64023A}" srcOrd="1" destOrd="0" parTransId="{A01D3F0B-B484-4E68-B532-A7D1E34950F9}" sibTransId="{EDC685DE-F0C8-490F-A051-941D849F618F}"/>
    <dgm:cxn modelId="{FFE57AC9-0BF4-4F84-98A1-7547822C1C32}" type="presOf" srcId="{0843D722-AE2B-4631-A7DB-71E44FF3A3BC}" destId="{18E1E5C7-8765-4EC1-AB7C-FA7D3536160F}" srcOrd="0" destOrd="0" presId="urn:microsoft.com/office/officeart/2005/8/layout/chevron2"/>
    <dgm:cxn modelId="{BC95FB9B-3337-4DB1-A0BF-1340BE2B9BA5}" type="presOf" srcId="{D06E5147-5B5B-4D0B-93E8-A20F59F3B3F0}" destId="{ED2DDA50-3112-46F0-92DE-42C6BDDEAE7B}" srcOrd="0" destOrd="1" presId="urn:microsoft.com/office/officeart/2005/8/layout/chevron2"/>
    <dgm:cxn modelId="{B88714F3-BC7D-4C8E-8EE4-D78AD8DDAA52}" type="presOf" srcId="{F5AAF630-A939-4F45-AAC6-002E7A64023A}" destId="{6D1F7513-75FF-4FD9-8DFA-1F5DAAD28882}" srcOrd="0" destOrd="1" presId="urn:microsoft.com/office/officeart/2005/8/layout/chevron2"/>
    <dgm:cxn modelId="{499205D1-6D78-436B-8B9A-7B787B640F54}" srcId="{0843D722-AE2B-4631-A7DB-71E44FF3A3BC}" destId="{42BCF9BC-DA6F-4D9A-B664-89038C582B69}" srcOrd="1" destOrd="0" parTransId="{D362C5AA-951A-4799-9556-AFD01DC13637}" sibTransId="{7DA46E3C-CC75-4A3C-B1C3-A8C960C39B4B}"/>
    <dgm:cxn modelId="{501985D8-881A-43F1-BA1B-83E87858C789}" type="presOf" srcId="{41D0A4E6-7EBB-4697-B2DF-2B49369471C1}" destId="{2972EA5E-1626-4A1D-9DDD-F023513C7261}" srcOrd="0" destOrd="0" presId="urn:microsoft.com/office/officeart/2005/8/layout/chevron2"/>
    <dgm:cxn modelId="{0D468946-030C-4C10-90B3-0A7E885DED88}" srcId="{0843D722-AE2B-4631-A7DB-71E44FF3A3BC}" destId="{5E57C160-2648-41F1-AA10-72CD58A9CCB1}" srcOrd="0" destOrd="0" parTransId="{694B2EAE-D164-4791-AC95-E6C79AF144C4}" sibTransId="{F7D7C155-7AF0-4E68-957E-416FB172B3F0}"/>
    <dgm:cxn modelId="{0EFDFE3C-0876-4FCE-83AB-6754FFE42D7A}" srcId="{41D0A4E6-7EBB-4697-B2DF-2B49369471C1}" destId="{D867272D-5D30-4F30-B5C4-E5954CD03E85}" srcOrd="0" destOrd="0" parTransId="{B8070337-E399-4F65-B8C9-6DDC0528C842}" sibTransId="{6DBE74A6-2FA6-4104-86DD-85F2E185AD9B}"/>
    <dgm:cxn modelId="{50C4AE5C-A9F4-4668-8467-9B990CC32788}" srcId="{5E57C160-2648-41F1-AA10-72CD58A9CCB1}" destId="{D06E5147-5B5B-4D0B-93E8-A20F59F3B3F0}" srcOrd="1" destOrd="0" parTransId="{72A941C1-A046-4B27-964C-3B70774500F6}" sibTransId="{F90478C7-FCAB-4E56-86C1-F5873F968E47}"/>
    <dgm:cxn modelId="{AF333E44-A72D-4EBF-A2FA-D54B277E188F}" type="presParOf" srcId="{18E1E5C7-8765-4EC1-AB7C-FA7D3536160F}" destId="{97486F06-0E3A-4B37-9B7F-53F942FA3E01}" srcOrd="0" destOrd="0" presId="urn:microsoft.com/office/officeart/2005/8/layout/chevron2"/>
    <dgm:cxn modelId="{762C7E63-1F9B-40AB-9FD1-25E3ACEF2DC2}" type="presParOf" srcId="{97486F06-0E3A-4B37-9B7F-53F942FA3E01}" destId="{CB7C5231-5BAA-49AA-B322-C93D7979B902}" srcOrd="0" destOrd="0" presId="urn:microsoft.com/office/officeart/2005/8/layout/chevron2"/>
    <dgm:cxn modelId="{EA1FE782-D8DA-4BC0-A446-FC8765758772}" type="presParOf" srcId="{97486F06-0E3A-4B37-9B7F-53F942FA3E01}" destId="{ED2DDA50-3112-46F0-92DE-42C6BDDEAE7B}" srcOrd="1" destOrd="0" presId="urn:microsoft.com/office/officeart/2005/8/layout/chevron2"/>
    <dgm:cxn modelId="{8636258B-605D-4E6B-83E3-857801F1518A}" type="presParOf" srcId="{18E1E5C7-8765-4EC1-AB7C-FA7D3536160F}" destId="{472B2FDC-B2F6-43DC-BF14-8901402F2C9B}" srcOrd="1" destOrd="0" presId="urn:microsoft.com/office/officeart/2005/8/layout/chevron2"/>
    <dgm:cxn modelId="{BF2D94BE-8DA6-4206-9AE4-152715FBE2F7}" type="presParOf" srcId="{18E1E5C7-8765-4EC1-AB7C-FA7D3536160F}" destId="{3795B0C5-A2BC-4C09-9255-8D80EF2E21E1}" srcOrd="2" destOrd="0" presId="urn:microsoft.com/office/officeart/2005/8/layout/chevron2"/>
    <dgm:cxn modelId="{909B0018-F994-438C-8B8C-94EE9D840C84}" type="presParOf" srcId="{3795B0C5-A2BC-4C09-9255-8D80EF2E21E1}" destId="{A3F2BD7D-9B73-439D-A88F-94C0A60E555A}" srcOrd="0" destOrd="0" presId="urn:microsoft.com/office/officeart/2005/8/layout/chevron2"/>
    <dgm:cxn modelId="{DAC0CED3-B10C-4BB5-864A-8E0C2CA3EDE9}" type="presParOf" srcId="{3795B0C5-A2BC-4C09-9255-8D80EF2E21E1}" destId="{57AB9B96-B68C-4788-8D44-DDD36521C8A7}" srcOrd="1" destOrd="0" presId="urn:microsoft.com/office/officeart/2005/8/layout/chevron2"/>
    <dgm:cxn modelId="{677D935A-C9EA-41E9-AC17-34F624BA4C36}" type="presParOf" srcId="{18E1E5C7-8765-4EC1-AB7C-FA7D3536160F}" destId="{4AEDE226-1EDA-4A22-9D62-A7EC458DE6B5}" srcOrd="3" destOrd="0" presId="urn:microsoft.com/office/officeart/2005/8/layout/chevron2"/>
    <dgm:cxn modelId="{A026EC8E-56C4-4FAC-9F32-912BD3E0D3FB}" type="presParOf" srcId="{18E1E5C7-8765-4EC1-AB7C-FA7D3536160F}" destId="{06254505-0F45-4622-BE7A-D403924C8F0B}" srcOrd="4" destOrd="0" presId="urn:microsoft.com/office/officeart/2005/8/layout/chevron2"/>
    <dgm:cxn modelId="{4E6D4697-84D6-4777-A042-B6E858341DDA}" type="presParOf" srcId="{06254505-0F45-4622-BE7A-D403924C8F0B}" destId="{2972EA5E-1626-4A1D-9DDD-F023513C7261}" srcOrd="0" destOrd="0" presId="urn:microsoft.com/office/officeart/2005/8/layout/chevron2"/>
    <dgm:cxn modelId="{6A4EE04A-EAAD-4455-9C0B-939F8DD9E5D0}" type="presParOf" srcId="{06254505-0F45-4622-BE7A-D403924C8F0B}" destId="{6D1F7513-75FF-4FD9-8DFA-1F5DAAD28882}"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A801F-B9E1-4AC9-B9E8-675724BDB716}" type="doc">
      <dgm:prSet loTypeId="urn:microsoft.com/office/officeart/2005/8/layout/pyramid1" loCatId="pyramid" qsTypeId="urn:microsoft.com/office/officeart/2005/8/quickstyle/3d3" qsCatId="3D" csTypeId="urn:microsoft.com/office/officeart/2005/8/colors/colorful2" csCatId="colorful" phldr="1"/>
      <dgm:spPr/>
    </dgm:pt>
    <dgm:pt modelId="{4FF5510D-520D-4826-B55A-313EA85442CA}" type="pres">
      <dgm:prSet presAssocID="{66CA801F-B9E1-4AC9-B9E8-675724BDB716}" presName="Name0" presStyleCnt="0">
        <dgm:presLayoutVars>
          <dgm:dir/>
          <dgm:animLvl val="lvl"/>
          <dgm:resizeHandles val="exact"/>
        </dgm:presLayoutVars>
      </dgm:prSet>
      <dgm:spPr/>
    </dgm:pt>
  </dgm:ptLst>
  <dgm:cxnLst>
    <dgm:cxn modelId="{E928A8F0-5148-4C46-848A-206181239277}" type="presOf" srcId="{66CA801F-B9E1-4AC9-B9E8-675724BDB716}" destId="{4FF5510D-520D-4826-B55A-313EA85442CA}" srcOrd="0"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8A6E76-DA81-4630-A491-1C5EF8DDB15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B462DC7-316E-4F9C-AA7A-BCAFEF06ADA1}">
      <dgm:prSet phldrT="[Text]"/>
      <dgm:spPr/>
      <dgm:t>
        <a:bodyPr/>
        <a:lstStyle/>
        <a:p>
          <a:r>
            <a:rPr lang="en-US" b="1" dirty="0" smtClean="0"/>
            <a:t>Bilateral</a:t>
          </a:r>
          <a:endParaRPr lang="en-US" b="1" dirty="0"/>
        </a:p>
      </dgm:t>
    </dgm:pt>
    <dgm:pt modelId="{C8BAD65F-52B6-4FDF-B20F-F30F6652B169}" type="parTrans" cxnId="{9B3D6653-F3D9-4FE8-BADB-DF9A3545A006}">
      <dgm:prSet/>
      <dgm:spPr/>
      <dgm:t>
        <a:bodyPr/>
        <a:lstStyle/>
        <a:p>
          <a:endParaRPr lang="en-US"/>
        </a:p>
      </dgm:t>
    </dgm:pt>
    <dgm:pt modelId="{0B10DFF0-A14F-4ED4-8E56-7BB445DF965D}" type="sibTrans" cxnId="{9B3D6653-F3D9-4FE8-BADB-DF9A3545A006}">
      <dgm:prSet/>
      <dgm:spPr/>
      <dgm:t>
        <a:bodyPr/>
        <a:lstStyle/>
        <a:p>
          <a:endParaRPr lang="en-US"/>
        </a:p>
      </dgm:t>
    </dgm:pt>
    <dgm:pt modelId="{ADF3DD6E-5A53-48C4-85D9-FC901D33014F}">
      <dgm:prSet phldrT="[Text]"/>
      <dgm:spPr>
        <a:solidFill>
          <a:srgbClr val="92D050"/>
        </a:solidFill>
      </dgm:spPr>
      <dgm:t>
        <a:bodyPr/>
        <a:lstStyle/>
        <a:p>
          <a:r>
            <a:rPr lang="en-US" b="1" dirty="0" smtClean="0"/>
            <a:t>Unilateral</a:t>
          </a:r>
          <a:endParaRPr lang="en-US" b="1" dirty="0"/>
        </a:p>
      </dgm:t>
    </dgm:pt>
    <dgm:pt modelId="{8B6E30E0-96FA-40DE-804E-019C0ECE5DD2}" type="parTrans" cxnId="{393DCC42-C7AC-4E04-8E4D-466805595CC5}">
      <dgm:prSet/>
      <dgm:spPr/>
      <dgm:t>
        <a:bodyPr/>
        <a:lstStyle/>
        <a:p>
          <a:endParaRPr lang="en-US"/>
        </a:p>
      </dgm:t>
    </dgm:pt>
    <dgm:pt modelId="{8489CC9D-1706-46A2-B229-BB22F80B7188}" type="sibTrans" cxnId="{393DCC42-C7AC-4E04-8E4D-466805595CC5}">
      <dgm:prSet/>
      <dgm:spPr/>
      <dgm:t>
        <a:bodyPr/>
        <a:lstStyle/>
        <a:p>
          <a:endParaRPr lang="en-US"/>
        </a:p>
      </dgm:t>
    </dgm:pt>
    <dgm:pt modelId="{92954FEA-D886-4903-969A-B78DF42D31E6}">
      <dgm:prSet phldrT="[Text]"/>
      <dgm:spPr/>
      <dgm:t>
        <a:bodyPr/>
        <a:lstStyle/>
        <a:p>
          <a:r>
            <a:rPr lang="en-US" b="1" dirty="0" smtClean="0"/>
            <a:t>Bilateral</a:t>
          </a:r>
          <a:endParaRPr lang="en-US" b="1" dirty="0"/>
        </a:p>
      </dgm:t>
    </dgm:pt>
    <dgm:pt modelId="{93B132B5-7E44-4D9C-B8A5-15FA177718E6}" type="parTrans" cxnId="{5AA32E57-0BD3-48AB-9845-55C15B859A04}">
      <dgm:prSet/>
      <dgm:spPr/>
      <dgm:t>
        <a:bodyPr/>
        <a:lstStyle/>
        <a:p>
          <a:endParaRPr lang="en-US"/>
        </a:p>
      </dgm:t>
    </dgm:pt>
    <dgm:pt modelId="{B4BDE6D6-9D20-4E25-8783-D8968B1B6789}" type="sibTrans" cxnId="{5AA32E57-0BD3-48AB-9845-55C15B859A04}">
      <dgm:prSet/>
      <dgm:spPr/>
      <dgm:t>
        <a:bodyPr/>
        <a:lstStyle/>
        <a:p>
          <a:endParaRPr lang="en-US"/>
        </a:p>
      </dgm:t>
    </dgm:pt>
    <dgm:pt modelId="{CDA2AD83-E5B3-4512-AF7D-6660AEB912DE}">
      <dgm:prSet phldrT="[Text]"/>
      <dgm:spPr/>
      <dgm:t>
        <a:bodyPr/>
        <a:lstStyle/>
        <a:p>
          <a:r>
            <a:rPr lang="en-US" b="1" dirty="0" smtClean="0"/>
            <a:t>Bilateral</a:t>
          </a:r>
          <a:endParaRPr lang="en-US" b="1" dirty="0"/>
        </a:p>
      </dgm:t>
    </dgm:pt>
    <dgm:pt modelId="{A6B6FE7A-EDF8-46B7-838C-BB60F65DE650}" type="parTrans" cxnId="{A4738EB3-60E4-4E49-B9DA-07BF1A8F00F8}">
      <dgm:prSet/>
      <dgm:spPr/>
      <dgm:t>
        <a:bodyPr/>
        <a:lstStyle/>
        <a:p>
          <a:endParaRPr lang="en-US"/>
        </a:p>
      </dgm:t>
    </dgm:pt>
    <dgm:pt modelId="{A29A8BD6-C7A1-41F8-9185-B399E6E81A29}" type="sibTrans" cxnId="{A4738EB3-60E4-4E49-B9DA-07BF1A8F00F8}">
      <dgm:prSet/>
      <dgm:spPr/>
      <dgm:t>
        <a:bodyPr/>
        <a:lstStyle/>
        <a:p>
          <a:endParaRPr lang="en-US"/>
        </a:p>
      </dgm:t>
    </dgm:pt>
    <dgm:pt modelId="{D87FF125-2053-4936-8950-58132E5CA266}" type="pres">
      <dgm:prSet presAssocID="{078A6E76-DA81-4630-A491-1C5EF8DDB15E}" presName="matrix" presStyleCnt="0">
        <dgm:presLayoutVars>
          <dgm:chMax val="1"/>
          <dgm:dir/>
          <dgm:resizeHandles val="exact"/>
        </dgm:presLayoutVars>
      </dgm:prSet>
      <dgm:spPr/>
      <dgm:t>
        <a:bodyPr/>
        <a:lstStyle/>
        <a:p>
          <a:endParaRPr lang="en-US"/>
        </a:p>
      </dgm:t>
    </dgm:pt>
    <dgm:pt modelId="{216EF41D-2F97-48CF-AB95-BAE508E00688}" type="pres">
      <dgm:prSet presAssocID="{078A6E76-DA81-4630-A491-1C5EF8DDB15E}" presName="diamond" presStyleLbl="bgShp" presStyleIdx="0" presStyleCnt="1"/>
      <dgm:spPr/>
    </dgm:pt>
    <dgm:pt modelId="{B2439158-0BC4-4107-ABCB-BCCABB8580F4}" type="pres">
      <dgm:prSet presAssocID="{078A6E76-DA81-4630-A491-1C5EF8DDB15E}" presName="quad1" presStyleLbl="node1" presStyleIdx="0" presStyleCnt="4">
        <dgm:presLayoutVars>
          <dgm:chMax val="0"/>
          <dgm:chPref val="0"/>
          <dgm:bulletEnabled val="1"/>
        </dgm:presLayoutVars>
      </dgm:prSet>
      <dgm:spPr/>
      <dgm:t>
        <a:bodyPr/>
        <a:lstStyle/>
        <a:p>
          <a:endParaRPr lang="en-US"/>
        </a:p>
      </dgm:t>
    </dgm:pt>
    <dgm:pt modelId="{18A4499B-9656-4CD2-8A7C-04C98D9D9A32}" type="pres">
      <dgm:prSet presAssocID="{078A6E76-DA81-4630-A491-1C5EF8DDB15E}" presName="quad2" presStyleLbl="node1" presStyleIdx="1" presStyleCnt="4" custLinFactNeighborX="34615" custLinFactNeighborY="-14744">
        <dgm:presLayoutVars>
          <dgm:chMax val="0"/>
          <dgm:chPref val="0"/>
          <dgm:bulletEnabled val="1"/>
        </dgm:presLayoutVars>
      </dgm:prSet>
      <dgm:spPr/>
      <dgm:t>
        <a:bodyPr/>
        <a:lstStyle/>
        <a:p>
          <a:endParaRPr lang="en-US"/>
        </a:p>
      </dgm:t>
    </dgm:pt>
    <dgm:pt modelId="{4A31FD72-5FFE-4B01-B91C-37F6AB30E652}" type="pres">
      <dgm:prSet presAssocID="{078A6E76-DA81-4630-A491-1C5EF8DDB15E}" presName="quad3" presStyleLbl="node1" presStyleIdx="2" presStyleCnt="4">
        <dgm:presLayoutVars>
          <dgm:chMax val="0"/>
          <dgm:chPref val="0"/>
          <dgm:bulletEnabled val="1"/>
        </dgm:presLayoutVars>
      </dgm:prSet>
      <dgm:spPr/>
      <dgm:t>
        <a:bodyPr/>
        <a:lstStyle/>
        <a:p>
          <a:endParaRPr lang="en-US"/>
        </a:p>
      </dgm:t>
    </dgm:pt>
    <dgm:pt modelId="{263937BB-C830-436D-8B55-B3D5EF688986}" type="pres">
      <dgm:prSet presAssocID="{078A6E76-DA81-4630-A491-1C5EF8DDB15E}" presName="quad4" presStyleLbl="node1" presStyleIdx="3" presStyleCnt="4">
        <dgm:presLayoutVars>
          <dgm:chMax val="0"/>
          <dgm:chPref val="0"/>
          <dgm:bulletEnabled val="1"/>
        </dgm:presLayoutVars>
      </dgm:prSet>
      <dgm:spPr/>
      <dgm:t>
        <a:bodyPr/>
        <a:lstStyle/>
        <a:p>
          <a:endParaRPr lang="en-US"/>
        </a:p>
      </dgm:t>
    </dgm:pt>
  </dgm:ptLst>
  <dgm:cxnLst>
    <dgm:cxn modelId="{372C672A-61CC-4CC0-8895-45A445724DCB}" type="presOf" srcId="{DB462DC7-316E-4F9C-AA7A-BCAFEF06ADA1}" destId="{B2439158-0BC4-4107-ABCB-BCCABB8580F4}" srcOrd="0" destOrd="0" presId="urn:microsoft.com/office/officeart/2005/8/layout/matrix3"/>
    <dgm:cxn modelId="{5AA32E57-0BD3-48AB-9845-55C15B859A04}" srcId="{078A6E76-DA81-4630-A491-1C5EF8DDB15E}" destId="{92954FEA-D886-4903-969A-B78DF42D31E6}" srcOrd="2" destOrd="0" parTransId="{93B132B5-7E44-4D9C-B8A5-15FA177718E6}" sibTransId="{B4BDE6D6-9D20-4E25-8783-D8968B1B6789}"/>
    <dgm:cxn modelId="{393DCC42-C7AC-4E04-8E4D-466805595CC5}" srcId="{078A6E76-DA81-4630-A491-1C5EF8DDB15E}" destId="{ADF3DD6E-5A53-48C4-85D9-FC901D33014F}" srcOrd="1" destOrd="0" parTransId="{8B6E30E0-96FA-40DE-804E-019C0ECE5DD2}" sibTransId="{8489CC9D-1706-46A2-B229-BB22F80B7188}"/>
    <dgm:cxn modelId="{DAEF846D-58C9-4F29-A34F-DEF40B812506}" type="presOf" srcId="{078A6E76-DA81-4630-A491-1C5EF8DDB15E}" destId="{D87FF125-2053-4936-8950-58132E5CA266}" srcOrd="0" destOrd="0" presId="urn:microsoft.com/office/officeart/2005/8/layout/matrix3"/>
    <dgm:cxn modelId="{AD26D440-999D-4DA7-99C7-3D48351D3CDF}" type="presOf" srcId="{ADF3DD6E-5A53-48C4-85D9-FC901D33014F}" destId="{18A4499B-9656-4CD2-8A7C-04C98D9D9A32}" srcOrd="0" destOrd="0" presId="urn:microsoft.com/office/officeart/2005/8/layout/matrix3"/>
    <dgm:cxn modelId="{DDB8534A-D7FE-4D26-A571-C1F4F9672205}" type="presOf" srcId="{92954FEA-D886-4903-969A-B78DF42D31E6}" destId="{4A31FD72-5FFE-4B01-B91C-37F6AB30E652}" srcOrd="0" destOrd="0" presId="urn:microsoft.com/office/officeart/2005/8/layout/matrix3"/>
    <dgm:cxn modelId="{93057203-AE40-47A0-86C4-36D01082DAC6}" type="presOf" srcId="{CDA2AD83-E5B3-4512-AF7D-6660AEB912DE}" destId="{263937BB-C830-436D-8B55-B3D5EF688986}" srcOrd="0" destOrd="0" presId="urn:microsoft.com/office/officeart/2005/8/layout/matrix3"/>
    <dgm:cxn modelId="{9B3D6653-F3D9-4FE8-BADB-DF9A3545A006}" srcId="{078A6E76-DA81-4630-A491-1C5EF8DDB15E}" destId="{DB462DC7-316E-4F9C-AA7A-BCAFEF06ADA1}" srcOrd="0" destOrd="0" parTransId="{C8BAD65F-52B6-4FDF-B20F-F30F6652B169}" sibTransId="{0B10DFF0-A14F-4ED4-8E56-7BB445DF965D}"/>
    <dgm:cxn modelId="{A4738EB3-60E4-4E49-B9DA-07BF1A8F00F8}" srcId="{078A6E76-DA81-4630-A491-1C5EF8DDB15E}" destId="{CDA2AD83-E5B3-4512-AF7D-6660AEB912DE}" srcOrd="3" destOrd="0" parTransId="{A6B6FE7A-EDF8-46B7-838C-BB60F65DE650}" sibTransId="{A29A8BD6-C7A1-41F8-9185-B399E6E81A29}"/>
    <dgm:cxn modelId="{1A9C97CA-49ED-4CF2-B003-D62D4F35992B}" type="presParOf" srcId="{D87FF125-2053-4936-8950-58132E5CA266}" destId="{216EF41D-2F97-48CF-AB95-BAE508E00688}" srcOrd="0" destOrd="0" presId="urn:microsoft.com/office/officeart/2005/8/layout/matrix3"/>
    <dgm:cxn modelId="{DBAF6CBA-425C-4CEF-BBC5-DFBC6F050B7E}" type="presParOf" srcId="{D87FF125-2053-4936-8950-58132E5CA266}" destId="{B2439158-0BC4-4107-ABCB-BCCABB8580F4}" srcOrd="1" destOrd="0" presId="urn:microsoft.com/office/officeart/2005/8/layout/matrix3"/>
    <dgm:cxn modelId="{941991D7-F571-46D1-A6C7-0F9D2FE50240}" type="presParOf" srcId="{D87FF125-2053-4936-8950-58132E5CA266}" destId="{18A4499B-9656-4CD2-8A7C-04C98D9D9A32}" srcOrd="2" destOrd="0" presId="urn:microsoft.com/office/officeart/2005/8/layout/matrix3"/>
    <dgm:cxn modelId="{B53B86A2-2F0B-451F-BFCB-674C83D40EFC}" type="presParOf" srcId="{D87FF125-2053-4936-8950-58132E5CA266}" destId="{4A31FD72-5FFE-4B01-B91C-37F6AB30E652}" srcOrd="3" destOrd="0" presId="urn:microsoft.com/office/officeart/2005/8/layout/matrix3"/>
    <dgm:cxn modelId="{3185BA23-BEA3-44E7-9B3B-6B18FEE67FE2}" type="presParOf" srcId="{D87FF125-2053-4936-8950-58132E5CA266}" destId="{263937BB-C830-436D-8B55-B3D5EF688986}"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C4B7C7-98B3-4D29-8142-2100F5DAB29E}" type="doc">
      <dgm:prSet loTypeId="urn:microsoft.com/office/officeart/2005/8/layout/pyramid1" loCatId="pyramid" qsTypeId="urn:microsoft.com/office/officeart/2005/8/quickstyle/simple1" qsCatId="simple" csTypeId="urn:microsoft.com/office/officeart/2005/8/colors/accent1_3" csCatId="accent1" phldr="1"/>
      <dgm:spPr/>
    </dgm:pt>
    <dgm:pt modelId="{4289D961-7E50-456B-B116-0A5107C35771}">
      <dgm:prSet phldrT="[Text]"/>
      <dgm:spPr/>
      <dgm:t>
        <a:bodyPr/>
        <a:lstStyle/>
        <a:p>
          <a:r>
            <a:rPr lang="en-US" dirty="0" smtClean="0"/>
            <a:t>Severe - Profound</a:t>
          </a:r>
          <a:endParaRPr lang="en-US" dirty="0"/>
        </a:p>
      </dgm:t>
    </dgm:pt>
    <dgm:pt modelId="{4E744E05-1D89-4D8D-80F1-6B505692CB20}" type="parTrans" cxnId="{BC056322-C70F-4956-8E2A-FAC22997012C}">
      <dgm:prSet/>
      <dgm:spPr/>
      <dgm:t>
        <a:bodyPr/>
        <a:lstStyle/>
        <a:p>
          <a:endParaRPr lang="en-US"/>
        </a:p>
      </dgm:t>
    </dgm:pt>
    <dgm:pt modelId="{E894A7D3-7738-44E8-BFA4-BAD2AF8D6977}" type="sibTrans" cxnId="{BC056322-C70F-4956-8E2A-FAC22997012C}">
      <dgm:prSet/>
      <dgm:spPr/>
      <dgm:t>
        <a:bodyPr/>
        <a:lstStyle/>
        <a:p>
          <a:endParaRPr lang="en-US"/>
        </a:p>
      </dgm:t>
    </dgm:pt>
    <dgm:pt modelId="{0BF1C49F-88D4-4D9E-AD5D-13210BFF005A}">
      <dgm:prSet phldrT="[Text]"/>
      <dgm:spPr/>
      <dgm:t>
        <a:bodyPr/>
        <a:lstStyle/>
        <a:p>
          <a:r>
            <a:rPr lang="en-US" dirty="0" smtClean="0"/>
            <a:t>Moderate</a:t>
          </a:r>
          <a:endParaRPr lang="en-US" dirty="0"/>
        </a:p>
      </dgm:t>
    </dgm:pt>
    <dgm:pt modelId="{25E73755-CB9C-469D-A4A6-17ABEC482CDC}" type="parTrans" cxnId="{05E4D7A8-1222-41BE-9AF3-9AE933E72C6D}">
      <dgm:prSet/>
      <dgm:spPr/>
      <dgm:t>
        <a:bodyPr/>
        <a:lstStyle/>
        <a:p>
          <a:endParaRPr lang="en-US"/>
        </a:p>
      </dgm:t>
    </dgm:pt>
    <dgm:pt modelId="{CEA78188-82D3-407C-ACE5-75633DCAC0F5}" type="sibTrans" cxnId="{05E4D7A8-1222-41BE-9AF3-9AE933E72C6D}">
      <dgm:prSet/>
      <dgm:spPr/>
      <dgm:t>
        <a:bodyPr/>
        <a:lstStyle/>
        <a:p>
          <a:endParaRPr lang="en-US"/>
        </a:p>
      </dgm:t>
    </dgm:pt>
    <dgm:pt modelId="{31DC9DA5-86EB-4143-950E-C43AA1527790}">
      <dgm:prSet phldrT="[Text]" custT="1"/>
      <dgm:spPr/>
      <dgm:t>
        <a:bodyPr/>
        <a:lstStyle/>
        <a:p>
          <a:r>
            <a:rPr lang="en-US" sz="4400" dirty="0" smtClean="0"/>
            <a:t>Mild</a:t>
          </a:r>
          <a:endParaRPr lang="en-US" sz="4400" dirty="0"/>
        </a:p>
      </dgm:t>
    </dgm:pt>
    <dgm:pt modelId="{1C825223-3360-4654-B6E5-9E0EFD4836F2}" type="parTrans" cxnId="{14ED8848-4AB4-40B7-B855-6BA24F0D39D8}">
      <dgm:prSet/>
      <dgm:spPr/>
      <dgm:t>
        <a:bodyPr/>
        <a:lstStyle/>
        <a:p>
          <a:endParaRPr lang="en-US"/>
        </a:p>
      </dgm:t>
    </dgm:pt>
    <dgm:pt modelId="{97824BEF-7234-4BC0-8702-D5A2985457B0}" type="sibTrans" cxnId="{14ED8848-4AB4-40B7-B855-6BA24F0D39D8}">
      <dgm:prSet/>
      <dgm:spPr/>
      <dgm:t>
        <a:bodyPr/>
        <a:lstStyle/>
        <a:p>
          <a:endParaRPr lang="en-US"/>
        </a:p>
      </dgm:t>
    </dgm:pt>
    <dgm:pt modelId="{EAB67B2C-C1B6-43F7-BC4D-6738E3542067}" type="pres">
      <dgm:prSet presAssocID="{2EC4B7C7-98B3-4D29-8142-2100F5DAB29E}" presName="Name0" presStyleCnt="0">
        <dgm:presLayoutVars>
          <dgm:dir/>
          <dgm:animLvl val="lvl"/>
          <dgm:resizeHandles val="exact"/>
        </dgm:presLayoutVars>
      </dgm:prSet>
      <dgm:spPr/>
    </dgm:pt>
    <dgm:pt modelId="{EC5D3231-B5B9-4768-84E9-617BF690CB8C}" type="pres">
      <dgm:prSet presAssocID="{4289D961-7E50-456B-B116-0A5107C35771}" presName="Name8" presStyleCnt="0"/>
      <dgm:spPr/>
    </dgm:pt>
    <dgm:pt modelId="{55B74A52-2C62-4C4F-A627-CCAAC0FD57E8}" type="pres">
      <dgm:prSet presAssocID="{4289D961-7E50-456B-B116-0A5107C35771}" presName="level" presStyleLbl="node1" presStyleIdx="0" presStyleCnt="3" custScaleX="90645" custScaleY="55570" custLinFactNeighborX="2778" custLinFactNeighborY="-5051">
        <dgm:presLayoutVars>
          <dgm:chMax val="1"/>
          <dgm:bulletEnabled val="1"/>
        </dgm:presLayoutVars>
      </dgm:prSet>
      <dgm:spPr/>
      <dgm:t>
        <a:bodyPr/>
        <a:lstStyle/>
        <a:p>
          <a:endParaRPr lang="en-US"/>
        </a:p>
      </dgm:t>
    </dgm:pt>
    <dgm:pt modelId="{F8A0ADD9-75DC-4D4C-ADC0-F3596EA22037}" type="pres">
      <dgm:prSet presAssocID="{4289D961-7E50-456B-B116-0A5107C35771}" presName="levelTx" presStyleLbl="revTx" presStyleIdx="0" presStyleCnt="0">
        <dgm:presLayoutVars>
          <dgm:chMax val="1"/>
          <dgm:bulletEnabled val="1"/>
        </dgm:presLayoutVars>
      </dgm:prSet>
      <dgm:spPr/>
      <dgm:t>
        <a:bodyPr/>
        <a:lstStyle/>
        <a:p>
          <a:endParaRPr lang="en-US"/>
        </a:p>
      </dgm:t>
    </dgm:pt>
    <dgm:pt modelId="{6D260C97-6D98-4B86-964D-C20438FC58FC}" type="pres">
      <dgm:prSet presAssocID="{0BF1C49F-88D4-4D9E-AD5D-13210BFF005A}" presName="Name8" presStyleCnt="0"/>
      <dgm:spPr/>
    </dgm:pt>
    <dgm:pt modelId="{10290209-BDCE-4D9C-A622-9D93D4185D43}" type="pres">
      <dgm:prSet presAssocID="{0BF1C49F-88D4-4D9E-AD5D-13210BFF005A}" presName="level" presStyleLbl="node1" presStyleIdx="1" presStyleCnt="3" custScaleX="95419" custScaleY="47432">
        <dgm:presLayoutVars>
          <dgm:chMax val="1"/>
          <dgm:bulletEnabled val="1"/>
        </dgm:presLayoutVars>
      </dgm:prSet>
      <dgm:spPr/>
      <dgm:t>
        <a:bodyPr/>
        <a:lstStyle/>
        <a:p>
          <a:endParaRPr lang="en-US"/>
        </a:p>
      </dgm:t>
    </dgm:pt>
    <dgm:pt modelId="{0516AE37-9A25-4E7C-86A8-03D87DD413C7}" type="pres">
      <dgm:prSet presAssocID="{0BF1C49F-88D4-4D9E-AD5D-13210BFF005A}" presName="levelTx" presStyleLbl="revTx" presStyleIdx="0" presStyleCnt="0">
        <dgm:presLayoutVars>
          <dgm:chMax val="1"/>
          <dgm:bulletEnabled val="1"/>
        </dgm:presLayoutVars>
      </dgm:prSet>
      <dgm:spPr/>
      <dgm:t>
        <a:bodyPr/>
        <a:lstStyle/>
        <a:p>
          <a:endParaRPr lang="en-US"/>
        </a:p>
      </dgm:t>
    </dgm:pt>
    <dgm:pt modelId="{ACF2A8D8-076B-4A6E-80BD-00E991AF0E0C}" type="pres">
      <dgm:prSet presAssocID="{31DC9DA5-86EB-4143-950E-C43AA1527790}" presName="Name8" presStyleCnt="0"/>
      <dgm:spPr/>
    </dgm:pt>
    <dgm:pt modelId="{DE3586A7-A492-4DBD-A332-77B5E03B63C9}" type="pres">
      <dgm:prSet presAssocID="{31DC9DA5-86EB-4143-950E-C43AA1527790}" presName="level" presStyleLbl="node1" presStyleIdx="2" presStyleCnt="3">
        <dgm:presLayoutVars>
          <dgm:chMax val="1"/>
          <dgm:bulletEnabled val="1"/>
        </dgm:presLayoutVars>
      </dgm:prSet>
      <dgm:spPr/>
      <dgm:t>
        <a:bodyPr/>
        <a:lstStyle/>
        <a:p>
          <a:endParaRPr lang="en-US"/>
        </a:p>
      </dgm:t>
    </dgm:pt>
    <dgm:pt modelId="{4CFC0428-A70F-409E-B685-80F8F6B051E5}" type="pres">
      <dgm:prSet presAssocID="{31DC9DA5-86EB-4143-950E-C43AA1527790}" presName="levelTx" presStyleLbl="revTx" presStyleIdx="0" presStyleCnt="0">
        <dgm:presLayoutVars>
          <dgm:chMax val="1"/>
          <dgm:bulletEnabled val="1"/>
        </dgm:presLayoutVars>
      </dgm:prSet>
      <dgm:spPr/>
      <dgm:t>
        <a:bodyPr/>
        <a:lstStyle/>
        <a:p>
          <a:endParaRPr lang="en-US"/>
        </a:p>
      </dgm:t>
    </dgm:pt>
  </dgm:ptLst>
  <dgm:cxnLst>
    <dgm:cxn modelId="{BC056322-C70F-4956-8E2A-FAC22997012C}" srcId="{2EC4B7C7-98B3-4D29-8142-2100F5DAB29E}" destId="{4289D961-7E50-456B-B116-0A5107C35771}" srcOrd="0" destOrd="0" parTransId="{4E744E05-1D89-4D8D-80F1-6B505692CB20}" sibTransId="{E894A7D3-7738-44E8-BFA4-BAD2AF8D6977}"/>
    <dgm:cxn modelId="{85D8F18A-8C24-48F0-9EE9-1D1F537E4750}" type="presOf" srcId="{0BF1C49F-88D4-4D9E-AD5D-13210BFF005A}" destId="{10290209-BDCE-4D9C-A622-9D93D4185D43}" srcOrd="0" destOrd="0" presId="urn:microsoft.com/office/officeart/2005/8/layout/pyramid1"/>
    <dgm:cxn modelId="{14ED8848-4AB4-40B7-B855-6BA24F0D39D8}" srcId="{2EC4B7C7-98B3-4D29-8142-2100F5DAB29E}" destId="{31DC9DA5-86EB-4143-950E-C43AA1527790}" srcOrd="2" destOrd="0" parTransId="{1C825223-3360-4654-B6E5-9E0EFD4836F2}" sibTransId="{97824BEF-7234-4BC0-8702-D5A2985457B0}"/>
    <dgm:cxn modelId="{32E17745-06B6-4F1B-AA21-34FD060476AD}" type="presOf" srcId="{31DC9DA5-86EB-4143-950E-C43AA1527790}" destId="{DE3586A7-A492-4DBD-A332-77B5E03B63C9}" srcOrd="0" destOrd="0" presId="urn:microsoft.com/office/officeart/2005/8/layout/pyramid1"/>
    <dgm:cxn modelId="{05E4D7A8-1222-41BE-9AF3-9AE933E72C6D}" srcId="{2EC4B7C7-98B3-4D29-8142-2100F5DAB29E}" destId="{0BF1C49F-88D4-4D9E-AD5D-13210BFF005A}" srcOrd="1" destOrd="0" parTransId="{25E73755-CB9C-469D-A4A6-17ABEC482CDC}" sibTransId="{CEA78188-82D3-407C-ACE5-75633DCAC0F5}"/>
    <dgm:cxn modelId="{5060E4ED-B845-49C7-B796-2E718018BA35}" type="presOf" srcId="{31DC9DA5-86EB-4143-950E-C43AA1527790}" destId="{4CFC0428-A70F-409E-B685-80F8F6B051E5}" srcOrd="1" destOrd="0" presId="urn:microsoft.com/office/officeart/2005/8/layout/pyramid1"/>
    <dgm:cxn modelId="{B35437EF-09C0-4C31-B3E4-6C5F22839662}" type="presOf" srcId="{4289D961-7E50-456B-B116-0A5107C35771}" destId="{F8A0ADD9-75DC-4D4C-ADC0-F3596EA22037}" srcOrd="1" destOrd="0" presId="urn:microsoft.com/office/officeart/2005/8/layout/pyramid1"/>
    <dgm:cxn modelId="{45385864-DD06-4724-A51A-BEF91839BEC6}" type="presOf" srcId="{2EC4B7C7-98B3-4D29-8142-2100F5DAB29E}" destId="{EAB67B2C-C1B6-43F7-BC4D-6738E3542067}" srcOrd="0" destOrd="0" presId="urn:microsoft.com/office/officeart/2005/8/layout/pyramid1"/>
    <dgm:cxn modelId="{390679CB-CBB4-4FAE-BA47-C2237F484B7D}" type="presOf" srcId="{4289D961-7E50-456B-B116-0A5107C35771}" destId="{55B74A52-2C62-4C4F-A627-CCAAC0FD57E8}" srcOrd="0" destOrd="0" presId="urn:microsoft.com/office/officeart/2005/8/layout/pyramid1"/>
    <dgm:cxn modelId="{E3AE9419-906B-437F-AB79-F6A40FA0595C}" type="presOf" srcId="{0BF1C49F-88D4-4D9E-AD5D-13210BFF005A}" destId="{0516AE37-9A25-4E7C-86A8-03D87DD413C7}" srcOrd="1" destOrd="0" presId="urn:microsoft.com/office/officeart/2005/8/layout/pyramid1"/>
    <dgm:cxn modelId="{7FB8330D-052F-4A70-984E-86436992AAD5}" type="presParOf" srcId="{EAB67B2C-C1B6-43F7-BC4D-6738E3542067}" destId="{EC5D3231-B5B9-4768-84E9-617BF690CB8C}" srcOrd="0" destOrd="0" presId="urn:microsoft.com/office/officeart/2005/8/layout/pyramid1"/>
    <dgm:cxn modelId="{DEB9A927-2B81-4CFB-A121-47DEB0F09CD9}" type="presParOf" srcId="{EC5D3231-B5B9-4768-84E9-617BF690CB8C}" destId="{55B74A52-2C62-4C4F-A627-CCAAC0FD57E8}" srcOrd="0" destOrd="0" presId="urn:microsoft.com/office/officeart/2005/8/layout/pyramid1"/>
    <dgm:cxn modelId="{FB1DABCB-7117-4917-A9B6-1F48D59BEA9F}" type="presParOf" srcId="{EC5D3231-B5B9-4768-84E9-617BF690CB8C}" destId="{F8A0ADD9-75DC-4D4C-ADC0-F3596EA22037}" srcOrd="1" destOrd="0" presId="urn:microsoft.com/office/officeart/2005/8/layout/pyramid1"/>
    <dgm:cxn modelId="{EA009BFA-4652-49CB-B63E-6A01C4520C86}" type="presParOf" srcId="{EAB67B2C-C1B6-43F7-BC4D-6738E3542067}" destId="{6D260C97-6D98-4B86-964D-C20438FC58FC}" srcOrd="1" destOrd="0" presId="urn:microsoft.com/office/officeart/2005/8/layout/pyramid1"/>
    <dgm:cxn modelId="{2B177975-74B1-4240-8517-D3F38BF6631A}" type="presParOf" srcId="{6D260C97-6D98-4B86-964D-C20438FC58FC}" destId="{10290209-BDCE-4D9C-A622-9D93D4185D43}" srcOrd="0" destOrd="0" presId="urn:microsoft.com/office/officeart/2005/8/layout/pyramid1"/>
    <dgm:cxn modelId="{5DBDE8C2-FAC5-4344-BD49-3E665ACF77B5}" type="presParOf" srcId="{6D260C97-6D98-4B86-964D-C20438FC58FC}" destId="{0516AE37-9A25-4E7C-86A8-03D87DD413C7}" srcOrd="1" destOrd="0" presId="urn:microsoft.com/office/officeart/2005/8/layout/pyramid1"/>
    <dgm:cxn modelId="{600810F4-79F1-4B22-A49D-DA5D1DBF8855}" type="presParOf" srcId="{EAB67B2C-C1B6-43F7-BC4D-6738E3542067}" destId="{ACF2A8D8-076B-4A6E-80BD-00E991AF0E0C}" srcOrd="2" destOrd="0" presId="urn:microsoft.com/office/officeart/2005/8/layout/pyramid1"/>
    <dgm:cxn modelId="{03BE913A-7ABA-4A57-B3C6-EAA406630AD2}" type="presParOf" srcId="{ACF2A8D8-076B-4A6E-80BD-00E991AF0E0C}" destId="{DE3586A7-A492-4DBD-A332-77B5E03B63C9}" srcOrd="0" destOrd="0" presId="urn:microsoft.com/office/officeart/2005/8/layout/pyramid1"/>
    <dgm:cxn modelId="{B8EF57BF-4BDF-46A8-AB61-F457D1809AD1}" type="presParOf" srcId="{ACF2A8D8-076B-4A6E-80BD-00E991AF0E0C}" destId="{4CFC0428-A70F-409E-B685-80F8F6B051E5}"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CA801F-B9E1-4AC9-B9E8-675724BDB716}" type="doc">
      <dgm:prSet loTypeId="urn:microsoft.com/office/officeart/2005/8/layout/pyramid1" loCatId="pyramid" qsTypeId="urn:microsoft.com/office/officeart/2005/8/quickstyle/3d3" qsCatId="3D" csTypeId="urn:microsoft.com/office/officeart/2005/8/colors/colorful2" csCatId="colorful" phldr="1"/>
      <dgm:spPr/>
    </dgm:pt>
    <dgm:pt modelId="{4FF5510D-520D-4826-B55A-313EA85442CA}" type="pres">
      <dgm:prSet presAssocID="{66CA801F-B9E1-4AC9-B9E8-675724BDB716}" presName="Name0" presStyleCnt="0">
        <dgm:presLayoutVars>
          <dgm:dir/>
          <dgm:animLvl val="lvl"/>
          <dgm:resizeHandles val="exact"/>
        </dgm:presLayoutVars>
      </dgm:prSet>
      <dgm:spPr/>
    </dgm:pt>
  </dgm:ptLst>
  <dgm:cxnLst>
    <dgm:cxn modelId="{F0C498B8-DD7F-4A29-8AEB-4BFBAE56A78D}" type="presOf" srcId="{66CA801F-B9E1-4AC9-B9E8-675724BDB716}" destId="{4FF5510D-520D-4826-B55A-313EA85442CA}" srcOrd="0"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641288-20F7-47DD-8364-9112405937D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651A5349-66CB-46A4-9462-FAE762AEC87F}">
      <dgm:prSet phldrT="[Text]"/>
      <dgm:spPr/>
      <dgm:t>
        <a:bodyPr/>
        <a:lstStyle/>
        <a:p>
          <a:r>
            <a:rPr lang="en-US" dirty="0" smtClean="0"/>
            <a:t>1987 first child implanted</a:t>
          </a:r>
          <a:endParaRPr lang="en-US" dirty="0"/>
        </a:p>
      </dgm:t>
    </dgm:pt>
    <dgm:pt modelId="{D26CD79A-B954-47D1-BD88-385884F68D63}" type="parTrans" cxnId="{EE502513-6553-4067-97EF-4CDED0B082C2}">
      <dgm:prSet/>
      <dgm:spPr/>
      <dgm:t>
        <a:bodyPr/>
        <a:lstStyle/>
        <a:p>
          <a:endParaRPr lang="en-US"/>
        </a:p>
      </dgm:t>
    </dgm:pt>
    <dgm:pt modelId="{F8C85309-67D3-403D-A448-5B0E56403DD7}" type="sibTrans" cxnId="{EE502513-6553-4067-97EF-4CDED0B082C2}">
      <dgm:prSet/>
      <dgm:spPr/>
      <dgm:t>
        <a:bodyPr/>
        <a:lstStyle/>
        <a:p>
          <a:endParaRPr lang="en-US"/>
        </a:p>
      </dgm:t>
    </dgm:pt>
    <dgm:pt modelId="{AD1B808B-8348-4FCA-B50B-5906208A7089}">
      <dgm:prSet phldrT="[Text]"/>
      <dgm:spPr/>
      <dgm:t>
        <a:bodyPr/>
        <a:lstStyle/>
        <a:p>
          <a:r>
            <a:rPr lang="en-US" dirty="0" smtClean="0"/>
            <a:t>2002  Total 10,000 </a:t>
          </a:r>
          <a:r>
            <a:rPr lang="en-US" dirty="0" smtClean="0"/>
            <a:t>children </a:t>
          </a:r>
          <a:endParaRPr lang="en-US" dirty="0"/>
        </a:p>
      </dgm:t>
    </dgm:pt>
    <dgm:pt modelId="{0B063DBF-BBEC-4FA6-9A55-6E7BD39C2AA0}" type="parTrans" cxnId="{7B7EBC20-447E-4D8D-B867-4494FADDC478}">
      <dgm:prSet/>
      <dgm:spPr/>
      <dgm:t>
        <a:bodyPr/>
        <a:lstStyle/>
        <a:p>
          <a:endParaRPr lang="en-US"/>
        </a:p>
      </dgm:t>
    </dgm:pt>
    <dgm:pt modelId="{DB7D60CA-85B5-4EFD-81A0-5EDBD65E5B51}" type="sibTrans" cxnId="{7B7EBC20-447E-4D8D-B867-4494FADDC478}">
      <dgm:prSet/>
      <dgm:spPr/>
      <dgm:t>
        <a:bodyPr/>
        <a:lstStyle/>
        <a:p>
          <a:endParaRPr lang="en-US"/>
        </a:p>
      </dgm:t>
    </dgm:pt>
    <dgm:pt modelId="{7E6ABEF3-A55E-44DC-B2E8-E8E0F3B0A650}">
      <dgm:prSet phldrT="[Text]"/>
      <dgm:spPr/>
      <dgm:t>
        <a:bodyPr/>
        <a:lstStyle/>
        <a:p>
          <a:r>
            <a:rPr lang="en-US" dirty="0" smtClean="0"/>
            <a:t>2010  Total 28,400 </a:t>
          </a:r>
          <a:r>
            <a:rPr lang="en-US" dirty="0" smtClean="0"/>
            <a:t>children</a:t>
          </a:r>
          <a:endParaRPr lang="en-US" dirty="0" smtClean="0"/>
        </a:p>
        <a:p>
          <a:r>
            <a:rPr lang="en-US" dirty="0" smtClean="0"/>
            <a:t>Including 1600 bilateral</a:t>
          </a:r>
          <a:endParaRPr lang="en-US" dirty="0"/>
        </a:p>
      </dgm:t>
    </dgm:pt>
    <dgm:pt modelId="{9B686E4B-596F-4207-9D1E-64B492ED8C06}" type="parTrans" cxnId="{B4B6081D-1E6A-4221-846F-1B7D5D133433}">
      <dgm:prSet/>
      <dgm:spPr/>
      <dgm:t>
        <a:bodyPr/>
        <a:lstStyle/>
        <a:p>
          <a:endParaRPr lang="en-US"/>
        </a:p>
      </dgm:t>
    </dgm:pt>
    <dgm:pt modelId="{8376E638-15BA-4A80-9FD8-56E7DDE79D63}" type="sibTrans" cxnId="{B4B6081D-1E6A-4221-846F-1B7D5D133433}">
      <dgm:prSet/>
      <dgm:spPr/>
      <dgm:t>
        <a:bodyPr/>
        <a:lstStyle/>
        <a:p>
          <a:endParaRPr lang="en-US"/>
        </a:p>
      </dgm:t>
    </dgm:pt>
    <dgm:pt modelId="{08EC46DE-F0E4-48ED-88E6-0A56DE914B05}">
      <dgm:prSet/>
      <dgm:spPr/>
      <dgm:t>
        <a:bodyPr/>
        <a:lstStyle/>
        <a:p>
          <a:pPr algn="r"/>
          <a:endParaRPr lang="en-US" dirty="0"/>
        </a:p>
      </dgm:t>
    </dgm:pt>
    <dgm:pt modelId="{16469A65-803C-407D-9205-5BC0A4AA124C}" type="parTrans" cxnId="{59AEFD24-C0BD-4856-95E7-B49A6E6B1F3C}">
      <dgm:prSet/>
      <dgm:spPr/>
    </dgm:pt>
    <dgm:pt modelId="{72937447-BA82-4C56-A7BE-B62343B7F805}" type="sibTrans" cxnId="{59AEFD24-C0BD-4856-95E7-B49A6E6B1F3C}">
      <dgm:prSet/>
      <dgm:spPr/>
    </dgm:pt>
    <dgm:pt modelId="{14B1EBB5-63D2-41BC-AD4C-50DD6B01ED32}" type="pres">
      <dgm:prSet presAssocID="{81641288-20F7-47DD-8364-9112405937D8}" presName="linear" presStyleCnt="0">
        <dgm:presLayoutVars>
          <dgm:dir/>
          <dgm:animLvl val="lvl"/>
          <dgm:resizeHandles val="exact"/>
        </dgm:presLayoutVars>
      </dgm:prSet>
      <dgm:spPr/>
      <dgm:t>
        <a:bodyPr/>
        <a:lstStyle/>
        <a:p>
          <a:endParaRPr lang="en-US"/>
        </a:p>
      </dgm:t>
    </dgm:pt>
    <dgm:pt modelId="{7CF82CEB-EB32-413B-B840-A4F8B9119AFC}" type="pres">
      <dgm:prSet presAssocID="{651A5349-66CB-46A4-9462-FAE762AEC87F}" presName="parentLin" presStyleCnt="0"/>
      <dgm:spPr/>
    </dgm:pt>
    <dgm:pt modelId="{8FAAF985-13D3-4A8C-97C1-DBD505193BE9}" type="pres">
      <dgm:prSet presAssocID="{651A5349-66CB-46A4-9462-FAE762AEC87F}" presName="parentLeftMargin" presStyleLbl="node1" presStyleIdx="0" presStyleCnt="3"/>
      <dgm:spPr/>
      <dgm:t>
        <a:bodyPr/>
        <a:lstStyle/>
        <a:p>
          <a:endParaRPr lang="en-US"/>
        </a:p>
      </dgm:t>
    </dgm:pt>
    <dgm:pt modelId="{481173B6-2DEA-4F08-AD37-6443EF1322FF}" type="pres">
      <dgm:prSet presAssocID="{651A5349-66CB-46A4-9462-FAE762AEC87F}" presName="parentText" presStyleLbl="node1" presStyleIdx="0" presStyleCnt="3">
        <dgm:presLayoutVars>
          <dgm:chMax val="0"/>
          <dgm:bulletEnabled val="1"/>
        </dgm:presLayoutVars>
      </dgm:prSet>
      <dgm:spPr/>
      <dgm:t>
        <a:bodyPr/>
        <a:lstStyle/>
        <a:p>
          <a:endParaRPr lang="en-US"/>
        </a:p>
      </dgm:t>
    </dgm:pt>
    <dgm:pt modelId="{682AF69E-026B-4986-8E42-D9F6422B8BB1}" type="pres">
      <dgm:prSet presAssocID="{651A5349-66CB-46A4-9462-FAE762AEC87F}" presName="negativeSpace" presStyleCnt="0"/>
      <dgm:spPr/>
    </dgm:pt>
    <dgm:pt modelId="{B88DC202-A90F-4AFC-B016-CCA47D03AA7D}" type="pres">
      <dgm:prSet presAssocID="{651A5349-66CB-46A4-9462-FAE762AEC87F}" presName="childText" presStyleLbl="conFgAcc1" presStyleIdx="0" presStyleCnt="3">
        <dgm:presLayoutVars>
          <dgm:bulletEnabled val="1"/>
        </dgm:presLayoutVars>
      </dgm:prSet>
      <dgm:spPr/>
      <dgm:t>
        <a:bodyPr/>
        <a:lstStyle/>
        <a:p>
          <a:endParaRPr lang="en-US"/>
        </a:p>
      </dgm:t>
    </dgm:pt>
    <dgm:pt modelId="{851A583D-CC5C-4218-8403-3CE515D72094}" type="pres">
      <dgm:prSet presAssocID="{F8C85309-67D3-403D-A448-5B0E56403DD7}" presName="spaceBetweenRectangles" presStyleCnt="0"/>
      <dgm:spPr/>
    </dgm:pt>
    <dgm:pt modelId="{D3017CAE-BF7D-4224-84D1-5AC5EFE61677}" type="pres">
      <dgm:prSet presAssocID="{AD1B808B-8348-4FCA-B50B-5906208A7089}" presName="parentLin" presStyleCnt="0"/>
      <dgm:spPr/>
    </dgm:pt>
    <dgm:pt modelId="{7DDE0D50-646E-48DA-BB5B-7B3F813B4C1C}" type="pres">
      <dgm:prSet presAssocID="{AD1B808B-8348-4FCA-B50B-5906208A7089}" presName="parentLeftMargin" presStyleLbl="node1" presStyleIdx="0" presStyleCnt="3"/>
      <dgm:spPr/>
      <dgm:t>
        <a:bodyPr/>
        <a:lstStyle/>
        <a:p>
          <a:endParaRPr lang="en-US"/>
        </a:p>
      </dgm:t>
    </dgm:pt>
    <dgm:pt modelId="{2DF510AD-FAE5-4CF1-90EA-00F5872BACE2}" type="pres">
      <dgm:prSet presAssocID="{AD1B808B-8348-4FCA-B50B-5906208A7089}" presName="parentText" presStyleLbl="node1" presStyleIdx="1" presStyleCnt="3" custScaleX="103572">
        <dgm:presLayoutVars>
          <dgm:chMax val="0"/>
          <dgm:bulletEnabled val="1"/>
        </dgm:presLayoutVars>
      </dgm:prSet>
      <dgm:spPr/>
      <dgm:t>
        <a:bodyPr/>
        <a:lstStyle/>
        <a:p>
          <a:endParaRPr lang="en-US"/>
        </a:p>
      </dgm:t>
    </dgm:pt>
    <dgm:pt modelId="{817C3C44-3D36-45A9-8F5E-074C6848E67F}" type="pres">
      <dgm:prSet presAssocID="{AD1B808B-8348-4FCA-B50B-5906208A7089}" presName="negativeSpace" presStyleCnt="0"/>
      <dgm:spPr/>
    </dgm:pt>
    <dgm:pt modelId="{BEF60C22-6CAF-49E7-AACA-2A19360C03D9}" type="pres">
      <dgm:prSet presAssocID="{AD1B808B-8348-4FCA-B50B-5906208A7089}" presName="childText" presStyleLbl="conFgAcc1" presStyleIdx="1" presStyleCnt="3">
        <dgm:presLayoutVars>
          <dgm:bulletEnabled val="1"/>
        </dgm:presLayoutVars>
      </dgm:prSet>
      <dgm:spPr/>
    </dgm:pt>
    <dgm:pt modelId="{17B4D190-C1FF-4F13-9CEC-BF025461579E}" type="pres">
      <dgm:prSet presAssocID="{DB7D60CA-85B5-4EFD-81A0-5EDBD65E5B51}" presName="spaceBetweenRectangles" presStyleCnt="0"/>
      <dgm:spPr/>
    </dgm:pt>
    <dgm:pt modelId="{36A7B408-F3C4-453B-8F45-4D42A382F2A3}" type="pres">
      <dgm:prSet presAssocID="{7E6ABEF3-A55E-44DC-B2E8-E8E0F3B0A650}" presName="parentLin" presStyleCnt="0"/>
      <dgm:spPr/>
    </dgm:pt>
    <dgm:pt modelId="{57AAD970-BE4C-41AE-AD25-E42940552665}" type="pres">
      <dgm:prSet presAssocID="{7E6ABEF3-A55E-44DC-B2E8-E8E0F3B0A650}" presName="parentLeftMargin" presStyleLbl="node1" presStyleIdx="1" presStyleCnt="3"/>
      <dgm:spPr/>
      <dgm:t>
        <a:bodyPr/>
        <a:lstStyle/>
        <a:p>
          <a:endParaRPr lang="en-US"/>
        </a:p>
      </dgm:t>
    </dgm:pt>
    <dgm:pt modelId="{C87BB656-CC6F-4B7C-AE07-925CCD29F7FF}" type="pres">
      <dgm:prSet presAssocID="{7E6ABEF3-A55E-44DC-B2E8-E8E0F3B0A650}" presName="parentText" presStyleLbl="node1" presStyleIdx="2" presStyleCnt="3" custScaleY="158266">
        <dgm:presLayoutVars>
          <dgm:chMax val="0"/>
          <dgm:bulletEnabled val="1"/>
        </dgm:presLayoutVars>
      </dgm:prSet>
      <dgm:spPr/>
      <dgm:t>
        <a:bodyPr/>
        <a:lstStyle/>
        <a:p>
          <a:endParaRPr lang="en-US"/>
        </a:p>
      </dgm:t>
    </dgm:pt>
    <dgm:pt modelId="{5502CE13-863E-4E6F-B8AA-CB2B9DA5D91A}" type="pres">
      <dgm:prSet presAssocID="{7E6ABEF3-A55E-44DC-B2E8-E8E0F3B0A650}" presName="negativeSpace" presStyleCnt="0"/>
      <dgm:spPr/>
    </dgm:pt>
    <dgm:pt modelId="{702AA06C-963A-4B06-A2E1-1507820261E4}" type="pres">
      <dgm:prSet presAssocID="{7E6ABEF3-A55E-44DC-B2E8-E8E0F3B0A650}" presName="childText" presStyleLbl="conFgAcc1" presStyleIdx="2" presStyleCnt="3">
        <dgm:presLayoutVars>
          <dgm:bulletEnabled val="1"/>
        </dgm:presLayoutVars>
      </dgm:prSet>
      <dgm:spPr/>
    </dgm:pt>
  </dgm:ptLst>
  <dgm:cxnLst>
    <dgm:cxn modelId="{C743C3E0-3D7E-4185-950F-2312361292FA}" type="presOf" srcId="{81641288-20F7-47DD-8364-9112405937D8}" destId="{14B1EBB5-63D2-41BC-AD4C-50DD6B01ED32}" srcOrd="0" destOrd="0" presId="urn:microsoft.com/office/officeart/2005/8/layout/list1"/>
    <dgm:cxn modelId="{5FBE459B-18A6-4CF0-B5DB-86596C1917CF}" type="presOf" srcId="{AD1B808B-8348-4FCA-B50B-5906208A7089}" destId="{7DDE0D50-646E-48DA-BB5B-7B3F813B4C1C}" srcOrd="0" destOrd="0" presId="urn:microsoft.com/office/officeart/2005/8/layout/list1"/>
    <dgm:cxn modelId="{65762862-AF34-4D74-8D99-0F4C528CEABE}" type="presOf" srcId="{651A5349-66CB-46A4-9462-FAE762AEC87F}" destId="{8FAAF985-13D3-4A8C-97C1-DBD505193BE9}" srcOrd="0" destOrd="0" presId="urn:microsoft.com/office/officeart/2005/8/layout/list1"/>
    <dgm:cxn modelId="{32603D23-7BB7-44D7-A03A-17D460469EEE}" type="presOf" srcId="{7E6ABEF3-A55E-44DC-B2E8-E8E0F3B0A650}" destId="{57AAD970-BE4C-41AE-AD25-E42940552665}" srcOrd="0" destOrd="0" presId="urn:microsoft.com/office/officeart/2005/8/layout/list1"/>
    <dgm:cxn modelId="{65B3CE83-E0F3-4A68-BA2C-BD9961C669EE}" type="presOf" srcId="{AD1B808B-8348-4FCA-B50B-5906208A7089}" destId="{2DF510AD-FAE5-4CF1-90EA-00F5872BACE2}" srcOrd="1" destOrd="0" presId="urn:microsoft.com/office/officeart/2005/8/layout/list1"/>
    <dgm:cxn modelId="{EE502513-6553-4067-97EF-4CDED0B082C2}" srcId="{81641288-20F7-47DD-8364-9112405937D8}" destId="{651A5349-66CB-46A4-9462-FAE762AEC87F}" srcOrd="0" destOrd="0" parTransId="{D26CD79A-B954-47D1-BD88-385884F68D63}" sibTransId="{F8C85309-67D3-403D-A448-5B0E56403DD7}"/>
    <dgm:cxn modelId="{7C85A447-373D-4E95-AF60-54C63B6B6B92}" type="presOf" srcId="{08EC46DE-F0E4-48ED-88E6-0A56DE914B05}" destId="{B88DC202-A90F-4AFC-B016-CCA47D03AA7D}" srcOrd="0" destOrd="0" presId="urn:microsoft.com/office/officeart/2005/8/layout/list1"/>
    <dgm:cxn modelId="{59AEFD24-C0BD-4856-95E7-B49A6E6B1F3C}" srcId="{651A5349-66CB-46A4-9462-FAE762AEC87F}" destId="{08EC46DE-F0E4-48ED-88E6-0A56DE914B05}" srcOrd="0" destOrd="0" parTransId="{16469A65-803C-407D-9205-5BC0A4AA124C}" sibTransId="{72937447-BA82-4C56-A7BE-B62343B7F805}"/>
    <dgm:cxn modelId="{4D8BC09C-D611-41E9-8F36-F1C8E5E22468}" type="presOf" srcId="{651A5349-66CB-46A4-9462-FAE762AEC87F}" destId="{481173B6-2DEA-4F08-AD37-6443EF1322FF}" srcOrd="1" destOrd="0" presId="urn:microsoft.com/office/officeart/2005/8/layout/list1"/>
    <dgm:cxn modelId="{B4B6081D-1E6A-4221-846F-1B7D5D133433}" srcId="{81641288-20F7-47DD-8364-9112405937D8}" destId="{7E6ABEF3-A55E-44DC-B2E8-E8E0F3B0A650}" srcOrd="2" destOrd="0" parTransId="{9B686E4B-596F-4207-9D1E-64B492ED8C06}" sibTransId="{8376E638-15BA-4A80-9FD8-56E7DDE79D63}"/>
    <dgm:cxn modelId="{06F29408-9F32-4D09-AD05-7C12F5A0ED65}" type="presOf" srcId="{7E6ABEF3-A55E-44DC-B2E8-E8E0F3B0A650}" destId="{C87BB656-CC6F-4B7C-AE07-925CCD29F7FF}" srcOrd="1" destOrd="0" presId="urn:microsoft.com/office/officeart/2005/8/layout/list1"/>
    <dgm:cxn modelId="{7B7EBC20-447E-4D8D-B867-4494FADDC478}" srcId="{81641288-20F7-47DD-8364-9112405937D8}" destId="{AD1B808B-8348-4FCA-B50B-5906208A7089}" srcOrd="1" destOrd="0" parTransId="{0B063DBF-BBEC-4FA6-9A55-6E7BD39C2AA0}" sibTransId="{DB7D60CA-85B5-4EFD-81A0-5EDBD65E5B51}"/>
    <dgm:cxn modelId="{D37438E5-5091-4A88-9A8C-8383F951235A}" type="presParOf" srcId="{14B1EBB5-63D2-41BC-AD4C-50DD6B01ED32}" destId="{7CF82CEB-EB32-413B-B840-A4F8B9119AFC}" srcOrd="0" destOrd="0" presId="urn:microsoft.com/office/officeart/2005/8/layout/list1"/>
    <dgm:cxn modelId="{F9390A57-3122-48EF-85D1-A2CE0D0C51BE}" type="presParOf" srcId="{7CF82CEB-EB32-413B-B840-A4F8B9119AFC}" destId="{8FAAF985-13D3-4A8C-97C1-DBD505193BE9}" srcOrd="0" destOrd="0" presId="urn:microsoft.com/office/officeart/2005/8/layout/list1"/>
    <dgm:cxn modelId="{EA839347-F677-440E-8427-9E6DF478D5E2}" type="presParOf" srcId="{7CF82CEB-EB32-413B-B840-A4F8B9119AFC}" destId="{481173B6-2DEA-4F08-AD37-6443EF1322FF}" srcOrd="1" destOrd="0" presId="urn:microsoft.com/office/officeart/2005/8/layout/list1"/>
    <dgm:cxn modelId="{C59B9663-3D28-473E-B5BB-44EB591171F2}" type="presParOf" srcId="{14B1EBB5-63D2-41BC-AD4C-50DD6B01ED32}" destId="{682AF69E-026B-4986-8E42-D9F6422B8BB1}" srcOrd="1" destOrd="0" presId="urn:microsoft.com/office/officeart/2005/8/layout/list1"/>
    <dgm:cxn modelId="{49B98BDE-A6BF-4850-A417-6F7B6F5E520B}" type="presParOf" srcId="{14B1EBB5-63D2-41BC-AD4C-50DD6B01ED32}" destId="{B88DC202-A90F-4AFC-B016-CCA47D03AA7D}" srcOrd="2" destOrd="0" presId="urn:microsoft.com/office/officeart/2005/8/layout/list1"/>
    <dgm:cxn modelId="{0A3ABF72-5348-482B-AA14-D658DEB4A9C1}" type="presParOf" srcId="{14B1EBB5-63D2-41BC-AD4C-50DD6B01ED32}" destId="{851A583D-CC5C-4218-8403-3CE515D72094}" srcOrd="3" destOrd="0" presId="urn:microsoft.com/office/officeart/2005/8/layout/list1"/>
    <dgm:cxn modelId="{FBB072E4-CD4E-445F-AD95-DA3A8D87FF50}" type="presParOf" srcId="{14B1EBB5-63D2-41BC-AD4C-50DD6B01ED32}" destId="{D3017CAE-BF7D-4224-84D1-5AC5EFE61677}" srcOrd="4" destOrd="0" presId="urn:microsoft.com/office/officeart/2005/8/layout/list1"/>
    <dgm:cxn modelId="{740D05C2-28B7-4CC3-9129-A785D439EF5D}" type="presParOf" srcId="{D3017CAE-BF7D-4224-84D1-5AC5EFE61677}" destId="{7DDE0D50-646E-48DA-BB5B-7B3F813B4C1C}" srcOrd="0" destOrd="0" presId="urn:microsoft.com/office/officeart/2005/8/layout/list1"/>
    <dgm:cxn modelId="{02A88FBB-F222-4161-8ADC-54871B79B335}" type="presParOf" srcId="{D3017CAE-BF7D-4224-84D1-5AC5EFE61677}" destId="{2DF510AD-FAE5-4CF1-90EA-00F5872BACE2}" srcOrd="1" destOrd="0" presId="urn:microsoft.com/office/officeart/2005/8/layout/list1"/>
    <dgm:cxn modelId="{C8A8395F-6AE0-4EB1-9224-35AA85D97F75}" type="presParOf" srcId="{14B1EBB5-63D2-41BC-AD4C-50DD6B01ED32}" destId="{817C3C44-3D36-45A9-8F5E-074C6848E67F}" srcOrd="5" destOrd="0" presId="urn:microsoft.com/office/officeart/2005/8/layout/list1"/>
    <dgm:cxn modelId="{9E6593FA-66F6-4EEC-8E29-B39C9F381F90}" type="presParOf" srcId="{14B1EBB5-63D2-41BC-AD4C-50DD6B01ED32}" destId="{BEF60C22-6CAF-49E7-AACA-2A19360C03D9}" srcOrd="6" destOrd="0" presId="urn:microsoft.com/office/officeart/2005/8/layout/list1"/>
    <dgm:cxn modelId="{CF61ABDD-E7F1-467D-9FC9-8B59C10A652A}" type="presParOf" srcId="{14B1EBB5-63D2-41BC-AD4C-50DD6B01ED32}" destId="{17B4D190-C1FF-4F13-9CEC-BF025461579E}" srcOrd="7" destOrd="0" presId="urn:microsoft.com/office/officeart/2005/8/layout/list1"/>
    <dgm:cxn modelId="{62E868D3-CD52-42D9-9D04-137C91970F07}" type="presParOf" srcId="{14B1EBB5-63D2-41BC-AD4C-50DD6B01ED32}" destId="{36A7B408-F3C4-453B-8F45-4D42A382F2A3}" srcOrd="8" destOrd="0" presId="urn:microsoft.com/office/officeart/2005/8/layout/list1"/>
    <dgm:cxn modelId="{BAF3CA70-9FEA-4CF1-9531-54C02D1502D3}" type="presParOf" srcId="{36A7B408-F3C4-453B-8F45-4D42A382F2A3}" destId="{57AAD970-BE4C-41AE-AD25-E42940552665}" srcOrd="0" destOrd="0" presId="urn:microsoft.com/office/officeart/2005/8/layout/list1"/>
    <dgm:cxn modelId="{6012CD19-5D64-4B76-B932-2F875D2D104A}" type="presParOf" srcId="{36A7B408-F3C4-453B-8F45-4D42A382F2A3}" destId="{C87BB656-CC6F-4B7C-AE07-925CCD29F7FF}" srcOrd="1" destOrd="0" presId="urn:microsoft.com/office/officeart/2005/8/layout/list1"/>
    <dgm:cxn modelId="{1FB6F960-4380-4B99-AD6D-5510D9AB8B60}" type="presParOf" srcId="{14B1EBB5-63D2-41BC-AD4C-50DD6B01ED32}" destId="{5502CE13-863E-4E6F-B8AA-CB2B9DA5D91A}" srcOrd="9" destOrd="0" presId="urn:microsoft.com/office/officeart/2005/8/layout/list1"/>
    <dgm:cxn modelId="{24ABD644-1E87-4931-811A-179F92BDD9DC}" type="presParOf" srcId="{14B1EBB5-63D2-41BC-AD4C-50DD6B01ED32}" destId="{702AA06C-963A-4B06-A2E1-1507820261E4}" srcOrd="10"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C4B7C7-98B3-4D29-8142-2100F5DAB29E}" type="doc">
      <dgm:prSet loTypeId="urn:microsoft.com/office/officeart/2005/8/layout/pyramid1" loCatId="pyramid" qsTypeId="urn:microsoft.com/office/officeart/2005/8/quickstyle/simple1" qsCatId="simple" csTypeId="urn:microsoft.com/office/officeart/2005/8/colors/accent1_3" csCatId="accent1" phldr="1"/>
      <dgm:spPr/>
      <dgm:t>
        <a:bodyPr/>
        <a:lstStyle/>
        <a:p>
          <a:endParaRPr lang="en-US"/>
        </a:p>
      </dgm:t>
    </dgm:pt>
    <dgm:pt modelId="{4289D961-7E50-456B-B116-0A5107C35771}">
      <dgm:prSet phldrT="[Text]"/>
      <dgm:spPr/>
      <dgm:t>
        <a:bodyPr/>
        <a:lstStyle/>
        <a:p>
          <a:r>
            <a:rPr lang="en-US" dirty="0" smtClean="0"/>
            <a:t>Severe - Profound</a:t>
          </a:r>
          <a:endParaRPr lang="en-US" dirty="0"/>
        </a:p>
      </dgm:t>
    </dgm:pt>
    <dgm:pt modelId="{4E744E05-1D89-4D8D-80F1-6B505692CB20}" type="parTrans" cxnId="{BC056322-C70F-4956-8E2A-FAC22997012C}">
      <dgm:prSet/>
      <dgm:spPr/>
      <dgm:t>
        <a:bodyPr/>
        <a:lstStyle/>
        <a:p>
          <a:endParaRPr lang="en-US"/>
        </a:p>
      </dgm:t>
    </dgm:pt>
    <dgm:pt modelId="{E894A7D3-7738-44E8-BFA4-BAD2AF8D6977}" type="sibTrans" cxnId="{BC056322-C70F-4956-8E2A-FAC22997012C}">
      <dgm:prSet/>
      <dgm:spPr/>
      <dgm:t>
        <a:bodyPr/>
        <a:lstStyle/>
        <a:p>
          <a:endParaRPr lang="en-US"/>
        </a:p>
      </dgm:t>
    </dgm:pt>
    <dgm:pt modelId="{0BF1C49F-88D4-4D9E-AD5D-13210BFF005A}">
      <dgm:prSet phldrT="[Text]"/>
      <dgm:spPr/>
      <dgm:t>
        <a:bodyPr/>
        <a:lstStyle/>
        <a:p>
          <a:r>
            <a:rPr lang="en-US" dirty="0" smtClean="0"/>
            <a:t>Moderate</a:t>
          </a:r>
          <a:endParaRPr lang="en-US" dirty="0"/>
        </a:p>
      </dgm:t>
    </dgm:pt>
    <dgm:pt modelId="{25E73755-CB9C-469D-A4A6-17ABEC482CDC}" type="parTrans" cxnId="{05E4D7A8-1222-41BE-9AF3-9AE933E72C6D}">
      <dgm:prSet/>
      <dgm:spPr/>
      <dgm:t>
        <a:bodyPr/>
        <a:lstStyle/>
        <a:p>
          <a:endParaRPr lang="en-US"/>
        </a:p>
      </dgm:t>
    </dgm:pt>
    <dgm:pt modelId="{CEA78188-82D3-407C-ACE5-75633DCAC0F5}" type="sibTrans" cxnId="{05E4D7A8-1222-41BE-9AF3-9AE933E72C6D}">
      <dgm:prSet/>
      <dgm:spPr/>
      <dgm:t>
        <a:bodyPr/>
        <a:lstStyle/>
        <a:p>
          <a:endParaRPr lang="en-US"/>
        </a:p>
      </dgm:t>
    </dgm:pt>
    <dgm:pt modelId="{31DC9DA5-86EB-4143-950E-C43AA1527790}">
      <dgm:prSet phldrT="[Text]" custT="1"/>
      <dgm:spPr/>
      <dgm:t>
        <a:bodyPr/>
        <a:lstStyle/>
        <a:p>
          <a:r>
            <a:rPr lang="en-US" sz="4400" dirty="0" smtClean="0"/>
            <a:t>Mild</a:t>
          </a:r>
          <a:endParaRPr lang="en-US" sz="4400" dirty="0"/>
        </a:p>
      </dgm:t>
    </dgm:pt>
    <dgm:pt modelId="{1C825223-3360-4654-B6E5-9E0EFD4836F2}" type="parTrans" cxnId="{14ED8848-4AB4-40B7-B855-6BA24F0D39D8}">
      <dgm:prSet/>
      <dgm:spPr/>
      <dgm:t>
        <a:bodyPr/>
        <a:lstStyle/>
        <a:p>
          <a:endParaRPr lang="en-US"/>
        </a:p>
      </dgm:t>
    </dgm:pt>
    <dgm:pt modelId="{97824BEF-7234-4BC0-8702-D5A2985457B0}" type="sibTrans" cxnId="{14ED8848-4AB4-40B7-B855-6BA24F0D39D8}">
      <dgm:prSet/>
      <dgm:spPr/>
      <dgm:t>
        <a:bodyPr/>
        <a:lstStyle/>
        <a:p>
          <a:endParaRPr lang="en-US"/>
        </a:p>
      </dgm:t>
    </dgm:pt>
    <dgm:pt modelId="{EAB67B2C-C1B6-43F7-BC4D-6738E3542067}" type="pres">
      <dgm:prSet presAssocID="{2EC4B7C7-98B3-4D29-8142-2100F5DAB29E}" presName="Name0" presStyleCnt="0">
        <dgm:presLayoutVars>
          <dgm:dir/>
          <dgm:animLvl val="lvl"/>
          <dgm:resizeHandles val="exact"/>
        </dgm:presLayoutVars>
      </dgm:prSet>
      <dgm:spPr/>
      <dgm:t>
        <a:bodyPr/>
        <a:lstStyle/>
        <a:p>
          <a:endParaRPr lang="en-US"/>
        </a:p>
      </dgm:t>
    </dgm:pt>
    <dgm:pt modelId="{EC5D3231-B5B9-4768-84E9-617BF690CB8C}" type="pres">
      <dgm:prSet presAssocID="{4289D961-7E50-456B-B116-0A5107C35771}" presName="Name8" presStyleCnt="0"/>
      <dgm:spPr/>
    </dgm:pt>
    <dgm:pt modelId="{55B74A52-2C62-4C4F-A627-CCAAC0FD57E8}" type="pres">
      <dgm:prSet presAssocID="{4289D961-7E50-456B-B116-0A5107C35771}" presName="level" presStyleLbl="node1" presStyleIdx="0" presStyleCnt="3" custScaleX="74536" custScaleY="28922" custLinFactNeighborX="1350">
        <dgm:presLayoutVars>
          <dgm:chMax val="1"/>
          <dgm:bulletEnabled val="1"/>
        </dgm:presLayoutVars>
      </dgm:prSet>
      <dgm:spPr/>
      <dgm:t>
        <a:bodyPr/>
        <a:lstStyle/>
        <a:p>
          <a:endParaRPr lang="en-US"/>
        </a:p>
      </dgm:t>
    </dgm:pt>
    <dgm:pt modelId="{F8A0ADD9-75DC-4D4C-ADC0-F3596EA22037}" type="pres">
      <dgm:prSet presAssocID="{4289D961-7E50-456B-B116-0A5107C35771}" presName="levelTx" presStyleLbl="revTx" presStyleIdx="0" presStyleCnt="0">
        <dgm:presLayoutVars>
          <dgm:chMax val="1"/>
          <dgm:bulletEnabled val="1"/>
        </dgm:presLayoutVars>
      </dgm:prSet>
      <dgm:spPr/>
      <dgm:t>
        <a:bodyPr/>
        <a:lstStyle/>
        <a:p>
          <a:endParaRPr lang="en-US"/>
        </a:p>
      </dgm:t>
    </dgm:pt>
    <dgm:pt modelId="{6D260C97-6D98-4B86-964D-C20438FC58FC}" type="pres">
      <dgm:prSet presAssocID="{0BF1C49F-88D4-4D9E-AD5D-13210BFF005A}" presName="Name8" presStyleCnt="0"/>
      <dgm:spPr/>
    </dgm:pt>
    <dgm:pt modelId="{10290209-BDCE-4D9C-A622-9D93D4185D43}" type="pres">
      <dgm:prSet presAssocID="{0BF1C49F-88D4-4D9E-AD5D-13210BFF005A}" presName="level" presStyleLbl="node1" presStyleIdx="1" presStyleCnt="3" custScaleX="95419" custScaleY="47432">
        <dgm:presLayoutVars>
          <dgm:chMax val="1"/>
          <dgm:bulletEnabled val="1"/>
        </dgm:presLayoutVars>
      </dgm:prSet>
      <dgm:spPr/>
      <dgm:t>
        <a:bodyPr/>
        <a:lstStyle/>
        <a:p>
          <a:endParaRPr lang="en-US"/>
        </a:p>
      </dgm:t>
    </dgm:pt>
    <dgm:pt modelId="{0516AE37-9A25-4E7C-86A8-03D87DD413C7}" type="pres">
      <dgm:prSet presAssocID="{0BF1C49F-88D4-4D9E-AD5D-13210BFF005A}" presName="levelTx" presStyleLbl="revTx" presStyleIdx="0" presStyleCnt="0">
        <dgm:presLayoutVars>
          <dgm:chMax val="1"/>
          <dgm:bulletEnabled val="1"/>
        </dgm:presLayoutVars>
      </dgm:prSet>
      <dgm:spPr/>
      <dgm:t>
        <a:bodyPr/>
        <a:lstStyle/>
        <a:p>
          <a:endParaRPr lang="en-US"/>
        </a:p>
      </dgm:t>
    </dgm:pt>
    <dgm:pt modelId="{ACF2A8D8-076B-4A6E-80BD-00E991AF0E0C}" type="pres">
      <dgm:prSet presAssocID="{31DC9DA5-86EB-4143-950E-C43AA1527790}" presName="Name8" presStyleCnt="0"/>
      <dgm:spPr/>
    </dgm:pt>
    <dgm:pt modelId="{DE3586A7-A492-4DBD-A332-77B5E03B63C9}" type="pres">
      <dgm:prSet presAssocID="{31DC9DA5-86EB-4143-950E-C43AA1527790}" presName="level" presStyleLbl="node1" presStyleIdx="2" presStyleCnt="3">
        <dgm:presLayoutVars>
          <dgm:chMax val="1"/>
          <dgm:bulletEnabled val="1"/>
        </dgm:presLayoutVars>
      </dgm:prSet>
      <dgm:spPr/>
      <dgm:t>
        <a:bodyPr/>
        <a:lstStyle/>
        <a:p>
          <a:endParaRPr lang="en-US"/>
        </a:p>
      </dgm:t>
    </dgm:pt>
    <dgm:pt modelId="{4CFC0428-A70F-409E-B685-80F8F6B051E5}" type="pres">
      <dgm:prSet presAssocID="{31DC9DA5-86EB-4143-950E-C43AA1527790}" presName="levelTx" presStyleLbl="revTx" presStyleIdx="0" presStyleCnt="0">
        <dgm:presLayoutVars>
          <dgm:chMax val="1"/>
          <dgm:bulletEnabled val="1"/>
        </dgm:presLayoutVars>
      </dgm:prSet>
      <dgm:spPr/>
      <dgm:t>
        <a:bodyPr/>
        <a:lstStyle/>
        <a:p>
          <a:endParaRPr lang="en-US"/>
        </a:p>
      </dgm:t>
    </dgm:pt>
  </dgm:ptLst>
  <dgm:cxnLst>
    <dgm:cxn modelId="{35BDCFE3-280B-4DB7-9E25-CFEC41891E19}" type="presOf" srcId="{2EC4B7C7-98B3-4D29-8142-2100F5DAB29E}" destId="{EAB67B2C-C1B6-43F7-BC4D-6738E3542067}" srcOrd="0" destOrd="0" presId="urn:microsoft.com/office/officeart/2005/8/layout/pyramid1"/>
    <dgm:cxn modelId="{BC056322-C70F-4956-8E2A-FAC22997012C}" srcId="{2EC4B7C7-98B3-4D29-8142-2100F5DAB29E}" destId="{4289D961-7E50-456B-B116-0A5107C35771}" srcOrd="0" destOrd="0" parTransId="{4E744E05-1D89-4D8D-80F1-6B505692CB20}" sibTransId="{E894A7D3-7738-44E8-BFA4-BAD2AF8D6977}"/>
    <dgm:cxn modelId="{3438A289-51F9-47DE-8095-6FB324C9A0E8}" type="presOf" srcId="{0BF1C49F-88D4-4D9E-AD5D-13210BFF005A}" destId="{0516AE37-9A25-4E7C-86A8-03D87DD413C7}" srcOrd="1" destOrd="0" presId="urn:microsoft.com/office/officeart/2005/8/layout/pyramid1"/>
    <dgm:cxn modelId="{14ED8848-4AB4-40B7-B855-6BA24F0D39D8}" srcId="{2EC4B7C7-98B3-4D29-8142-2100F5DAB29E}" destId="{31DC9DA5-86EB-4143-950E-C43AA1527790}" srcOrd="2" destOrd="0" parTransId="{1C825223-3360-4654-B6E5-9E0EFD4836F2}" sibTransId="{97824BEF-7234-4BC0-8702-D5A2985457B0}"/>
    <dgm:cxn modelId="{AE3548C9-581B-41A4-B748-180F5BF9F185}" type="presOf" srcId="{31DC9DA5-86EB-4143-950E-C43AA1527790}" destId="{DE3586A7-A492-4DBD-A332-77B5E03B63C9}" srcOrd="0" destOrd="0" presId="urn:microsoft.com/office/officeart/2005/8/layout/pyramid1"/>
    <dgm:cxn modelId="{05E4D7A8-1222-41BE-9AF3-9AE933E72C6D}" srcId="{2EC4B7C7-98B3-4D29-8142-2100F5DAB29E}" destId="{0BF1C49F-88D4-4D9E-AD5D-13210BFF005A}" srcOrd="1" destOrd="0" parTransId="{25E73755-CB9C-469D-A4A6-17ABEC482CDC}" sibTransId="{CEA78188-82D3-407C-ACE5-75633DCAC0F5}"/>
    <dgm:cxn modelId="{EB54FCE9-60BE-45DA-A3CF-756262B1B77C}" type="presOf" srcId="{4289D961-7E50-456B-B116-0A5107C35771}" destId="{F8A0ADD9-75DC-4D4C-ADC0-F3596EA22037}" srcOrd="1" destOrd="0" presId="urn:microsoft.com/office/officeart/2005/8/layout/pyramid1"/>
    <dgm:cxn modelId="{F2AE4B2A-899C-43BF-AFE6-030C8BFA68A1}" type="presOf" srcId="{4289D961-7E50-456B-B116-0A5107C35771}" destId="{55B74A52-2C62-4C4F-A627-CCAAC0FD57E8}" srcOrd="0" destOrd="0" presId="urn:microsoft.com/office/officeart/2005/8/layout/pyramid1"/>
    <dgm:cxn modelId="{43812D16-9C01-4825-8607-043733961B4F}" type="presOf" srcId="{0BF1C49F-88D4-4D9E-AD5D-13210BFF005A}" destId="{10290209-BDCE-4D9C-A622-9D93D4185D43}" srcOrd="0" destOrd="0" presId="urn:microsoft.com/office/officeart/2005/8/layout/pyramid1"/>
    <dgm:cxn modelId="{F3C62520-8CBA-4779-95E6-5A2C40E63D44}" type="presOf" srcId="{31DC9DA5-86EB-4143-950E-C43AA1527790}" destId="{4CFC0428-A70F-409E-B685-80F8F6B051E5}" srcOrd="1" destOrd="0" presId="urn:microsoft.com/office/officeart/2005/8/layout/pyramid1"/>
    <dgm:cxn modelId="{E907D410-2443-40A5-A9BB-7914142A50BD}" type="presParOf" srcId="{EAB67B2C-C1B6-43F7-BC4D-6738E3542067}" destId="{EC5D3231-B5B9-4768-84E9-617BF690CB8C}" srcOrd="0" destOrd="0" presId="urn:microsoft.com/office/officeart/2005/8/layout/pyramid1"/>
    <dgm:cxn modelId="{A4D28D04-CE1A-4DBC-9799-EA9FE866BE1F}" type="presParOf" srcId="{EC5D3231-B5B9-4768-84E9-617BF690CB8C}" destId="{55B74A52-2C62-4C4F-A627-CCAAC0FD57E8}" srcOrd="0" destOrd="0" presId="urn:microsoft.com/office/officeart/2005/8/layout/pyramid1"/>
    <dgm:cxn modelId="{7D84D326-C965-4D72-A7CE-F1D2EF09E412}" type="presParOf" srcId="{EC5D3231-B5B9-4768-84E9-617BF690CB8C}" destId="{F8A0ADD9-75DC-4D4C-ADC0-F3596EA22037}" srcOrd="1" destOrd="0" presId="urn:microsoft.com/office/officeart/2005/8/layout/pyramid1"/>
    <dgm:cxn modelId="{C1615CBC-46D7-43C4-81BB-E3C9CE759F7F}" type="presParOf" srcId="{EAB67B2C-C1B6-43F7-BC4D-6738E3542067}" destId="{6D260C97-6D98-4B86-964D-C20438FC58FC}" srcOrd="1" destOrd="0" presId="urn:microsoft.com/office/officeart/2005/8/layout/pyramid1"/>
    <dgm:cxn modelId="{8B5304A3-004A-4737-A05E-FB01C3F528A1}" type="presParOf" srcId="{6D260C97-6D98-4B86-964D-C20438FC58FC}" destId="{10290209-BDCE-4D9C-A622-9D93D4185D43}" srcOrd="0" destOrd="0" presId="urn:microsoft.com/office/officeart/2005/8/layout/pyramid1"/>
    <dgm:cxn modelId="{8B780417-563E-42A0-AC2B-D770D68CCD2C}" type="presParOf" srcId="{6D260C97-6D98-4B86-964D-C20438FC58FC}" destId="{0516AE37-9A25-4E7C-86A8-03D87DD413C7}" srcOrd="1" destOrd="0" presId="urn:microsoft.com/office/officeart/2005/8/layout/pyramid1"/>
    <dgm:cxn modelId="{F557AFF6-8AEB-44B5-8A5F-D719699CD924}" type="presParOf" srcId="{EAB67B2C-C1B6-43F7-BC4D-6738E3542067}" destId="{ACF2A8D8-076B-4A6E-80BD-00E991AF0E0C}" srcOrd="2" destOrd="0" presId="urn:microsoft.com/office/officeart/2005/8/layout/pyramid1"/>
    <dgm:cxn modelId="{7B0238AF-7009-42DA-921D-CEBC0ABF3CE1}" type="presParOf" srcId="{ACF2A8D8-076B-4A6E-80BD-00E991AF0E0C}" destId="{DE3586A7-A492-4DBD-A332-77B5E03B63C9}" srcOrd="0" destOrd="0" presId="urn:microsoft.com/office/officeart/2005/8/layout/pyramid1"/>
    <dgm:cxn modelId="{0A5476F2-9CAC-45B6-AC61-D4C221F8C0FE}" type="presParOf" srcId="{ACF2A8D8-076B-4A6E-80BD-00E991AF0E0C}" destId="{4CFC0428-A70F-409E-B685-80F8F6B051E5}"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3A2E94-694D-4840-AE47-ECF7480D8288}"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US"/>
        </a:p>
      </dgm:t>
    </dgm:pt>
    <dgm:pt modelId="{9C3EA9B6-DB70-4CEE-8A88-4B979239581E}">
      <dgm:prSet phldrT="[Text]"/>
      <dgm:spPr/>
      <dgm:t>
        <a:bodyPr/>
        <a:lstStyle/>
        <a:p>
          <a:r>
            <a:rPr lang="en-US" dirty="0" smtClean="0"/>
            <a:t>A</a:t>
          </a:r>
          <a:endParaRPr lang="en-US" dirty="0"/>
        </a:p>
      </dgm:t>
    </dgm:pt>
    <dgm:pt modelId="{ECCECE7B-56B3-4594-AF96-C071BD6860BD}" type="parTrans" cxnId="{88FC90B7-1789-4EA5-8411-96F770CFF1E1}">
      <dgm:prSet/>
      <dgm:spPr/>
      <dgm:t>
        <a:bodyPr/>
        <a:lstStyle/>
        <a:p>
          <a:endParaRPr lang="en-US"/>
        </a:p>
      </dgm:t>
    </dgm:pt>
    <dgm:pt modelId="{2FF062BD-CFAF-436B-808D-CE493059A757}" type="sibTrans" cxnId="{88FC90B7-1789-4EA5-8411-96F770CFF1E1}">
      <dgm:prSet/>
      <dgm:spPr/>
      <dgm:t>
        <a:bodyPr/>
        <a:lstStyle/>
        <a:p>
          <a:endParaRPr lang="en-US"/>
        </a:p>
      </dgm:t>
    </dgm:pt>
    <dgm:pt modelId="{4B7E2015-E423-45DA-B55A-8656F2B36317}">
      <dgm:prSet phldrT="[Text]"/>
      <dgm:spPr/>
      <dgm:t>
        <a:bodyPr/>
        <a:lstStyle/>
        <a:p>
          <a:r>
            <a:rPr lang="en-US" dirty="0" smtClean="0"/>
            <a:t>Av</a:t>
          </a:r>
          <a:endParaRPr lang="en-US" dirty="0"/>
        </a:p>
      </dgm:t>
    </dgm:pt>
    <dgm:pt modelId="{6DBD26B1-A048-4697-84CB-BE524A6B3057}" type="parTrans" cxnId="{42589202-9045-4AE6-A39C-9B58F12E3699}">
      <dgm:prSet/>
      <dgm:spPr/>
      <dgm:t>
        <a:bodyPr/>
        <a:lstStyle/>
        <a:p>
          <a:endParaRPr lang="en-US"/>
        </a:p>
      </dgm:t>
    </dgm:pt>
    <dgm:pt modelId="{96D761DA-ED82-417B-A39B-385FB157E6E1}" type="sibTrans" cxnId="{42589202-9045-4AE6-A39C-9B58F12E3699}">
      <dgm:prSet/>
      <dgm:spPr/>
      <dgm:t>
        <a:bodyPr/>
        <a:lstStyle/>
        <a:p>
          <a:endParaRPr lang="en-US"/>
        </a:p>
      </dgm:t>
    </dgm:pt>
    <dgm:pt modelId="{2E791FE8-94DF-481B-B45F-13AAD77D135B}">
      <dgm:prSet phldrT="[Text]"/>
      <dgm:spPr/>
      <dgm:t>
        <a:bodyPr/>
        <a:lstStyle/>
        <a:p>
          <a:r>
            <a:rPr lang="en-US" dirty="0" smtClean="0"/>
            <a:t>AV</a:t>
          </a:r>
          <a:endParaRPr lang="en-US" dirty="0"/>
        </a:p>
      </dgm:t>
    </dgm:pt>
    <dgm:pt modelId="{23515E2C-DFE7-4EC9-9584-1FE45D0DF158}" type="parTrans" cxnId="{89B7A7BA-78B6-4881-81D6-9D0C9B308CB9}">
      <dgm:prSet/>
      <dgm:spPr/>
      <dgm:t>
        <a:bodyPr/>
        <a:lstStyle/>
        <a:p>
          <a:endParaRPr lang="en-US"/>
        </a:p>
      </dgm:t>
    </dgm:pt>
    <dgm:pt modelId="{43C0DFA9-8082-4944-9873-AE40EF69E4A0}" type="sibTrans" cxnId="{89B7A7BA-78B6-4881-81D6-9D0C9B308CB9}">
      <dgm:prSet/>
      <dgm:spPr/>
      <dgm:t>
        <a:bodyPr/>
        <a:lstStyle/>
        <a:p>
          <a:endParaRPr lang="en-US"/>
        </a:p>
      </dgm:t>
    </dgm:pt>
    <dgm:pt modelId="{0D479A8F-8C70-413A-BAB3-D5B2A0FE608E}">
      <dgm:prSet phldrT="[Text]" custT="1"/>
      <dgm:spPr/>
      <dgm:t>
        <a:bodyPr/>
        <a:lstStyle/>
        <a:p>
          <a:r>
            <a:rPr lang="en-US" sz="6500" dirty="0" smtClean="0"/>
            <a:t>V</a:t>
          </a:r>
          <a:r>
            <a:rPr lang="en-US" sz="4800" b="1" dirty="0" smtClean="0"/>
            <a:t>A</a:t>
          </a:r>
          <a:endParaRPr lang="en-US" sz="6500" b="1" dirty="0"/>
        </a:p>
      </dgm:t>
    </dgm:pt>
    <dgm:pt modelId="{05C5C129-42DD-44F1-B631-CF20932E5396}" type="parTrans" cxnId="{8C372806-CA45-4F8F-B50A-A562FEAB2094}">
      <dgm:prSet/>
      <dgm:spPr/>
      <dgm:t>
        <a:bodyPr/>
        <a:lstStyle/>
        <a:p>
          <a:endParaRPr lang="en-US"/>
        </a:p>
      </dgm:t>
    </dgm:pt>
    <dgm:pt modelId="{CB50C6F6-9876-43BE-856F-9E0F5534B255}" type="sibTrans" cxnId="{8C372806-CA45-4F8F-B50A-A562FEAB2094}">
      <dgm:prSet/>
      <dgm:spPr/>
      <dgm:t>
        <a:bodyPr/>
        <a:lstStyle/>
        <a:p>
          <a:endParaRPr lang="en-US"/>
        </a:p>
      </dgm:t>
    </dgm:pt>
    <dgm:pt modelId="{3D567828-0EBF-4D8E-85FD-1F4C4BEFCD82}">
      <dgm:prSet phldrT="[Text]"/>
      <dgm:spPr/>
      <dgm:t>
        <a:bodyPr/>
        <a:lstStyle/>
        <a:p>
          <a:r>
            <a:rPr lang="en-US" dirty="0" smtClean="0"/>
            <a:t>V</a:t>
          </a:r>
          <a:endParaRPr lang="en-US" dirty="0"/>
        </a:p>
      </dgm:t>
    </dgm:pt>
    <dgm:pt modelId="{28B15DA6-AAB8-406A-843E-F5FB4231890F}" type="parTrans" cxnId="{F3423424-D229-461C-B346-511600F63F4F}">
      <dgm:prSet/>
      <dgm:spPr/>
      <dgm:t>
        <a:bodyPr/>
        <a:lstStyle/>
        <a:p>
          <a:endParaRPr lang="en-US"/>
        </a:p>
      </dgm:t>
    </dgm:pt>
    <dgm:pt modelId="{B42B2C7F-66FF-42DA-81BB-83835E1BFB1A}" type="sibTrans" cxnId="{F3423424-D229-461C-B346-511600F63F4F}">
      <dgm:prSet/>
      <dgm:spPr/>
      <dgm:t>
        <a:bodyPr/>
        <a:lstStyle/>
        <a:p>
          <a:endParaRPr lang="en-US"/>
        </a:p>
      </dgm:t>
    </dgm:pt>
    <dgm:pt modelId="{BD661EA2-B1D2-4EA6-9089-7401F161AF10}" type="pres">
      <dgm:prSet presAssocID="{F83A2E94-694D-4840-AE47-ECF7480D8288}" presName="Name0" presStyleCnt="0">
        <dgm:presLayoutVars>
          <dgm:dir/>
          <dgm:resizeHandles val="exact"/>
        </dgm:presLayoutVars>
      </dgm:prSet>
      <dgm:spPr/>
      <dgm:t>
        <a:bodyPr/>
        <a:lstStyle/>
        <a:p>
          <a:endParaRPr lang="en-US"/>
        </a:p>
      </dgm:t>
    </dgm:pt>
    <dgm:pt modelId="{77AE6A37-2FA7-43D9-BAE5-F882A9F98129}" type="pres">
      <dgm:prSet presAssocID="{9C3EA9B6-DB70-4CEE-8A88-4B979239581E}" presName="Name5" presStyleLbl="vennNode1" presStyleIdx="0" presStyleCnt="5">
        <dgm:presLayoutVars>
          <dgm:bulletEnabled val="1"/>
        </dgm:presLayoutVars>
      </dgm:prSet>
      <dgm:spPr/>
      <dgm:t>
        <a:bodyPr/>
        <a:lstStyle/>
        <a:p>
          <a:endParaRPr lang="en-US"/>
        </a:p>
      </dgm:t>
    </dgm:pt>
    <dgm:pt modelId="{088940C4-912F-41FE-A53C-08A5A2BFBD8C}" type="pres">
      <dgm:prSet presAssocID="{2FF062BD-CFAF-436B-808D-CE493059A757}" presName="space" presStyleCnt="0"/>
      <dgm:spPr/>
    </dgm:pt>
    <dgm:pt modelId="{48D8A0A8-B8AF-452C-8EA3-3B1C1FE15272}" type="pres">
      <dgm:prSet presAssocID="{4B7E2015-E423-45DA-B55A-8656F2B36317}" presName="Name5" presStyleLbl="vennNode1" presStyleIdx="1" presStyleCnt="5">
        <dgm:presLayoutVars>
          <dgm:bulletEnabled val="1"/>
        </dgm:presLayoutVars>
      </dgm:prSet>
      <dgm:spPr/>
      <dgm:t>
        <a:bodyPr/>
        <a:lstStyle/>
        <a:p>
          <a:endParaRPr lang="en-US"/>
        </a:p>
      </dgm:t>
    </dgm:pt>
    <dgm:pt modelId="{E65C928A-9E57-429E-8EEE-58BB556A045D}" type="pres">
      <dgm:prSet presAssocID="{96D761DA-ED82-417B-A39B-385FB157E6E1}" presName="space" presStyleCnt="0"/>
      <dgm:spPr/>
    </dgm:pt>
    <dgm:pt modelId="{39B37957-F8E6-484B-8F3B-11CBA345C7D2}" type="pres">
      <dgm:prSet presAssocID="{2E791FE8-94DF-481B-B45F-13AAD77D135B}" presName="Name5" presStyleLbl="vennNode1" presStyleIdx="2" presStyleCnt="5">
        <dgm:presLayoutVars>
          <dgm:bulletEnabled val="1"/>
        </dgm:presLayoutVars>
      </dgm:prSet>
      <dgm:spPr/>
      <dgm:t>
        <a:bodyPr/>
        <a:lstStyle/>
        <a:p>
          <a:endParaRPr lang="en-US"/>
        </a:p>
      </dgm:t>
    </dgm:pt>
    <dgm:pt modelId="{B9A280A5-E010-49BB-BAC7-24F2E09B1ADF}" type="pres">
      <dgm:prSet presAssocID="{43C0DFA9-8082-4944-9873-AE40EF69E4A0}" presName="space" presStyleCnt="0"/>
      <dgm:spPr/>
    </dgm:pt>
    <dgm:pt modelId="{4A0DE5BE-988D-48D6-8EC2-0CA5B9122C08}" type="pres">
      <dgm:prSet presAssocID="{0D479A8F-8C70-413A-BAB3-D5B2A0FE608E}" presName="Name5" presStyleLbl="vennNode1" presStyleIdx="3" presStyleCnt="5">
        <dgm:presLayoutVars>
          <dgm:bulletEnabled val="1"/>
        </dgm:presLayoutVars>
      </dgm:prSet>
      <dgm:spPr/>
      <dgm:t>
        <a:bodyPr/>
        <a:lstStyle/>
        <a:p>
          <a:endParaRPr lang="en-US"/>
        </a:p>
      </dgm:t>
    </dgm:pt>
    <dgm:pt modelId="{09910678-D825-40E3-89C6-D8FF00C1F548}" type="pres">
      <dgm:prSet presAssocID="{CB50C6F6-9876-43BE-856F-9E0F5534B255}" presName="space" presStyleCnt="0"/>
      <dgm:spPr/>
    </dgm:pt>
    <dgm:pt modelId="{C65916BA-64B7-4065-B24E-55C3FF9AF5B1}" type="pres">
      <dgm:prSet presAssocID="{3D567828-0EBF-4D8E-85FD-1F4C4BEFCD82}" presName="Name5" presStyleLbl="vennNode1" presStyleIdx="4" presStyleCnt="5">
        <dgm:presLayoutVars>
          <dgm:bulletEnabled val="1"/>
        </dgm:presLayoutVars>
      </dgm:prSet>
      <dgm:spPr/>
      <dgm:t>
        <a:bodyPr/>
        <a:lstStyle/>
        <a:p>
          <a:endParaRPr lang="en-US"/>
        </a:p>
      </dgm:t>
    </dgm:pt>
  </dgm:ptLst>
  <dgm:cxnLst>
    <dgm:cxn modelId="{88FC90B7-1789-4EA5-8411-96F770CFF1E1}" srcId="{F83A2E94-694D-4840-AE47-ECF7480D8288}" destId="{9C3EA9B6-DB70-4CEE-8A88-4B979239581E}" srcOrd="0" destOrd="0" parTransId="{ECCECE7B-56B3-4594-AF96-C071BD6860BD}" sibTransId="{2FF062BD-CFAF-436B-808D-CE493059A757}"/>
    <dgm:cxn modelId="{42589202-9045-4AE6-A39C-9B58F12E3699}" srcId="{F83A2E94-694D-4840-AE47-ECF7480D8288}" destId="{4B7E2015-E423-45DA-B55A-8656F2B36317}" srcOrd="1" destOrd="0" parTransId="{6DBD26B1-A048-4697-84CB-BE524A6B3057}" sibTransId="{96D761DA-ED82-417B-A39B-385FB157E6E1}"/>
    <dgm:cxn modelId="{33921E48-D193-46C8-B9EB-589A7FC86084}" type="presOf" srcId="{0D479A8F-8C70-413A-BAB3-D5B2A0FE608E}" destId="{4A0DE5BE-988D-48D6-8EC2-0CA5B9122C08}" srcOrd="0" destOrd="0" presId="urn:microsoft.com/office/officeart/2005/8/layout/venn3"/>
    <dgm:cxn modelId="{BF724818-E030-44D1-8C6F-C8777EE4C3C7}" type="presOf" srcId="{2E791FE8-94DF-481B-B45F-13AAD77D135B}" destId="{39B37957-F8E6-484B-8F3B-11CBA345C7D2}" srcOrd="0" destOrd="0" presId="urn:microsoft.com/office/officeart/2005/8/layout/venn3"/>
    <dgm:cxn modelId="{E0303C9B-471D-4E87-80F2-2BDFC3FEB3AE}" type="presOf" srcId="{9C3EA9B6-DB70-4CEE-8A88-4B979239581E}" destId="{77AE6A37-2FA7-43D9-BAE5-F882A9F98129}" srcOrd="0" destOrd="0" presId="urn:microsoft.com/office/officeart/2005/8/layout/venn3"/>
    <dgm:cxn modelId="{89B7A7BA-78B6-4881-81D6-9D0C9B308CB9}" srcId="{F83A2E94-694D-4840-AE47-ECF7480D8288}" destId="{2E791FE8-94DF-481B-B45F-13AAD77D135B}" srcOrd="2" destOrd="0" parTransId="{23515E2C-DFE7-4EC9-9584-1FE45D0DF158}" sibTransId="{43C0DFA9-8082-4944-9873-AE40EF69E4A0}"/>
    <dgm:cxn modelId="{8C372806-CA45-4F8F-B50A-A562FEAB2094}" srcId="{F83A2E94-694D-4840-AE47-ECF7480D8288}" destId="{0D479A8F-8C70-413A-BAB3-D5B2A0FE608E}" srcOrd="3" destOrd="0" parTransId="{05C5C129-42DD-44F1-B631-CF20932E5396}" sibTransId="{CB50C6F6-9876-43BE-856F-9E0F5534B255}"/>
    <dgm:cxn modelId="{F3423424-D229-461C-B346-511600F63F4F}" srcId="{F83A2E94-694D-4840-AE47-ECF7480D8288}" destId="{3D567828-0EBF-4D8E-85FD-1F4C4BEFCD82}" srcOrd="4" destOrd="0" parTransId="{28B15DA6-AAB8-406A-843E-F5FB4231890F}" sibTransId="{B42B2C7F-66FF-42DA-81BB-83835E1BFB1A}"/>
    <dgm:cxn modelId="{5B9E3F82-C68D-466C-B52F-3495E362E88E}" type="presOf" srcId="{4B7E2015-E423-45DA-B55A-8656F2B36317}" destId="{48D8A0A8-B8AF-452C-8EA3-3B1C1FE15272}" srcOrd="0" destOrd="0" presId="urn:microsoft.com/office/officeart/2005/8/layout/venn3"/>
    <dgm:cxn modelId="{4249DB74-153F-4254-A521-8F05B21271C0}" type="presOf" srcId="{F83A2E94-694D-4840-AE47-ECF7480D8288}" destId="{BD661EA2-B1D2-4EA6-9089-7401F161AF10}" srcOrd="0" destOrd="0" presId="urn:microsoft.com/office/officeart/2005/8/layout/venn3"/>
    <dgm:cxn modelId="{1FCFB0F3-5569-4784-8C1C-151D5280AA3D}" type="presOf" srcId="{3D567828-0EBF-4D8E-85FD-1F4C4BEFCD82}" destId="{C65916BA-64B7-4065-B24E-55C3FF9AF5B1}" srcOrd="0" destOrd="0" presId="urn:microsoft.com/office/officeart/2005/8/layout/venn3"/>
    <dgm:cxn modelId="{33307DA6-B422-4614-9B58-27AB6528BB1D}" type="presParOf" srcId="{BD661EA2-B1D2-4EA6-9089-7401F161AF10}" destId="{77AE6A37-2FA7-43D9-BAE5-F882A9F98129}" srcOrd="0" destOrd="0" presId="urn:microsoft.com/office/officeart/2005/8/layout/venn3"/>
    <dgm:cxn modelId="{8360520C-C84C-48DE-8775-63EBA43B23EB}" type="presParOf" srcId="{BD661EA2-B1D2-4EA6-9089-7401F161AF10}" destId="{088940C4-912F-41FE-A53C-08A5A2BFBD8C}" srcOrd="1" destOrd="0" presId="urn:microsoft.com/office/officeart/2005/8/layout/venn3"/>
    <dgm:cxn modelId="{B3B80791-1439-437F-99B7-616111740277}" type="presParOf" srcId="{BD661EA2-B1D2-4EA6-9089-7401F161AF10}" destId="{48D8A0A8-B8AF-452C-8EA3-3B1C1FE15272}" srcOrd="2" destOrd="0" presId="urn:microsoft.com/office/officeart/2005/8/layout/venn3"/>
    <dgm:cxn modelId="{FB565ADC-F9AF-4EB8-AEC0-101FA0E9FB5D}" type="presParOf" srcId="{BD661EA2-B1D2-4EA6-9089-7401F161AF10}" destId="{E65C928A-9E57-429E-8EEE-58BB556A045D}" srcOrd="3" destOrd="0" presId="urn:microsoft.com/office/officeart/2005/8/layout/venn3"/>
    <dgm:cxn modelId="{AB68352B-0DCC-4A81-8C8D-E5EFEF61EFC4}" type="presParOf" srcId="{BD661EA2-B1D2-4EA6-9089-7401F161AF10}" destId="{39B37957-F8E6-484B-8F3B-11CBA345C7D2}" srcOrd="4" destOrd="0" presId="urn:microsoft.com/office/officeart/2005/8/layout/venn3"/>
    <dgm:cxn modelId="{B9DB26EE-F0E4-48F7-A716-7938BC6685BF}" type="presParOf" srcId="{BD661EA2-B1D2-4EA6-9089-7401F161AF10}" destId="{B9A280A5-E010-49BB-BAC7-24F2E09B1ADF}" srcOrd="5" destOrd="0" presId="urn:microsoft.com/office/officeart/2005/8/layout/venn3"/>
    <dgm:cxn modelId="{80132564-625B-4F88-95A6-4DCC313B8550}" type="presParOf" srcId="{BD661EA2-B1D2-4EA6-9089-7401F161AF10}" destId="{4A0DE5BE-988D-48D6-8EC2-0CA5B9122C08}" srcOrd="6" destOrd="0" presId="urn:microsoft.com/office/officeart/2005/8/layout/venn3"/>
    <dgm:cxn modelId="{E67CD03D-477A-4204-ACF0-A1602069BD45}" type="presParOf" srcId="{BD661EA2-B1D2-4EA6-9089-7401F161AF10}" destId="{09910678-D825-40E3-89C6-D8FF00C1F548}" srcOrd="7" destOrd="0" presId="urn:microsoft.com/office/officeart/2005/8/layout/venn3"/>
    <dgm:cxn modelId="{1E404C33-A9B8-4442-8303-DC5B3ECA1F29}" type="presParOf" srcId="{BD661EA2-B1D2-4EA6-9089-7401F161AF10}" destId="{C65916BA-64B7-4065-B24E-55C3FF9AF5B1}"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7C5231-5BAA-49AA-B322-C93D7979B902}">
      <dsp:nvSpPr>
        <dsp:cNvPr id="0" name=""/>
        <dsp:cNvSpPr/>
      </dsp:nvSpPr>
      <dsp:spPr>
        <a:xfrm rot="5400000">
          <a:off x="-270368" y="273269"/>
          <a:ext cx="1802457" cy="1261720"/>
        </a:xfrm>
        <a:prstGeom prst="chevron">
          <a:avLst/>
        </a:prstGeom>
        <a:solidFill>
          <a:schemeClr val="accent5">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dirty="0"/>
        </a:p>
      </dsp:txBody>
      <dsp:txXfrm rot="5400000">
        <a:off x="-270368" y="273269"/>
        <a:ext cx="1802457" cy="1261720"/>
      </dsp:txXfrm>
    </dsp:sp>
    <dsp:sp modelId="{ED2DDA50-3112-46F0-92DE-42C6BDDEAE7B}">
      <dsp:nvSpPr>
        <dsp:cNvPr id="0" name=""/>
        <dsp:cNvSpPr/>
      </dsp:nvSpPr>
      <dsp:spPr>
        <a:xfrm rot="5400000">
          <a:off x="3893161" y="-2629969"/>
          <a:ext cx="1171597" cy="6434479"/>
        </a:xfrm>
        <a:prstGeom prst="round2SameRect">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Identification</a:t>
          </a:r>
          <a:endParaRPr lang="en-US" sz="2600" kern="1200" dirty="0"/>
        </a:p>
        <a:p>
          <a:pPr marL="228600" lvl="1" indent="-228600" algn="l" defTabSz="1155700">
            <a:lnSpc>
              <a:spcPct val="90000"/>
            </a:lnSpc>
            <a:spcBef>
              <a:spcPct val="0"/>
            </a:spcBef>
            <a:spcAft>
              <a:spcPct val="15000"/>
            </a:spcAft>
            <a:buChar char="••"/>
          </a:pPr>
          <a:r>
            <a:rPr lang="en-US" sz="2600" kern="1200" dirty="0" smtClean="0"/>
            <a:t>Technology</a:t>
          </a:r>
          <a:endParaRPr lang="en-US" sz="2600" kern="1200" dirty="0" smtClean="0"/>
        </a:p>
      </dsp:txBody>
      <dsp:txXfrm rot="5400000">
        <a:off x="3893161" y="-2629969"/>
        <a:ext cx="1171597" cy="6434479"/>
      </dsp:txXfrm>
    </dsp:sp>
    <dsp:sp modelId="{A3F2BD7D-9B73-439D-A88F-94C0A60E555A}">
      <dsp:nvSpPr>
        <dsp:cNvPr id="0" name=""/>
        <dsp:cNvSpPr/>
      </dsp:nvSpPr>
      <dsp:spPr>
        <a:xfrm rot="5400000">
          <a:off x="-270368" y="1883739"/>
          <a:ext cx="1802457" cy="1261720"/>
        </a:xfrm>
        <a:prstGeom prst="chevron">
          <a:avLst/>
        </a:prstGeom>
        <a:solidFill>
          <a:schemeClr val="accent5">
            <a:hueOff val="3359277"/>
            <a:satOff val="4740"/>
            <a:lumOff val="-588"/>
            <a:alphaOff val="0"/>
          </a:schemeClr>
        </a:solidFill>
        <a:ln w="55000" cap="flat" cmpd="thickThin" algn="ctr">
          <a:solidFill>
            <a:schemeClr val="accent5">
              <a:hueOff val="3359277"/>
              <a:satOff val="4740"/>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dirty="0"/>
        </a:p>
      </dsp:txBody>
      <dsp:txXfrm rot="5400000">
        <a:off x="-270368" y="1883739"/>
        <a:ext cx="1802457" cy="1261720"/>
      </dsp:txXfrm>
    </dsp:sp>
    <dsp:sp modelId="{57AB9B96-B68C-4788-8D44-DDD36521C8A7}">
      <dsp:nvSpPr>
        <dsp:cNvPr id="0" name=""/>
        <dsp:cNvSpPr/>
      </dsp:nvSpPr>
      <dsp:spPr>
        <a:xfrm rot="5400000">
          <a:off x="3893161" y="-1018069"/>
          <a:ext cx="1171597" cy="6434479"/>
        </a:xfrm>
        <a:prstGeom prst="round2SameRect">
          <a:avLst/>
        </a:prstGeom>
        <a:solidFill>
          <a:schemeClr val="lt1">
            <a:alpha val="90000"/>
            <a:hueOff val="0"/>
            <a:satOff val="0"/>
            <a:lumOff val="0"/>
            <a:alphaOff val="0"/>
          </a:schemeClr>
        </a:solidFill>
        <a:ln w="55000" cap="flat" cmpd="thickThin" algn="ctr">
          <a:solidFill>
            <a:schemeClr val="accent5">
              <a:hueOff val="3359277"/>
              <a:satOff val="4740"/>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Placement in education programs</a:t>
          </a:r>
          <a:endParaRPr lang="en-US" sz="2600" kern="1200" dirty="0"/>
        </a:p>
        <a:p>
          <a:pPr marL="228600" lvl="1" indent="-228600" algn="l" defTabSz="1155700">
            <a:lnSpc>
              <a:spcPct val="90000"/>
            </a:lnSpc>
            <a:spcBef>
              <a:spcPct val="0"/>
            </a:spcBef>
            <a:spcAft>
              <a:spcPct val="15000"/>
            </a:spcAft>
            <a:buChar char="••"/>
          </a:pPr>
          <a:r>
            <a:rPr lang="en-US" sz="2600" kern="1200" dirty="0" smtClean="0"/>
            <a:t>Assuring communication access</a:t>
          </a:r>
          <a:endParaRPr lang="en-US" sz="2600" kern="1200" dirty="0"/>
        </a:p>
      </dsp:txBody>
      <dsp:txXfrm rot="5400000">
        <a:off x="3893161" y="-1018069"/>
        <a:ext cx="1171597" cy="6434479"/>
      </dsp:txXfrm>
    </dsp:sp>
    <dsp:sp modelId="{2972EA5E-1626-4A1D-9DDD-F023513C7261}">
      <dsp:nvSpPr>
        <dsp:cNvPr id="0" name=""/>
        <dsp:cNvSpPr/>
      </dsp:nvSpPr>
      <dsp:spPr>
        <a:xfrm rot="5400000">
          <a:off x="-270368" y="3494210"/>
          <a:ext cx="1802457" cy="1261720"/>
        </a:xfrm>
        <a:prstGeom prst="chevron">
          <a:avLst/>
        </a:prstGeom>
        <a:solidFill>
          <a:schemeClr val="accent5">
            <a:hueOff val="6718553"/>
            <a:satOff val="9479"/>
            <a:lumOff val="-1176"/>
            <a:alphaOff val="0"/>
          </a:schemeClr>
        </a:solidFill>
        <a:ln w="55000" cap="flat" cmpd="thickThin" algn="ctr">
          <a:solidFill>
            <a:schemeClr val="accent5">
              <a:hueOff val="6718553"/>
              <a:satOff val="9479"/>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dirty="0"/>
        </a:p>
      </dsp:txBody>
      <dsp:txXfrm rot="5400000">
        <a:off x="-270368" y="3494210"/>
        <a:ext cx="1802457" cy="1261720"/>
      </dsp:txXfrm>
    </dsp:sp>
    <dsp:sp modelId="{6D1F7513-75FF-4FD9-8DFA-1F5DAAD28882}">
      <dsp:nvSpPr>
        <dsp:cNvPr id="0" name=""/>
        <dsp:cNvSpPr/>
      </dsp:nvSpPr>
      <dsp:spPr>
        <a:xfrm rot="5400000">
          <a:off x="3893161" y="592400"/>
          <a:ext cx="1171597" cy="6434479"/>
        </a:xfrm>
        <a:prstGeom prst="round2SameRect">
          <a:avLst/>
        </a:prstGeom>
        <a:solidFill>
          <a:schemeClr val="lt1">
            <a:alpha val="90000"/>
            <a:hueOff val="0"/>
            <a:satOff val="0"/>
            <a:lumOff val="0"/>
            <a:alphaOff val="0"/>
          </a:schemeClr>
        </a:solidFill>
        <a:ln w="55000" cap="flat" cmpd="thickThin" algn="ctr">
          <a:solidFill>
            <a:schemeClr val="accent5">
              <a:hueOff val="6718553"/>
              <a:satOff val="9479"/>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Goal development for services</a:t>
          </a:r>
          <a:endParaRPr lang="en-US" sz="2600" kern="1200" dirty="0"/>
        </a:p>
        <a:p>
          <a:pPr marL="228600" lvl="1" indent="-228600" algn="l" defTabSz="1155700">
            <a:lnSpc>
              <a:spcPct val="90000"/>
            </a:lnSpc>
            <a:spcBef>
              <a:spcPct val="0"/>
            </a:spcBef>
            <a:spcAft>
              <a:spcPct val="15000"/>
            </a:spcAft>
            <a:buChar char="••"/>
          </a:pPr>
          <a:r>
            <a:rPr lang="en-US" sz="2600" kern="1200" dirty="0" smtClean="0"/>
            <a:t>Assessment of progress</a:t>
          </a:r>
          <a:endParaRPr lang="en-US" sz="2600" kern="1200" dirty="0"/>
        </a:p>
      </dsp:txBody>
      <dsp:txXfrm rot="5400000">
        <a:off x="3893161" y="592400"/>
        <a:ext cx="1171597" cy="64344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6EF41D-2F97-48CF-AB95-BAE508E00688}">
      <dsp:nvSpPr>
        <dsp:cNvPr id="0" name=""/>
        <dsp:cNvSpPr/>
      </dsp:nvSpPr>
      <dsp:spPr>
        <a:xfrm>
          <a:off x="1016000" y="0"/>
          <a:ext cx="4063999" cy="40639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39158-0BC4-4107-ABCB-BCCABB8580F4}">
      <dsp:nvSpPr>
        <dsp:cNvPr id="0" name=""/>
        <dsp:cNvSpPr/>
      </dsp:nvSpPr>
      <dsp:spPr>
        <a:xfrm>
          <a:off x="1402080" y="386079"/>
          <a:ext cx="1584960" cy="15849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Bilateral</a:t>
          </a:r>
          <a:endParaRPr lang="en-US" sz="2100" b="1" kern="1200" dirty="0"/>
        </a:p>
      </dsp:txBody>
      <dsp:txXfrm>
        <a:off x="1402080" y="386079"/>
        <a:ext cx="1584960" cy="1584960"/>
      </dsp:txXfrm>
    </dsp:sp>
    <dsp:sp modelId="{18A4499B-9656-4CD2-8A7C-04C98D9D9A32}">
      <dsp:nvSpPr>
        <dsp:cNvPr id="0" name=""/>
        <dsp:cNvSpPr/>
      </dsp:nvSpPr>
      <dsp:spPr>
        <a:xfrm>
          <a:off x="3657593" y="152393"/>
          <a:ext cx="1584960" cy="1584960"/>
        </a:xfrm>
        <a:prstGeom prst="roundRect">
          <a:avLst/>
        </a:prstGeom>
        <a:solidFill>
          <a:srgbClr val="92D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Unilateral</a:t>
          </a:r>
          <a:endParaRPr lang="en-US" sz="2100" b="1" kern="1200" dirty="0"/>
        </a:p>
      </dsp:txBody>
      <dsp:txXfrm>
        <a:off x="3657593" y="152393"/>
        <a:ext cx="1584960" cy="1584960"/>
      </dsp:txXfrm>
    </dsp:sp>
    <dsp:sp modelId="{4A31FD72-5FFE-4B01-B91C-37F6AB30E652}">
      <dsp:nvSpPr>
        <dsp:cNvPr id="0" name=""/>
        <dsp:cNvSpPr/>
      </dsp:nvSpPr>
      <dsp:spPr>
        <a:xfrm>
          <a:off x="1402080" y="2092960"/>
          <a:ext cx="1584960" cy="15849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Bilateral</a:t>
          </a:r>
          <a:endParaRPr lang="en-US" sz="2100" b="1" kern="1200" dirty="0"/>
        </a:p>
      </dsp:txBody>
      <dsp:txXfrm>
        <a:off x="1402080" y="2092960"/>
        <a:ext cx="1584960" cy="1584960"/>
      </dsp:txXfrm>
    </dsp:sp>
    <dsp:sp modelId="{263937BB-C830-436D-8B55-B3D5EF688986}">
      <dsp:nvSpPr>
        <dsp:cNvPr id="0" name=""/>
        <dsp:cNvSpPr/>
      </dsp:nvSpPr>
      <dsp:spPr>
        <a:xfrm>
          <a:off x="3108960" y="2092960"/>
          <a:ext cx="1584960" cy="15849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Bilateral</a:t>
          </a:r>
          <a:endParaRPr lang="en-US" sz="2100" b="1" kern="1200" dirty="0"/>
        </a:p>
      </dsp:txBody>
      <dsp:txXfrm>
        <a:off x="3108960" y="2092960"/>
        <a:ext cx="1584960" cy="158496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B74A52-2C62-4C4F-A627-CCAAC0FD57E8}">
      <dsp:nvSpPr>
        <dsp:cNvPr id="0" name=""/>
        <dsp:cNvSpPr/>
      </dsp:nvSpPr>
      <dsp:spPr>
        <a:xfrm>
          <a:off x="3156365" y="0"/>
          <a:ext cx="2042032" cy="1238942"/>
        </a:xfrm>
        <a:prstGeom prst="trapezoid">
          <a:avLst>
            <a:gd name="adj" fmla="val 90915"/>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Severe - Profound</a:t>
          </a:r>
          <a:endParaRPr lang="en-US" sz="3200" kern="1200" dirty="0"/>
        </a:p>
      </dsp:txBody>
      <dsp:txXfrm>
        <a:off x="3156365" y="0"/>
        <a:ext cx="2042032" cy="1238942"/>
      </dsp:txXfrm>
    </dsp:sp>
    <dsp:sp modelId="{10290209-BDCE-4D9C-A622-9D93D4185D43}">
      <dsp:nvSpPr>
        <dsp:cNvPr id="0" name=""/>
        <dsp:cNvSpPr/>
      </dsp:nvSpPr>
      <dsp:spPr>
        <a:xfrm>
          <a:off x="2122618" y="1238942"/>
          <a:ext cx="3984363" cy="1057504"/>
        </a:xfrm>
        <a:prstGeom prst="trapezoid">
          <a:avLst>
            <a:gd name="adj" fmla="val 90915"/>
          </a:avLst>
        </a:prstGeom>
        <a:solidFill>
          <a:schemeClr val="accent1">
            <a:shade val="80000"/>
            <a:hueOff val="145725"/>
            <a:satOff val="-10503"/>
            <a:lumOff val="150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Moderate</a:t>
          </a:r>
          <a:endParaRPr lang="en-US" sz="3200" kern="1200" dirty="0"/>
        </a:p>
      </dsp:txBody>
      <dsp:txXfrm>
        <a:off x="2819881" y="1238942"/>
        <a:ext cx="2589836" cy="1057504"/>
      </dsp:txXfrm>
    </dsp:sp>
    <dsp:sp modelId="{DE3586A7-A492-4DBD-A332-77B5E03B63C9}">
      <dsp:nvSpPr>
        <dsp:cNvPr id="0" name=""/>
        <dsp:cNvSpPr/>
      </dsp:nvSpPr>
      <dsp:spPr>
        <a:xfrm>
          <a:off x="0" y="2296446"/>
          <a:ext cx="8229600" cy="2229515"/>
        </a:xfrm>
        <a:prstGeom prst="trapezoid">
          <a:avLst>
            <a:gd name="adj" fmla="val 90915"/>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Mild</a:t>
          </a:r>
          <a:endParaRPr lang="en-US" sz="4400" kern="1200" dirty="0"/>
        </a:p>
      </dsp:txBody>
      <dsp:txXfrm>
        <a:off x="1440179" y="2296446"/>
        <a:ext cx="5349240" cy="222951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8DC202-A90F-4AFC-B016-CCA47D03AA7D}">
      <dsp:nvSpPr>
        <dsp:cNvPr id="0" name=""/>
        <dsp:cNvSpPr/>
      </dsp:nvSpPr>
      <dsp:spPr>
        <a:xfrm>
          <a:off x="0" y="730038"/>
          <a:ext cx="6096000" cy="554400"/>
        </a:xfrm>
        <a:prstGeom prst="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458216" rIns="473117" bIns="156464" numCol="1" spcCol="1270" anchor="t" anchorCtr="0">
          <a:noAutofit/>
        </a:bodyPr>
        <a:lstStyle/>
        <a:p>
          <a:pPr marL="228600" lvl="1" indent="-228600" algn="r" defTabSz="977900">
            <a:lnSpc>
              <a:spcPct val="90000"/>
            </a:lnSpc>
            <a:spcBef>
              <a:spcPct val="0"/>
            </a:spcBef>
            <a:spcAft>
              <a:spcPct val="15000"/>
            </a:spcAft>
            <a:buChar char="••"/>
          </a:pPr>
          <a:endParaRPr lang="en-US" sz="2200" kern="1200" dirty="0"/>
        </a:p>
      </dsp:txBody>
      <dsp:txXfrm>
        <a:off x="0" y="730038"/>
        <a:ext cx="6096000" cy="554400"/>
      </dsp:txXfrm>
    </dsp:sp>
    <dsp:sp modelId="{481173B6-2DEA-4F08-AD37-6443EF1322FF}">
      <dsp:nvSpPr>
        <dsp:cNvPr id="0" name=""/>
        <dsp:cNvSpPr/>
      </dsp:nvSpPr>
      <dsp:spPr>
        <a:xfrm>
          <a:off x="304800" y="405318"/>
          <a:ext cx="4267200" cy="64944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smtClean="0"/>
            <a:t>1987 first child implanted</a:t>
          </a:r>
          <a:endParaRPr lang="en-US" sz="2200" kern="1200" dirty="0"/>
        </a:p>
      </dsp:txBody>
      <dsp:txXfrm>
        <a:off x="304800" y="405318"/>
        <a:ext cx="4267200" cy="649440"/>
      </dsp:txXfrm>
    </dsp:sp>
    <dsp:sp modelId="{BEF60C22-6CAF-49E7-AACA-2A19360C03D9}">
      <dsp:nvSpPr>
        <dsp:cNvPr id="0" name=""/>
        <dsp:cNvSpPr/>
      </dsp:nvSpPr>
      <dsp:spPr>
        <a:xfrm>
          <a:off x="0" y="1727958"/>
          <a:ext cx="6096000" cy="554400"/>
        </a:xfrm>
        <a:prstGeom prst="rect">
          <a:avLst/>
        </a:prstGeom>
        <a:solidFill>
          <a:schemeClr val="lt1">
            <a:alpha val="90000"/>
            <a:hueOff val="0"/>
            <a:satOff val="0"/>
            <a:lumOff val="0"/>
            <a:alphaOff val="0"/>
          </a:schemeClr>
        </a:solidFill>
        <a:ln w="55000" cap="flat" cmpd="thickThin" algn="ctr">
          <a:solidFill>
            <a:schemeClr val="accent3">
              <a:hueOff val="5812304"/>
              <a:satOff val="-18573"/>
              <a:lumOff val="-4706"/>
              <a:alphaOff val="0"/>
            </a:schemeClr>
          </a:solidFill>
          <a:prstDash val="solid"/>
        </a:ln>
        <a:effectLst/>
      </dsp:spPr>
      <dsp:style>
        <a:lnRef idx="2">
          <a:scrgbClr r="0" g="0" b="0"/>
        </a:lnRef>
        <a:fillRef idx="1">
          <a:scrgbClr r="0" g="0" b="0"/>
        </a:fillRef>
        <a:effectRef idx="0">
          <a:scrgbClr r="0" g="0" b="0"/>
        </a:effectRef>
        <a:fontRef idx="minor"/>
      </dsp:style>
    </dsp:sp>
    <dsp:sp modelId="{2DF510AD-FAE5-4CF1-90EA-00F5872BACE2}">
      <dsp:nvSpPr>
        <dsp:cNvPr id="0" name=""/>
        <dsp:cNvSpPr/>
      </dsp:nvSpPr>
      <dsp:spPr>
        <a:xfrm>
          <a:off x="304800" y="1403238"/>
          <a:ext cx="4419624" cy="649440"/>
        </a:xfrm>
        <a:prstGeom prst="roundRect">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smtClean="0"/>
            <a:t>2002  Total 10,000 </a:t>
          </a:r>
          <a:r>
            <a:rPr lang="en-US" sz="2200" kern="1200" dirty="0" smtClean="0"/>
            <a:t>children </a:t>
          </a:r>
          <a:endParaRPr lang="en-US" sz="2200" kern="1200" dirty="0"/>
        </a:p>
      </dsp:txBody>
      <dsp:txXfrm>
        <a:off x="304800" y="1403238"/>
        <a:ext cx="4419624" cy="649440"/>
      </dsp:txXfrm>
    </dsp:sp>
    <dsp:sp modelId="{702AA06C-963A-4B06-A2E1-1507820261E4}">
      <dsp:nvSpPr>
        <dsp:cNvPr id="0" name=""/>
        <dsp:cNvSpPr/>
      </dsp:nvSpPr>
      <dsp:spPr>
        <a:xfrm>
          <a:off x="0" y="3104281"/>
          <a:ext cx="6096000" cy="554400"/>
        </a:xfrm>
        <a:prstGeom prst="rect">
          <a:avLst/>
        </a:prstGeom>
        <a:solidFill>
          <a:schemeClr val="lt1">
            <a:alpha val="90000"/>
            <a:hueOff val="0"/>
            <a:satOff val="0"/>
            <a:lumOff val="0"/>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sp>
    <dsp:sp modelId="{C87BB656-CC6F-4B7C-AE07-925CCD29F7FF}">
      <dsp:nvSpPr>
        <dsp:cNvPr id="0" name=""/>
        <dsp:cNvSpPr/>
      </dsp:nvSpPr>
      <dsp:spPr>
        <a:xfrm>
          <a:off x="304800" y="2401158"/>
          <a:ext cx="4267200" cy="1027842"/>
        </a:xfrm>
        <a:prstGeom prst="roundRec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977900">
            <a:lnSpc>
              <a:spcPct val="90000"/>
            </a:lnSpc>
            <a:spcBef>
              <a:spcPct val="0"/>
            </a:spcBef>
            <a:spcAft>
              <a:spcPct val="35000"/>
            </a:spcAft>
          </a:pPr>
          <a:r>
            <a:rPr lang="en-US" sz="2200" kern="1200" dirty="0" smtClean="0"/>
            <a:t>2010  Total 28,400 </a:t>
          </a:r>
          <a:r>
            <a:rPr lang="en-US" sz="2200" kern="1200" dirty="0" smtClean="0"/>
            <a:t>children</a:t>
          </a:r>
          <a:endParaRPr lang="en-US" sz="2200" kern="1200" dirty="0" smtClean="0"/>
        </a:p>
        <a:p>
          <a:pPr lvl="0" algn="l" defTabSz="977900">
            <a:lnSpc>
              <a:spcPct val="90000"/>
            </a:lnSpc>
            <a:spcBef>
              <a:spcPct val="0"/>
            </a:spcBef>
            <a:spcAft>
              <a:spcPct val="35000"/>
            </a:spcAft>
          </a:pPr>
          <a:r>
            <a:rPr lang="en-US" sz="2200" kern="1200" dirty="0" smtClean="0"/>
            <a:t>Including 1600 bilateral</a:t>
          </a:r>
          <a:endParaRPr lang="en-US" sz="2200" kern="1200" dirty="0"/>
        </a:p>
      </dsp:txBody>
      <dsp:txXfrm>
        <a:off x="304800" y="2401158"/>
        <a:ext cx="4267200" cy="102784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B74A52-2C62-4C4F-A627-CCAAC0FD57E8}">
      <dsp:nvSpPr>
        <dsp:cNvPr id="0" name=""/>
        <dsp:cNvSpPr/>
      </dsp:nvSpPr>
      <dsp:spPr>
        <a:xfrm>
          <a:off x="3630032" y="0"/>
          <a:ext cx="1005976" cy="742256"/>
        </a:xfrm>
        <a:prstGeom prst="trapezoid">
          <a:avLst>
            <a:gd name="adj" fmla="val 90915"/>
          </a:avLst>
        </a:prstGeom>
        <a:solidFill>
          <a:schemeClr val="accent1">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Severe - Profound</a:t>
          </a:r>
          <a:endParaRPr lang="en-US" sz="1700" kern="1200" dirty="0"/>
        </a:p>
      </dsp:txBody>
      <dsp:txXfrm>
        <a:off x="3630032" y="0"/>
        <a:ext cx="1005976" cy="742256"/>
      </dsp:txXfrm>
    </dsp:sp>
    <dsp:sp modelId="{10290209-BDCE-4D9C-A622-9D93D4185D43}">
      <dsp:nvSpPr>
        <dsp:cNvPr id="0" name=""/>
        <dsp:cNvSpPr/>
      </dsp:nvSpPr>
      <dsp:spPr>
        <a:xfrm>
          <a:off x="2414873" y="742256"/>
          <a:ext cx="3399852" cy="1217298"/>
        </a:xfrm>
        <a:prstGeom prst="trapezoid">
          <a:avLst>
            <a:gd name="adj" fmla="val 90915"/>
          </a:avLst>
        </a:prstGeom>
        <a:solidFill>
          <a:schemeClr val="accent1">
            <a:shade val="80000"/>
            <a:hueOff val="145725"/>
            <a:satOff val="-10503"/>
            <a:lumOff val="1503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Moderate</a:t>
          </a:r>
          <a:endParaRPr lang="en-US" sz="1700" kern="1200" dirty="0"/>
        </a:p>
      </dsp:txBody>
      <dsp:txXfrm>
        <a:off x="3009847" y="742256"/>
        <a:ext cx="2209904" cy="1217298"/>
      </dsp:txXfrm>
    </dsp:sp>
    <dsp:sp modelId="{DE3586A7-A492-4DBD-A332-77B5E03B63C9}">
      <dsp:nvSpPr>
        <dsp:cNvPr id="0" name=""/>
        <dsp:cNvSpPr/>
      </dsp:nvSpPr>
      <dsp:spPr>
        <a:xfrm>
          <a:off x="0" y="1959554"/>
          <a:ext cx="8229600" cy="2566407"/>
        </a:xfrm>
        <a:prstGeom prst="trapezoid">
          <a:avLst>
            <a:gd name="adj" fmla="val 90915"/>
          </a:avLst>
        </a:prstGeom>
        <a:solidFill>
          <a:schemeClr val="accent1">
            <a:shade val="80000"/>
            <a:hueOff val="291451"/>
            <a:satOff val="-21006"/>
            <a:lumOff val="3006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Mild</a:t>
          </a:r>
          <a:endParaRPr lang="en-US" sz="4400" kern="1200" dirty="0"/>
        </a:p>
      </dsp:txBody>
      <dsp:txXfrm>
        <a:off x="1440179" y="1959554"/>
        <a:ext cx="5349240" cy="256640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AE6A37-2FA7-43D9-BAE5-F882A9F98129}">
      <dsp:nvSpPr>
        <dsp:cNvPr id="0" name=""/>
        <dsp:cNvSpPr/>
      </dsp:nvSpPr>
      <dsp:spPr>
        <a:xfrm>
          <a:off x="1004" y="1283505"/>
          <a:ext cx="1958950" cy="1958950"/>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82550" rIns="107808" bIns="82550" numCol="1" spcCol="1270" anchor="ctr" anchorCtr="0">
          <a:noAutofit/>
        </a:bodyPr>
        <a:lstStyle/>
        <a:p>
          <a:pPr lvl="0" algn="ctr" defTabSz="2889250">
            <a:lnSpc>
              <a:spcPct val="90000"/>
            </a:lnSpc>
            <a:spcBef>
              <a:spcPct val="0"/>
            </a:spcBef>
            <a:spcAft>
              <a:spcPct val="35000"/>
            </a:spcAft>
          </a:pPr>
          <a:r>
            <a:rPr lang="en-US" sz="6500" kern="1200" dirty="0" smtClean="0"/>
            <a:t>A</a:t>
          </a:r>
          <a:endParaRPr lang="en-US" sz="6500" kern="1200" dirty="0"/>
        </a:p>
      </dsp:txBody>
      <dsp:txXfrm>
        <a:off x="1004" y="1283505"/>
        <a:ext cx="1958950" cy="1958950"/>
      </dsp:txXfrm>
    </dsp:sp>
    <dsp:sp modelId="{48D8A0A8-B8AF-452C-8EA3-3B1C1FE15272}">
      <dsp:nvSpPr>
        <dsp:cNvPr id="0" name=""/>
        <dsp:cNvSpPr/>
      </dsp:nvSpPr>
      <dsp:spPr>
        <a:xfrm>
          <a:off x="1568164" y="1283505"/>
          <a:ext cx="1958950" cy="1958950"/>
        </a:xfrm>
        <a:prstGeom prst="ellipse">
          <a:avLst/>
        </a:prstGeom>
        <a:solidFill>
          <a:schemeClr val="accent2">
            <a:alpha val="50000"/>
            <a:hueOff val="-5040797"/>
            <a:satOff val="2192"/>
            <a:lumOff val="6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82550" rIns="107808" bIns="82550" numCol="1" spcCol="1270" anchor="ctr" anchorCtr="0">
          <a:noAutofit/>
        </a:bodyPr>
        <a:lstStyle/>
        <a:p>
          <a:pPr lvl="0" algn="ctr" defTabSz="2889250">
            <a:lnSpc>
              <a:spcPct val="90000"/>
            </a:lnSpc>
            <a:spcBef>
              <a:spcPct val="0"/>
            </a:spcBef>
            <a:spcAft>
              <a:spcPct val="35000"/>
            </a:spcAft>
          </a:pPr>
          <a:r>
            <a:rPr lang="en-US" sz="6500" kern="1200" dirty="0" smtClean="0"/>
            <a:t>Av</a:t>
          </a:r>
          <a:endParaRPr lang="en-US" sz="6500" kern="1200" dirty="0"/>
        </a:p>
      </dsp:txBody>
      <dsp:txXfrm>
        <a:off x="1568164" y="1283505"/>
        <a:ext cx="1958950" cy="1958950"/>
      </dsp:txXfrm>
    </dsp:sp>
    <dsp:sp modelId="{39B37957-F8E6-484B-8F3B-11CBA345C7D2}">
      <dsp:nvSpPr>
        <dsp:cNvPr id="0" name=""/>
        <dsp:cNvSpPr/>
      </dsp:nvSpPr>
      <dsp:spPr>
        <a:xfrm>
          <a:off x="3135324" y="1283505"/>
          <a:ext cx="1958950" cy="1958950"/>
        </a:xfrm>
        <a:prstGeom prst="ellipse">
          <a:avLst/>
        </a:prstGeom>
        <a:solidFill>
          <a:schemeClr val="accent2">
            <a:alpha val="50000"/>
            <a:hueOff val="-10081594"/>
            <a:satOff val="4384"/>
            <a:lumOff val="1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82550" rIns="107808" bIns="82550" numCol="1" spcCol="1270" anchor="ctr" anchorCtr="0">
          <a:noAutofit/>
        </a:bodyPr>
        <a:lstStyle/>
        <a:p>
          <a:pPr lvl="0" algn="ctr" defTabSz="2889250">
            <a:lnSpc>
              <a:spcPct val="90000"/>
            </a:lnSpc>
            <a:spcBef>
              <a:spcPct val="0"/>
            </a:spcBef>
            <a:spcAft>
              <a:spcPct val="35000"/>
            </a:spcAft>
          </a:pPr>
          <a:r>
            <a:rPr lang="en-US" sz="6500" kern="1200" dirty="0" smtClean="0"/>
            <a:t>AV</a:t>
          </a:r>
          <a:endParaRPr lang="en-US" sz="6500" kern="1200" dirty="0"/>
        </a:p>
      </dsp:txBody>
      <dsp:txXfrm>
        <a:off x="3135324" y="1283505"/>
        <a:ext cx="1958950" cy="1958950"/>
      </dsp:txXfrm>
    </dsp:sp>
    <dsp:sp modelId="{4A0DE5BE-988D-48D6-8EC2-0CA5B9122C08}">
      <dsp:nvSpPr>
        <dsp:cNvPr id="0" name=""/>
        <dsp:cNvSpPr/>
      </dsp:nvSpPr>
      <dsp:spPr>
        <a:xfrm>
          <a:off x="4702485" y="1283505"/>
          <a:ext cx="1958950" cy="1958950"/>
        </a:xfrm>
        <a:prstGeom prst="ellipse">
          <a:avLst/>
        </a:prstGeom>
        <a:solidFill>
          <a:schemeClr val="accent2">
            <a:alpha val="50000"/>
            <a:hueOff val="-15122391"/>
            <a:satOff val="6577"/>
            <a:lumOff val="19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82550" rIns="107808" bIns="82550" numCol="1" spcCol="1270" anchor="ctr" anchorCtr="0">
          <a:noAutofit/>
        </a:bodyPr>
        <a:lstStyle/>
        <a:p>
          <a:pPr lvl="0" algn="ctr" defTabSz="2889250">
            <a:lnSpc>
              <a:spcPct val="90000"/>
            </a:lnSpc>
            <a:spcBef>
              <a:spcPct val="0"/>
            </a:spcBef>
            <a:spcAft>
              <a:spcPct val="35000"/>
            </a:spcAft>
          </a:pPr>
          <a:r>
            <a:rPr lang="en-US" sz="6500" kern="1200" dirty="0" smtClean="0"/>
            <a:t>V</a:t>
          </a:r>
          <a:r>
            <a:rPr lang="en-US" sz="4800" b="1" kern="1200" dirty="0" smtClean="0"/>
            <a:t>A</a:t>
          </a:r>
          <a:endParaRPr lang="en-US" sz="6500" b="1" kern="1200" dirty="0"/>
        </a:p>
      </dsp:txBody>
      <dsp:txXfrm>
        <a:off x="4702485" y="1283505"/>
        <a:ext cx="1958950" cy="1958950"/>
      </dsp:txXfrm>
    </dsp:sp>
    <dsp:sp modelId="{C65916BA-64B7-4065-B24E-55C3FF9AF5B1}">
      <dsp:nvSpPr>
        <dsp:cNvPr id="0" name=""/>
        <dsp:cNvSpPr/>
      </dsp:nvSpPr>
      <dsp:spPr>
        <a:xfrm>
          <a:off x="6269645" y="1283505"/>
          <a:ext cx="1958950" cy="1958950"/>
        </a:xfrm>
        <a:prstGeom prst="ellipse">
          <a:avLst/>
        </a:prstGeom>
        <a:solidFill>
          <a:schemeClr val="accent2">
            <a:alpha val="50000"/>
            <a:hueOff val="-20163188"/>
            <a:satOff val="8769"/>
            <a:lumOff val="255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82550" rIns="107808" bIns="82550" numCol="1" spcCol="1270" anchor="ctr" anchorCtr="0">
          <a:noAutofit/>
        </a:bodyPr>
        <a:lstStyle/>
        <a:p>
          <a:pPr lvl="0" algn="ctr" defTabSz="2889250">
            <a:lnSpc>
              <a:spcPct val="90000"/>
            </a:lnSpc>
            <a:spcBef>
              <a:spcPct val="0"/>
            </a:spcBef>
            <a:spcAft>
              <a:spcPct val="35000"/>
            </a:spcAft>
          </a:pPr>
          <a:r>
            <a:rPr lang="en-US" sz="6500" kern="1200" dirty="0" smtClean="0"/>
            <a:t>V</a:t>
          </a:r>
          <a:endParaRPr lang="en-US" sz="6500" kern="1200" dirty="0"/>
        </a:p>
      </dsp:txBody>
      <dsp:txXfrm>
        <a:off x="6269645" y="1283505"/>
        <a:ext cx="1958950" cy="19589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0.69975</cdr:y>
    </cdr:from>
    <cdr:to>
      <cdr:x>0.12963</cdr:x>
      <cdr:y>1</cdr:y>
    </cdr:to>
    <cdr:sp macro="" textlink="">
      <cdr:nvSpPr>
        <cdr:cNvPr id="2" name="TextBox 1"/>
        <cdr:cNvSpPr txBox="1"/>
      </cdr:nvSpPr>
      <cdr:spPr>
        <a:xfrm xmlns:a="http://schemas.openxmlformats.org/drawingml/2006/main">
          <a:off x="-228600" y="4017942"/>
          <a:ext cx="1066803" cy="13589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Few</a:t>
          </a:r>
          <a:r>
            <a:rPr lang="en-US" sz="2400" dirty="0" smtClean="0"/>
            <a:t> </a:t>
          </a:r>
          <a:r>
            <a:rPr lang="en-US" sz="2400" dirty="0" smtClean="0"/>
            <a:t>DHH Peers = Highly Restricted Social Group</a:t>
          </a:r>
        </a:p>
        <a:p xmlns:a="http://schemas.openxmlformats.org/drawingml/2006/main">
          <a:r>
            <a:rPr lang="en-US" sz="2400" dirty="0" smtClean="0">
              <a:solidFill>
                <a:schemeClr val="accent1">
                  <a:lumMod val="75000"/>
                </a:schemeClr>
              </a:solidFill>
              <a:effectLst>
                <a:outerShdw blurRad="38100" dist="38100" dir="2700000" algn="tl">
                  <a:srgbClr val="000000">
                    <a:alpha val="43137"/>
                  </a:srgbClr>
                </a:outerShdw>
              </a:effectLst>
            </a:rPr>
            <a:t>Children identify or recognize themselves as being a</a:t>
          </a:r>
        </a:p>
        <a:p xmlns:a="http://schemas.openxmlformats.org/drawingml/2006/main">
          <a:r>
            <a:rPr lang="en-US" sz="2400" dirty="0" smtClean="0">
              <a:solidFill>
                <a:schemeClr val="accent1">
                  <a:lumMod val="75000"/>
                </a:schemeClr>
              </a:solidFill>
              <a:effectLst>
                <a:outerShdw blurRad="38100" dist="38100" dir="2700000" algn="tl">
                  <a:srgbClr val="000000">
                    <a:alpha val="43137"/>
                  </a:srgbClr>
                </a:outerShdw>
              </a:effectLst>
            </a:rPr>
            <a:t> child with hearing loss if they are part of that group</a:t>
          </a:r>
          <a:r>
            <a:rPr lang="en-US" sz="2400" dirty="0" smtClean="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5FE9B-4C15-4CE3-A421-BA56947588BD}" type="datetimeFigureOut">
              <a:rPr lang="en-US" smtClean="0"/>
              <a:pPr/>
              <a:t>3/18/2012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3E07B-2564-476F-BD06-7C92926CB3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600" dirty="0" smtClean="0"/>
              <a:t> None of these highly motivated, educated families achieved</a:t>
            </a:r>
            <a:r>
              <a:rPr lang="en-US" sz="1600" baseline="0" dirty="0" smtClean="0"/>
              <a:t> full time hearing aid wear in all settings by one year of age, much less by 3 weeks</a:t>
            </a:r>
          </a:p>
          <a:p>
            <a:pPr>
              <a:buFont typeface="Arial" pitchFamily="34" charset="0"/>
              <a:buChar char="•"/>
            </a:pPr>
            <a:r>
              <a:rPr lang="en-US" sz="1600" baseline="0" dirty="0" smtClean="0"/>
              <a:t> highly supervised activities, like mealtime and book reading resulted in the earliest and most consistent wear rates.</a:t>
            </a:r>
          </a:p>
          <a:p>
            <a:pPr>
              <a:buFont typeface="Arial" pitchFamily="34" charset="0"/>
              <a:buChar char="•"/>
            </a:pPr>
            <a:r>
              <a:rPr lang="en-US" sz="1600" baseline="0" dirty="0" smtClean="0"/>
              <a:t> riding in the car and outings were the least consistent wear times.</a:t>
            </a:r>
          </a:p>
          <a:p>
            <a:pPr>
              <a:buFont typeface="Arial" pitchFamily="34" charset="0"/>
              <a:buChar char="•"/>
            </a:pPr>
            <a:r>
              <a:rPr lang="en-US" sz="1600" dirty="0" smtClean="0"/>
              <a:t> 3 of the 7 families (43%)</a:t>
            </a:r>
            <a:r>
              <a:rPr lang="en-US" sz="1600" baseline="0" dirty="0" smtClean="0"/>
              <a:t> achieved full time wear in most settings by 16 months.</a:t>
            </a:r>
          </a:p>
          <a:p>
            <a:pPr>
              <a:buFont typeface="Arial" pitchFamily="34" charset="0"/>
              <a:buChar char="•"/>
            </a:pPr>
            <a:endParaRPr lang="en-US" sz="1600" baseline="0" dirty="0" smtClean="0"/>
          </a:p>
          <a:p>
            <a:pPr>
              <a:buFont typeface="Arial" pitchFamily="34" charset="0"/>
              <a:buChar char="•"/>
            </a:pPr>
            <a:r>
              <a:rPr lang="en-US" sz="1600" baseline="0" dirty="0" smtClean="0"/>
              <a:t>Three patterns of use were revealed:</a:t>
            </a:r>
          </a:p>
          <a:p>
            <a:pPr lvl="1">
              <a:buFont typeface="Arial" pitchFamily="34" charset="0"/>
              <a:buChar char="•"/>
            </a:pPr>
            <a:r>
              <a:rPr lang="en-US" sz="1600" baseline="0" dirty="0" smtClean="0"/>
              <a:t> full-time use was accomplished by 16.5 months and consistently maintained (3 families)</a:t>
            </a:r>
          </a:p>
          <a:p>
            <a:pPr lvl="1">
              <a:buFont typeface="Arial" pitchFamily="34" charset="0"/>
              <a:buChar char="•"/>
            </a:pPr>
            <a:r>
              <a:rPr lang="en-US" sz="1600" baseline="0" dirty="0" smtClean="0"/>
              <a:t>Consistency of use fluctuated across the ages due to temperament and independence issues (2 families)</a:t>
            </a:r>
          </a:p>
          <a:p>
            <a:pPr lvl="1">
              <a:buFont typeface="Arial" pitchFamily="34" charset="0"/>
              <a:buChar char="•"/>
            </a:pPr>
            <a:r>
              <a:rPr lang="en-US" sz="1600" baseline="0" dirty="0" smtClean="0"/>
              <a:t>Frequent but not full-time use occurred across most ages and situations; related to family routines (2 families)</a:t>
            </a:r>
          </a:p>
          <a:p>
            <a:pPr lvl="1">
              <a:buFont typeface="Arial" pitchFamily="34" charset="0"/>
              <a:buNone/>
            </a:pPr>
            <a:endParaRPr lang="en-US" sz="1600" baseline="0" dirty="0" smtClean="0"/>
          </a:p>
          <a:p>
            <a:pPr>
              <a:buFont typeface="Arial" pitchFamily="34" charset="0"/>
              <a:buChar char="•"/>
            </a:pPr>
            <a:r>
              <a:rPr lang="en-US" sz="1600" baseline="0" dirty="0" smtClean="0"/>
              <a:t>So if the possibility of early identification is to be realized </a:t>
            </a:r>
            <a:r>
              <a:rPr lang="en-US" sz="1600" b="1" baseline="0" dirty="0" smtClean="0"/>
              <a:t>and hearing aid use is pivotal to success</a:t>
            </a:r>
            <a:r>
              <a:rPr lang="en-US" sz="1600" baseline="0" dirty="0" smtClean="0"/>
              <a:t>, what were the problems?</a:t>
            </a:r>
          </a:p>
          <a:p>
            <a:pPr>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fld id="{3E2AD49A-4FFF-4C7A-AE1E-419BC8A43DFF}"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sz="1600" dirty="0" smtClean="0"/>
              <a:t> Family schedules and routines influenced device wear. Some families got the aids on immediately</a:t>
            </a:r>
            <a:r>
              <a:rPr lang="en-US" sz="1600" baseline="0" dirty="0" smtClean="0"/>
              <a:t> after naps and other’s didn’t accomplish that.</a:t>
            </a:r>
          </a:p>
          <a:p>
            <a:pPr>
              <a:buFont typeface="Arial" pitchFamily="34" charset="0"/>
              <a:buChar char="•"/>
            </a:pPr>
            <a:r>
              <a:rPr lang="en-US" sz="1600" baseline="0" dirty="0" smtClean="0"/>
              <a:t> Temperament played a big role – some children learned that they could control parental attention by removing their aids, others just went through phases of exploration and independence (not wanting to wear hats, shoes, etc). Equivalent to toddlers running away, just so parents run after them.</a:t>
            </a:r>
          </a:p>
          <a:p>
            <a:pPr>
              <a:buFont typeface="Arial" pitchFamily="34" charset="0"/>
              <a:buChar char="•"/>
            </a:pPr>
            <a:r>
              <a:rPr lang="en-US" sz="1600" baseline="0" dirty="0" smtClean="0"/>
              <a:t> Activity based issues were a challenge – only two families achieved full-time use in the car and that was because they used an FM system to maintain communication contact with their child</a:t>
            </a:r>
          </a:p>
          <a:p>
            <a:pPr>
              <a:buFont typeface="Arial" pitchFamily="34" charset="0"/>
              <a:buChar char="•"/>
            </a:pPr>
            <a:r>
              <a:rPr lang="en-US" sz="1600" baseline="0" dirty="0" smtClean="0"/>
              <a:t>Time in a stroller, any unsupervised time playing alone</a:t>
            </a:r>
          </a:p>
          <a:p>
            <a:pPr>
              <a:buFont typeface="Arial" pitchFamily="34" charset="0"/>
              <a:buChar char="•"/>
            </a:pPr>
            <a:r>
              <a:rPr lang="en-US" sz="1600" baseline="0" dirty="0" smtClean="0"/>
              <a:t>Parents are also very concerned about safety – their child swallowing the aid or part of the aid or the expense and inconvenience of repairing or replacing an aid</a:t>
            </a:r>
          </a:p>
          <a:p>
            <a:pPr>
              <a:buFont typeface="Arial" pitchFamily="34" charset="0"/>
              <a:buChar cha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Professionals</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may guide parents to "just keep putting the hearing aid back</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whenever the infant pulls it out. However, a responsive</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parent may realize the child needs to calm down and regulate</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himself or herself before he or she will accept the hearing</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aid. This illustrates the bidirectional influences on the hearing</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aid adjustment process; both parental and infant behaviors play</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role.</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fld id="{3E2AD49A-4FFF-4C7A-AE1E-419BC8A43DFF}"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t>72 clinics</a:t>
            </a:r>
          </a:p>
          <a:p>
            <a:pPr>
              <a:buFont typeface="Arial" pitchFamily="34" charset="0"/>
              <a:buChar char="•"/>
            </a:pPr>
            <a:r>
              <a:rPr lang="en-US" sz="1600" dirty="0" smtClean="0"/>
              <a:t>28 schools</a:t>
            </a:r>
          </a:p>
          <a:p>
            <a:pPr>
              <a:buFont typeface="Arial" pitchFamily="34" charset="0"/>
              <a:buChar char="•"/>
            </a:pPr>
            <a:r>
              <a:rPr lang="en-US" sz="1600" dirty="0" smtClean="0"/>
              <a:t>8 months of data logging</a:t>
            </a:r>
          </a:p>
          <a:p>
            <a:pPr>
              <a:buFont typeface="Arial" pitchFamily="34" charset="0"/>
              <a:buChar char="•"/>
            </a:pPr>
            <a:r>
              <a:rPr lang="en-US" sz="1600" dirty="0" smtClean="0"/>
              <a:t>4918 children</a:t>
            </a:r>
          </a:p>
          <a:p>
            <a:pPr>
              <a:buFont typeface="Arial" pitchFamily="34" charset="0"/>
              <a:buChar char="•"/>
            </a:pPr>
            <a:r>
              <a:rPr lang="en-US" sz="1600" dirty="0" smtClean="0"/>
              <a:t>8669 ears (1167 unilateral amplification users)</a:t>
            </a:r>
          </a:p>
          <a:p>
            <a:pPr>
              <a:buFont typeface="Arial" pitchFamily="34" charset="0"/>
              <a:buChar char="•"/>
            </a:pPr>
            <a:r>
              <a:rPr lang="en-US" sz="1600" dirty="0" smtClean="0"/>
              <a:t>Average AC hearing loss – 56 dB (94% SNHL)</a:t>
            </a:r>
          </a:p>
          <a:p>
            <a:pPr>
              <a:buFont typeface="Arial" pitchFamily="34" charset="0"/>
              <a:buChar char="•"/>
            </a:pPr>
            <a:r>
              <a:rPr lang="en-US" sz="1600" dirty="0" smtClean="0"/>
              <a:t>97% wore BTE hearing aids</a:t>
            </a:r>
          </a:p>
          <a:p>
            <a:pPr>
              <a:buFont typeface="Arial" pitchFamily="34" charset="0"/>
              <a:buChar char="•"/>
            </a:pPr>
            <a:r>
              <a:rPr lang="en-US" sz="1600" dirty="0" smtClean="0"/>
              <a:t>63% of children in the study used economy aids,  10% basic aids, 22% advanced</a:t>
            </a:r>
            <a:r>
              <a:rPr lang="en-US" sz="1600" baseline="0" dirty="0" smtClean="0"/>
              <a:t> and 5% had premium hearing aids</a:t>
            </a:r>
          </a:p>
          <a:p>
            <a:pPr>
              <a:buFont typeface="Arial" pitchFamily="34" charset="0"/>
              <a:buChar char="•"/>
            </a:pPr>
            <a:r>
              <a:rPr lang="en-US" sz="1600" baseline="0" dirty="0" smtClean="0"/>
              <a:t>NOTICE – fewer aided children in the mild hearing loss category – if they are being fit with aids, they are not wearing them!</a:t>
            </a:r>
            <a:endParaRPr lang="en-US" sz="1600" dirty="0" smtClean="0"/>
          </a:p>
          <a:p>
            <a:pPr>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fld id="{3E2AD49A-4FFF-4C7A-AE1E-419BC8A43DF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t>40% of kids use their devices less than 4 hours per day</a:t>
            </a:r>
          </a:p>
          <a:p>
            <a:pPr>
              <a:buFont typeface="Arial" pitchFamily="34" charset="0"/>
              <a:buNone/>
            </a:pPr>
            <a:endParaRPr lang="en-US" sz="1600" dirty="0" smtClean="0"/>
          </a:p>
          <a:p>
            <a:pPr>
              <a:buFont typeface="Arial" pitchFamily="34" charset="0"/>
              <a:buChar char="•"/>
            </a:pPr>
            <a:r>
              <a:rPr lang="en-US" sz="1600" dirty="0" smtClean="0"/>
              <a:t>Only about</a:t>
            </a:r>
            <a:r>
              <a:rPr lang="en-US" sz="1600" baseline="0" dirty="0" smtClean="0"/>
              <a:t> 10% achieve hearing aid wear all waking hours</a:t>
            </a:r>
            <a:endParaRPr lang="en-US" sz="1600" dirty="0" smtClean="0"/>
          </a:p>
          <a:p>
            <a:pPr>
              <a:buFont typeface="Arial" pitchFamily="34" charset="0"/>
              <a:buNone/>
            </a:pPr>
            <a:endParaRPr lang="en-US" sz="16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School-aged are in noise about 30% of time – they are more likely to be using FM in classroom settings</a:t>
            </a:r>
          </a:p>
          <a:p>
            <a:pPr>
              <a:buFont typeface="Arial" pitchFamily="34" charset="0"/>
              <a:buChar char="•"/>
            </a:pPr>
            <a:endParaRPr lang="en-US" sz="1600" dirty="0" smtClean="0"/>
          </a:p>
          <a:p>
            <a:pPr>
              <a:buFont typeface="Arial" pitchFamily="34" charset="0"/>
              <a:buChar char="•"/>
            </a:pPr>
            <a:r>
              <a:rPr lang="en-US" sz="1600" dirty="0" smtClean="0"/>
              <a:t>Infants are in noise about 20% of listening time – If</a:t>
            </a:r>
            <a:r>
              <a:rPr lang="en-US" sz="1600" baseline="0" dirty="0" smtClean="0"/>
              <a:t> an infant only has hearing aids on a few hours per day, then 20% of listening time in noise can substantially interfere with incidental exposure to language (language is caught, not taught)</a:t>
            </a:r>
            <a:endParaRPr lang="en-US" sz="1600" dirty="0" smtClean="0"/>
          </a:p>
          <a:p>
            <a:endParaRPr lang="en-US" dirty="0" smtClean="0"/>
          </a:p>
          <a:p>
            <a:endParaRPr lang="en-US" dirty="0" smtClean="0"/>
          </a:p>
          <a:p>
            <a:r>
              <a:rPr lang="en-US" dirty="0" smtClean="0"/>
              <a:t>http://www.phonak.com/content/dam/phonak/b2b/Events/conference_proceedings/soundfoundation_chicaco2010/pdf/SoundFoundation_Chicago2010_Jones.pdf </a:t>
            </a:r>
            <a:endParaRPr lang="en-US" dirty="0"/>
          </a:p>
        </p:txBody>
      </p:sp>
      <p:sp>
        <p:nvSpPr>
          <p:cNvPr id="4" name="Slide Number Placeholder 3"/>
          <p:cNvSpPr>
            <a:spLocks noGrp="1"/>
          </p:cNvSpPr>
          <p:nvPr>
            <p:ph type="sldNum" sz="quarter" idx="10"/>
          </p:nvPr>
        </p:nvSpPr>
        <p:spPr/>
        <p:txBody>
          <a:bodyPr/>
          <a:lstStyle/>
          <a:p>
            <a:fld id="{3E2AD49A-4FFF-4C7A-AE1E-419BC8A43DFF}"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fontScale="92500" lnSpcReduction="10000"/>
          </a:bodyPr>
          <a:lstStyle/>
          <a:p>
            <a:r>
              <a:rPr lang="en-US" dirty="0"/>
              <a:t>Children seem to fall into different groups based on how their language was developing: </a:t>
            </a:r>
          </a:p>
          <a:p>
            <a:r>
              <a:rPr lang="en-US" dirty="0"/>
              <a:t>delayed performers (10</a:t>
            </a:r>
            <a:r>
              <a:rPr lang="en-US" baseline="30000" dirty="0"/>
              <a:t>th</a:t>
            </a:r>
            <a:r>
              <a:rPr lang="en-US" dirty="0"/>
              <a:t> percentiles – </a:t>
            </a:r>
            <a:r>
              <a:rPr lang="en-US" dirty="0" err="1"/>
              <a:t>signif</a:t>
            </a:r>
            <a:r>
              <a:rPr lang="en-US" dirty="0"/>
              <a:t> </a:t>
            </a:r>
            <a:r>
              <a:rPr lang="en-US" dirty="0" err="1"/>
              <a:t>lang</a:t>
            </a:r>
            <a:r>
              <a:rPr lang="en-US" dirty="0"/>
              <a:t> delayed)</a:t>
            </a:r>
          </a:p>
          <a:p>
            <a:r>
              <a:rPr lang="en-US" dirty="0"/>
              <a:t> gap closers – delayed at 4 but caught up by 7</a:t>
            </a:r>
          </a:p>
          <a:p>
            <a:r>
              <a:rPr lang="en-US" dirty="0"/>
              <a:t>gap openers – okay at 4 but delayed significantly by 7</a:t>
            </a:r>
          </a:p>
          <a:p>
            <a:r>
              <a:rPr lang="en-US" dirty="0"/>
              <a:t>normal /high performers – 12 m – 7 yrs </a:t>
            </a:r>
            <a:r>
              <a:rPr lang="en-US" dirty="0" err="1"/>
              <a:t>lang</a:t>
            </a:r>
            <a:r>
              <a:rPr lang="en-US" dirty="0"/>
              <a:t> </a:t>
            </a:r>
            <a:r>
              <a:rPr lang="en-US" dirty="0" err="1"/>
              <a:t>developmt</a:t>
            </a:r>
            <a:r>
              <a:rPr lang="en-US" dirty="0"/>
              <a:t> normal or above age level </a:t>
            </a:r>
            <a:r>
              <a:rPr lang="en-US" dirty="0" smtClean="0"/>
              <a:t>consistently</a:t>
            </a:r>
          </a:p>
          <a:p>
            <a:endParaRPr lang="en-US" dirty="0" smtClean="0"/>
          </a:p>
          <a:p>
            <a:r>
              <a:rPr lang="en-US" dirty="0" smtClean="0"/>
              <a:t>N=135 children with longitudinal data (3 or more assessments) from 48 to 87 months of age.</a:t>
            </a:r>
          </a:p>
          <a:p>
            <a:r>
              <a:rPr lang="en-US" dirty="0" smtClean="0"/>
              <a:t>– Children with non-verbal cognitive development within the normal range</a:t>
            </a:r>
          </a:p>
          <a:p>
            <a:r>
              <a:rPr lang="en-US" dirty="0" smtClean="0"/>
              <a:t>– English-speaking families</a:t>
            </a:r>
          </a:p>
          <a:p>
            <a:r>
              <a:rPr lang="en-US" dirty="0" smtClean="0"/>
              <a:t>– Hearing parents</a:t>
            </a:r>
          </a:p>
          <a:p>
            <a:endParaRPr lang="en-US" dirty="0" smtClean="0"/>
          </a:p>
          <a:p>
            <a:r>
              <a:rPr lang="en-US" dirty="0" smtClean="0"/>
              <a:t>Four assessment occasions: 48, 60, 72, 84 (+/- 3 months)</a:t>
            </a:r>
          </a:p>
          <a:p>
            <a:r>
              <a:rPr lang="en-US" dirty="0" smtClean="0"/>
              <a:t>• Median age of identification: 3 months</a:t>
            </a:r>
          </a:p>
          <a:p>
            <a:r>
              <a:rPr lang="en-US" dirty="0" smtClean="0"/>
              <a:t>• Median age of intervention start: 8 months</a:t>
            </a:r>
          </a:p>
          <a:p>
            <a:endParaRPr lang="en-US" dirty="0" smtClean="0"/>
          </a:p>
          <a:p>
            <a:r>
              <a:rPr lang="en-US" dirty="0" smtClean="0"/>
              <a:t>• N=87 had severe to profound HL.</a:t>
            </a:r>
          </a:p>
          <a:p>
            <a:r>
              <a:rPr lang="en-US" dirty="0" smtClean="0"/>
              <a:t>• N=48 had mild to modera</a:t>
            </a:r>
            <a:r>
              <a:rPr lang="en-US" sz="1200" kern="1200" baseline="0" dirty="0" smtClean="0">
                <a:solidFill>
                  <a:schemeClr val="tx1"/>
                </a:solidFill>
                <a:latin typeface="+mn-lt"/>
                <a:ea typeface="+mn-ea"/>
                <a:cs typeface="+mn-cs"/>
              </a:rPr>
              <a:t>te HL</a:t>
            </a:r>
          </a:p>
          <a:p>
            <a:endParaRPr lang="en-US" dirty="0"/>
          </a:p>
          <a:p>
            <a:r>
              <a:rPr lang="en-US" sz="1200" kern="1200" baseline="0" dirty="0" smtClean="0">
                <a:solidFill>
                  <a:schemeClr val="tx1"/>
                </a:solidFill>
                <a:latin typeface="+mn-lt"/>
                <a:ea typeface="+mn-ea"/>
                <a:cs typeface="+mn-cs"/>
              </a:rPr>
              <a:t>Delayed Performers: Similar percentage of children with CIs and children with HAs</a:t>
            </a:r>
          </a:p>
          <a:p>
            <a:r>
              <a:rPr lang="en-US" sz="1200" kern="1200" baseline="0" dirty="0" smtClean="0">
                <a:solidFill>
                  <a:schemeClr val="tx1"/>
                </a:solidFill>
                <a:latin typeface="+mn-lt"/>
                <a:ea typeface="+mn-ea"/>
                <a:cs typeface="+mn-cs"/>
              </a:rPr>
              <a:t>• Normal/High Performers: Similar percentage of children with CIs and children</a:t>
            </a:r>
          </a:p>
          <a:p>
            <a:r>
              <a:rPr lang="en-US" sz="1200" kern="1200" baseline="0" dirty="0" smtClean="0">
                <a:solidFill>
                  <a:schemeClr val="tx1"/>
                </a:solidFill>
                <a:latin typeface="+mn-lt"/>
                <a:ea typeface="+mn-ea"/>
                <a:cs typeface="+mn-cs"/>
              </a:rPr>
              <a:t>with HAs</a:t>
            </a:r>
          </a:p>
          <a:p>
            <a:endParaRPr lang="en-US" dirty="0"/>
          </a:p>
          <a:p>
            <a:r>
              <a:rPr lang="en-US" dirty="0" smtClean="0"/>
              <a:t>Only 1 in 4 children with CI maintain normal or above language development.</a:t>
            </a:r>
          </a:p>
          <a:p>
            <a:r>
              <a:rPr lang="en-US" dirty="0" smtClean="0"/>
              <a:t>• Another 1 of 4 children with CIs are gap closers. </a:t>
            </a:r>
          </a:p>
          <a:p>
            <a:r>
              <a:rPr lang="en-US" dirty="0" smtClean="0"/>
              <a:t>Over half of CI have mothers with 16+ years of education</a:t>
            </a:r>
          </a:p>
          <a:p>
            <a:endParaRPr lang="en-US" dirty="0"/>
          </a:p>
        </p:txBody>
      </p:sp>
      <p:sp>
        <p:nvSpPr>
          <p:cNvPr id="4" name="Slide Number Placeholder 3"/>
          <p:cNvSpPr>
            <a:spLocks noGrp="1"/>
          </p:cNvSpPr>
          <p:nvPr>
            <p:ph type="sldNum" sz="quarter" idx="10"/>
          </p:nvPr>
        </p:nvSpPr>
        <p:spPr/>
        <p:txBody>
          <a:bodyPr/>
          <a:lstStyle/>
          <a:p>
            <a:fld id="{CE39CC04-150D-4992-B8EA-3820E467B5C2}" type="slidenum">
              <a:rPr lang="en-US" smtClean="0">
                <a:solidFill>
                  <a:prstClr val="black"/>
                </a:solidFill>
              </a:rPr>
              <a:pPr/>
              <a:t>20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descr="C:\Users\karen\Desktop\logo_image_copy.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315200" y="0"/>
            <a:ext cx="1828800" cy="1828800"/>
          </a:xfrm>
          <a:prstGeom prst="rect">
            <a:avLst/>
          </a:prstGeom>
          <a:noFill/>
        </p:spPr>
      </p:pic>
      <p:sp>
        <p:nvSpPr>
          <p:cNvPr id="9" name="Title 8"/>
          <p:cNvSpPr>
            <a:spLocks noGrp="1"/>
          </p:cNvSpPr>
          <p:nvPr>
            <p:ph type="ctrTitle" hasCustomPrompt="1"/>
          </p:nvPr>
        </p:nvSpPr>
        <p:spPr>
          <a:xfrm>
            <a:off x="228600" y="2819400"/>
            <a:ext cx="8686800" cy="1829761"/>
          </a:xfrm>
        </p:spPr>
        <p:txBody>
          <a:bodyPr anchor="b">
            <a:noAutofit/>
          </a:bodyPr>
          <a:lstStyle>
            <a:lvl1pPr algn="ctr">
              <a:defRPr sz="3600" b="1" baseline="0">
                <a:solidFill>
                  <a:schemeClr val="tx1">
                    <a:lumMod val="85000"/>
                    <a:lumOff val="15000"/>
                  </a:schemeClr>
                </a:solidFill>
                <a:effectLst>
                  <a:outerShdw blurRad="31750" dist="25400" dir="5400000" algn="tl" rotWithShape="0">
                    <a:srgbClr val="000000">
                      <a:alpha val="25000"/>
                    </a:srgbClr>
                  </a:outerShdw>
                </a:effectLst>
              </a:defRPr>
            </a:lvl1pPr>
            <a:extLst/>
          </a:lstStyle>
          <a:p>
            <a:r>
              <a:rPr lang="en-US" dirty="0" smtClean="0"/>
              <a:t>Listening in the Fast-Paced Classroom: </a:t>
            </a:r>
            <a:br>
              <a:rPr lang="en-US" dirty="0" smtClean="0"/>
            </a:br>
            <a:r>
              <a:rPr lang="en-US" dirty="0" smtClean="0"/>
              <a:t/>
            </a:r>
            <a:br>
              <a:rPr lang="en-US" dirty="0" smtClean="0"/>
            </a:br>
            <a:r>
              <a:rPr lang="en-US" dirty="0" smtClean="0"/>
              <a:t>Estimating Access to </a:t>
            </a:r>
            <a:br>
              <a:rPr lang="en-US" dirty="0" smtClean="0"/>
            </a:br>
            <a:r>
              <a:rPr lang="en-US" dirty="0" smtClean="0"/>
              <a:t>Classroom Instruction</a:t>
            </a:r>
            <a:endParaRPr lang="en-US" dirty="0"/>
          </a:p>
        </p:txBody>
      </p:sp>
      <p:sp>
        <p:nvSpPr>
          <p:cNvPr id="17" name="Subtitle 16"/>
          <p:cNvSpPr>
            <a:spLocks noGrp="1"/>
          </p:cNvSpPr>
          <p:nvPr>
            <p:ph type="subTitle" idx="1" hasCustomPrompt="1"/>
          </p:nvPr>
        </p:nvSpPr>
        <p:spPr>
          <a:xfrm>
            <a:off x="838200" y="5638800"/>
            <a:ext cx="7772400" cy="1047304"/>
          </a:xfrm>
        </p:spPr>
        <p:txBody>
          <a:bodyPr lIns="45720" rIns="45720"/>
          <a:lstStyle>
            <a:lvl1pPr marL="0" marR="64008" indent="0" algn="ctr">
              <a:buNone/>
              <a:defRPr baseline="0">
                <a:solidFill>
                  <a:schemeClr val="tx1">
                    <a:lumMod val="85000"/>
                    <a:lumOff val="1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Karen L. Anderson, PhD</a:t>
            </a:r>
          </a:p>
          <a:p>
            <a:r>
              <a:rPr lang="en-US" dirty="0" smtClean="0"/>
              <a:t>February 9, 2012</a:t>
            </a:r>
            <a:endParaRPr lang="en-US" dirty="0"/>
          </a:p>
        </p:txBody>
      </p:sp>
      <p:sp>
        <p:nvSpPr>
          <p:cNvPr id="13" name="Footer Placeholder 18"/>
          <p:cNvSpPr>
            <a:spLocks noGrp="1"/>
          </p:cNvSpPr>
          <p:nvPr>
            <p:ph type="ftr" sz="quarter" idx="11"/>
          </p:nvPr>
        </p:nvSpPr>
        <p:spPr>
          <a:xfrm>
            <a:off x="4953000" y="6637337"/>
            <a:ext cx="3697287" cy="220663"/>
          </a:xfrm>
        </p:spPr>
        <p:txBody>
          <a:bodyPr/>
          <a:lstStyle>
            <a:lvl1pPr>
              <a:defRPr>
                <a:solidFill>
                  <a:schemeClr val="accent1">
                    <a:tint val="20000"/>
                  </a:schemeClr>
                </a:solidFill>
              </a:defRPr>
            </a:lvl1pPr>
            <a:extLst/>
          </a:lstStyle>
          <a:p>
            <a:pPr>
              <a:defRPr/>
            </a:pPr>
            <a:r>
              <a:rPr lang="en-US" dirty="0" smtClean="0"/>
              <a:t>http://successforkidswithhearingloss.com</a:t>
            </a:r>
            <a:endParaRPr lang="en-US" dirty="0"/>
          </a:p>
        </p:txBody>
      </p:sp>
      <p:sp>
        <p:nvSpPr>
          <p:cNvPr id="14"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A024F86F-0DAB-483D-8D24-1EBE30D7697C}" type="slidenum">
              <a:rPr lang="en-US"/>
              <a:pPr>
                <a:defRPr/>
              </a:pPr>
              <a:t>‹#›</a:t>
            </a:fld>
            <a:endParaRPr lang="en-US" dirty="0"/>
          </a:p>
        </p:txBody>
      </p:sp>
      <p:sp>
        <p:nvSpPr>
          <p:cNvPr id="15" name="TextBox 14"/>
          <p:cNvSpPr txBox="1"/>
          <p:nvPr userDrawn="1"/>
        </p:nvSpPr>
        <p:spPr>
          <a:xfrm>
            <a:off x="304800" y="457200"/>
            <a:ext cx="7086600" cy="892552"/>
          </a:xfrm>
          <a:prstGeom prst="rect">
            <a:avLst/>
          </a:prstGeom>
          <a:solidFill>
            <a:schemeClr val="accent1">
              <a:lumMod val="40000"/>
              <a:lumOff val="60000"/>
            </a:schemeClr>
          </a:solidFill>
        </p:spPr>
        <p:txBody>
          <a:bodyPr wrap="square" rtlCol="0">
            <a:spAutoFit/>
          </a:bodyPr>
          <a:lstStyle/>
          <a:p>
            <a:r>
              <a:rPr lang="en-US" sz="2600" dirty="0" smtClean="0"/>
              <a:t>Effecting</a:t>
            </a:r>
            <a:r>
              <a:rPr lang="en-US" sz="2600" baseline="0" dirty="0" smtClean="0"/>
              <a:t> Positive Outcomes (EPO) </a:t>
            </a:r>
          </a:p>
          <a:p>
            <a:r>
              <a:rPr lang="en-US" sz="2600" baseline="0" dirty="0" smtClean="0"/>
              <a:t>in Children who are Deaf and Hard of Hearing</a:t>
            </a:r>
            <a:endParaRPr lang="en-US" sz="26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http://successforkidswithhearingloss.com</a:t>
            </a:r>
            <a:endParaRPr lang="en-US"/>
          </a:p>
        </p:txBody>
      </p:sp>
      <p:sp>
        <p:nvSpPr>
          <p:cNvPr id="6" name="Slide Number Placeholder 17"/>
          <p:cNvSpPr>
            <a:spLocks noGrp="1"/>
          </p:cNvSpPr>
          <p:nvPr>
            <p:ph type="sldNum" sz="quarter" idx="12"/>
          </p:nvPr>
        </p:nvSpPr>
        <p:spPr/>
        <p:txBody>
          <a:bodyPr/>
          <a:lstStyle>
            <a:lvl1pPr>
              <a:defRPr/>
            </a:lvl1pPr>
          </a:lstStyle>
          <a:p>
            <a:pPr>
              <a:defRPr/>
            </a:pPr>
            <a:fld id="{F558134B-125E-4B78-824C-EEB1345EA9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http://successforkidswithhearingloss.com</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A577B51-F5AC-4F30-9596-C22A1D96466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http://successforkidswithhearingloss.com</a:t>
            </a:r>
            <a:endParaRPr lang="en-US"/>
          </a:p>
        </p:txBody>
      </p:sp>
      <p:sp>
        <p:nvSpPr>
          <p:cNvPr id="4" name="Slide Number Placeholder 17"/>
          <p:cNvSpPr>
            <a:spLocks noGrp="1"/>
          </p:cNvSpPr>
          <p:nvPr>
            <p:ph type="sldNum" sz="quarter" idx="12"/>
          </p:nvPr>
        </p:nvSpPr>
        <p:spPr/>
        <p:txBody>
          <a:bodyPr/>
          <a:lstStyle>
            <a:lvl1pPr>
              <a:defRPr/>
            </a:lvl1pPr>
          </a:lstStyle>
          <a:p>
            <a:pPr>
              <a:defRPr/>
            </a:pPr>
            <a:fld id="{FDB3C63B-4733-40F8-9A27-96852D4FD2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http://successforkidswithhearingloss.com</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53BC3F7-D344-46BD-BED8-C97C8408D51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154936" y="1426464"/>
            <a:ext cx="4343400" cy="4386071"/>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http://successforkidswithhearingloss.com</a:t>
            </a:r>
            <a:endParaRPr lang="en-US"/>
          </a:p>
        </p:txBody>
      </p:sp>
      <p:sp>
        <p:nvSpPr>
          <p:cNvPr id="6" name="Slide Number Placeholder 17"/>
          <p:cNvSpPr>
            <a:spLocks noGrp="1"/>
          </p:cNvSpPr>
          <p:nvPr>
            <p:ph type="sldNum" sz="quarter" idx="12"/>
          </p:nvPr>
        </p:nvSpPr>
        <p:spPr/>
        <p:txBody>
          <a:bodyPr/>
          <a:lstStyle>
            <a:lvl1pPr>
              <a:defRPr/>
            </a:lvl1pPr>
          </a:lstStyle>
          <a:p>
            <a:pPr>
              <a:defRPr/>
            </a:pPr>
            <a:fld id="{15B2FA37-9AA0-4EAC-816F-786506DBEB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http://successforkidswithhearingloss.com</a:t>
            </a:r>
            <a:endParaRPr lang="en-US"/>
          </a:p>
        </p:txBody>
      </p:sp>
      <p:sp>
        <p:nvSpPr>
          <p:cNvPr id="6" name="Slide Number Placeholder 17"/>
          <p:cNvSpPr>
            <a:spLocks noGrp="1"/>
          </p:cNvSpPr>
          <p:nvPr>
            <p:ph type="sldNum" sz="quarter" idx="12"/>
          </p:nvPr>
        </p:nvSpPr>
        <p:spPr/>
        <p:txBody>
          <a:bodyPr/>
          <a:lstStyle>
            <a:lvl1pPr>
              <a:defRPr/>
            </a:lvl1pPr>
          </a:lstStyle>
          <a:p>
            <a:pPr>
              <a:defRPr/>
            </a:pPr>
            <a:fld id="{607E2FE6-A160-4612-AB80-42EDE563DF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http://successforkidswithhearingloss.com</a:t>
            </a:r>
            <a:endParaRPr lang="en-US"/>
          </a:p>
        </p:txBody>
      </p:sp>
      <p:sp>
        <p:nvSpPr>
          <p:cNvPr id="5" name="Slide Number Placeholder 4"/>
          <p:cNvSpPr>
            <a:spLocks noGrp="1"/>
          </p:cNvSpPr>
          <p:nvPr>
            <p:ph type="sldNum" sz="quarter" idx="12"/>
          </p:nvPr>
        </p:nvSpPr>
        <p:spPr/>
        <p:txBody>
          <a:bodyPr/>
          <a:lstStyle/>
          <a:p>
            <a:fld id="{821FBC63-2882-4D0B-A9A5-CF4AC9795C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r>
              <a:rPr lang="en-US" smtClean="0"/>
              <a:t>http://successforkidswithhearingloss.com</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E2503925-E917-4402-9B33-131395ADA3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6" r:id="rId3"/>
    <p:sldLayoutId id="2147483680" r:id="rId4"/>
    <p:sldLayoutId id="2147483688" r:id="rId5"/>
    <p:sldLayoutId id="2147483681" r:id="rId6"/>
    <p:sldLayoutId id="2147483682" r:id="rId7"/>
    <p:sldLayoutId id="2147483689" r:id="rId8"/>
  </p:sldLayoutIdLst>
  <p:hf hdr="0" ft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2.ed.gov/about/reports/annual/osep/2008/parts-b-c/index.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uccessforkidswithhearingloss.co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hyperlink" Target="http://aja.asha.org/content/vol18/issue1/images/large/14fig1.jpe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0"/>
            <a:ext cx="8229600" cy="1143000"/>
          </a:xfrm>
        </p:spPr>
        <p:txBody>
          <a:bodyPr>
            <a:normAutofit fontScale="90000"/>
          </a:bodyPr>
          <a:lstStyle/>
          <a:p>
            <a:pPr algn="ctr"/>
            <a:r>
              <a:rPr lang="en-US" dirty="0" smtClean="0"/>
              <a:t>Trends in Services for </a:t>
            </a:r>
            <a:br>
              <a:rPr lang="en-US" dirty="0" smtClean="0"/>
            </a:br>
            <a:r>
              <a:rPr lang="en-US" dirty="0" smtClean="0"/>
              <a:t>Children with Hearing Loss</a:t>
            </a:r>
            <a:br>
              <a:rPr lang="en-US" dirty="0" smtClean="0"/>
            </a:br>
            <a:r>
              <a:rPr lang="en-US" dirty="0" smtClean="0"/>
              <a:t/>
            </a:r>
            <a:br>
              <a:rPr lang="en-US" dirty="0" smtClean="0"/>
            </a:br>
            <a:r>
              <a:rPr lang="en-US" sz="2800" dirty="0" smtClean="0"/>
              <a:t>Karen L. Anderson, PhD, Director</a:t>
            </a:r>
            <a:br>
              <a:rPr lang="en-US" sz="2800" dirty="0" smtClean="0"/>
            </a:br>
            <a:r>
              <a:rPr lang="en-US" sz="2800" dirty="0" smtClean="0"/>
              <a:t>Supporting Success for Children with Hearing Loss</a:t>
            </a:r>
            <a:endParaRPr lang="en-US" dirty="0"/>
          </a:p>
        </p:txBody>
      </p:sp>
      <p:sp>
        <p:nvSpPr>
          <p:cNvPr id="4" name="Slide Number Placeholder 3"/>
          <p:cNvSpPr>
            <a:spLocks noGrp="1"/>
          </p:cNvSpPr>
          <p:nvPr>
            <p:ph type="sldNum" sz="quarter" idx="12"/>
          </p:nvPr>
        </p:nvSpPr>
        <p:spPr/>
        <p:txBody>
          <a:bodyPr/>
          <a:lstStyle/>
          <a:p>
            <a:pPr>
              <a:defRPr/>
            </a:pPr>
            <a:fld id="{F558134B-125E-4B78-824C-EEB1345EA9B7}" type="slidenum">
              <a:rPr lang="en-US" smtClean="0"/>
              <a:pPr>
                <a:defRPr/>
              </a:pPr>
              <a:t>1</a:t>
            </a:fld>
            <a:endParaRPr lang="en-US"/>
          </a:p>
        </p:txBody>
      </p:sp>
      <p:pic>
        <p:nvPicPr>
          <p:cNvPr id="1026" name="Picture 2" descr="C:\Users\karen\Desktop\logo_image_copy.jpg"/>
          <p:cNvPicPr>
            <a:picLocks noChangeAspect="1" noChangeArrowheads="1"/>
          </p:cNvPicPr>
          <p:nvPr/>
        </p:nvPicPr>
        <p:blipFill>
          <a:blip r:embed="rId2" cstate="print"/>
          <a:srcRect/>
          <a:stretch>
            <a:fillRect/>
          </a:stretch>
        </p:blipFill>
        <p:spPr bwMode="auto">
          <a:xfrm>
            <a:off x="7086600" y="152400"/>
            <a:ext cx="1828800" cy="1828800"/>
          </a:xfrm>
          <a:prstGeom prst="rect">
            <a:avLst/>
          </a:prstGeom>
          <a:noFill/>
        </p:spPr>
      </p:pic>
      <p:pic>
        <p:nvPicPr>
          <p:cNvPr id="1027" name="Picture 3" descr="C:\Users\karen\AppData\Local\Microsoft\Windows\Temporary Internet Files\Content.IE5\G6SXG491\MC900281004[1].wmf"/>
          <p:cNvPicPr>
            <a:picLocks noChangeAspect="1" noChangeArrowheads="1"/>
          </p:cNvPicPr>
          <p:nvPr/>
        </p:nvPicPr>
        <p:blipFill>
          <a:blip r:embed="rId3" cstate="print"/>
          <a:srcRect/>
          <a:stretch>
            <a:fillRect/>
          </a:stretch>
        </p:blipFill>
        <p:spPr bwMode="auto">
          <a:xfrm>
            <a:off x="228600" y="228600"/>
            <a:ext cx="2667754" cy="157983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fficeimg.vo.msecnd.net/en-us/templates/TR010362655.png"/>
          <p:cNvPicPr>
            <a:picLocks noChangeAspect="1" noChangeArrowheads="1"/>
          </p:cNvPicPr>
          <p:nvPr/>
        </p:nvPicPr>
        <p:blipFill>
          <a:blip r:embed="rId3" cstate="print"/>
          <a:srcRect/>
          <a:stretch>
            <a:fillRect/>
          </a:stretch>
        </p:blipFill>
        <p:spPr bwMode="auto">
          <a:xfrm>
            <a:off x="-162961" y="-16244"/>
            <a:ext cx="9306961" cy="6874244"/>
          </a:xfrm>
          <a:prstGeom prst="rect">
            <a:avLst/>
          </a:prstGeom>
          <a:noFill/>
        </p:spPr>
      </p:pic>
      <p:sp>
        <p:nvSpPr>
          <p:cNvPr id="7" name="Title 6"/>
          <p:cNvSpPr>
            <a:spLocks noGrp="1"/>
          </p:cNvSpPr>
          <p:nvPr>
            <p:ph type="title"/>
          </p:nvPr>
        </p:nvSpPr>
        <p:spPr/>
        <p:txBody>
          <a:bodyPr>
            <a:normAutofit fontScale="90000"/>
          </a:bodyPr>
          <a:lstStyle/>
          <a:p>
            <a:r>
              <a:rPr lang="en-US" dirty="0" smtClean="0"/>
              <a:t>Challenges to Achieving Full-time Amplification Wear</a:t>
            </a:r>
            <a:endParaRPr lang="en-US" dirty="0"/>
          </a:p>
        </p:txBody>
      </p:sp>
      <p:sp>
        <p:nvSpPr>
          <p:cNvPr id="8" name="Content Placeholder 7"/>
          <p:cNvSpPr>
            <a:spLocks noGrp="1"/>
          </p:cNvSpPr>
          <p:nvPr>
            <p:ph idx="1"/>
          </p:nvPr>
        </p:nvSpPr>
        <p:spPr/>
        <p:txBody>
          <a:bodyPr/>
          <a:lstStyle/>
          <a:p>
            <a:r>
              <a:rPr lang="en-US" dirty="0" smtClean="0"/>
              <a:t>On-off-on-off transitions throughout the day</a:t>
            </a:r>
          </a:p>
          <a:p>
            <a:r>
              <a:rPr lang="en-US" dirty="0" smtClean="0"/>
              <a:t>Child temperament issues</a:t>
            </a:r>
          </a:p>
          <a:p>
            <a:r>
              <a:rPr lang="en-US" dirty="0" smtClean="0"/>
              <a:t>Activity-based issues (car!)</a:t>
            </a:r>
          </a:p>
          <a:p>
            <a:endParaRPr lang="en-US" dirty="0"/>
          </a:p>
        </p:txBody>
      </p:sp>
      <p:pic>
        <p:nvPicPr>
          <p:cNvPr id="5123" name="Picture 3" descr="C:\Users\karen\AppData\Local\Microsoft\Windows\Temporary Internet Files\Content.IE5\K7NQQD9I\MP900448663[1].jpg"/>
          <p:cNvPicPr>
            <a:picLocks noChangeAspect="1" noChangeArrowheads="1"/>
          </p:cNvPicPr>
          <p:nvPr/>
        </p:nvPicPr>
        <p:blipFill>
          <a:blip r:embed="rId4" cstate="print"/>
          <a:srcRect/>
          <a:stretch>
            <a:fillRect/>
          </a:stretch>
        </p:blipFill>
        <p:spPr bwMode="auto">
          <a:xfrm flipH="1">
            <a:off x="-228600" y="3988757"/>
            <a:ext cx="1835522" cy="2869243"/>
          </a:xfrm>
          <a:prstGeom prst="rect">
            <a:avLst/>
          </a:prstGeom>
          <a:noFill/>
        </p:spPr>
      </p:pic>
      <p:pic>
        <p:nvPicPr>
          <p:cNvPr id="5125" name="Picture 5" descr="C:\Users\karen\AppData\Local\Microsoft\Windows\Temporary Internet Files\Content.IE5\4R8501IG\MP900442518[1].jpg"/>
          <p:cNvPicPr>
            <a:picLocks noChangeAspect="1" noChangeArrowheads="1"/>
          </p:cNvPicPr>
          <p:nvPr/>
        </p:nvPicPr>
        <p:blipFill>
          <a:blip r:embed="rId5" cstate="print"/>
          <a:srcRect l="45833" t="16250" r="29167"/>
          <a:stretch>
            <a:fillRect/>
          </a:stretch>
        </p:blipFill>
        <p:spPr bwMode="auto">
          <a:xfrm>
            <a:off x="7467600" y="3284221"/>
            <a:ext cx="1676400" cy="3573779"/>
          </a:xfrm>
          <a:prstGeom prst="rect">
            <a:avLst/>
          </a:prstGeom>
          <a:noFill/>
        </p:spPr>
      </p:pic>
      <p:pic>
        <p:nvPicPr>
          <p:cNvPr id="5126" name="Picture 6" descr="C:\Users\karen\AppData\Local\Microsoft\Windows\Temporary Internet Files\Content.IE5\UDLUE5ML\MP900321084[1].jpg"/>
          <p:cNvPicPr>
            <a:picLocks noChangeAspect="1" noChangeArrowheads="1"/>
          </p:cNvPicPr>
          <p:nvPr/>
        </p:nvPicPr>
        <p:blipFill>
          <a:blip r:embed="rId6" cstate="print"/>
          <a:srcRect/>
          <a:stretch>
            <a:fillRect/>
          </a:stretch>
        </p:blipFill>
        <p:spPr bwMode="auto">
          <a:xfrm>
            <a:off x="3200400" y="4294262"/>
            <a:ext cx="1828800" cy="2563738"/>
          </a:xfrm>
          <a:prstGeom prst="rect">
            <a:avLst/>
          </a:prstGeom>
          <a:noFill/>
        </p:spPr>
      </p:pic>
      <p:pic>
        <p:nvPicPr>
          <p:cNvPr id="5127" name="Picture 7" descr="C:\Users\karen\AppData\Local\Microsoft\Windows\Temporary Internet Files\Content.IE5\UDLUE5ML\MP900308951[1].jpg"/>
          <p:cNvPicPr>
            <a:picLocks noChangeAspect="1" noChangeArrowheads="1"/>
          </p:cNvPicPr>
          <p:nvPr/>
        </p:nvPicPr>
        <p:blipFill>
          <a:blip r:embed="rId7" cstate="print"/>
          <a:srcRect l="15625" t="25000" r="21875"/>
          <a:stretch>
            <a:fillRect/>
          </a:stretch>
        </p:blipFill>
        <p:spPr bwMode="auto">
          <a:xfrm>
            <a:off x="1600200" y="4114800"/>
            <a:ext cx="1600200" cy="2743200"/>
          </a:xfrm>
          <a:prstGeom prst="rect">
            <a:avLst/>
          </a:prstGeom>
          <a:noFill/>
        </p:spPr>
      </p:pic>
      <p:pic>
        <p:nvPicPr>
          <p:cNvPr id="5129" name="Picture 9" descr="C:\Users\karen\AppData\Local\Microsoft\Windows\Temporary Internet Files\Content.IE5\M7SVFTFI\MP900431022[1].jpg"/>
          <p:cNvPicPr>
            <a:picLocks noChangeAspect="1" noChangeArrowheads="1"/>
          </p:cNvPicPr>
          <p:nvPr/>
        </p:nvPicPr>
        <p:blipFill>
          <a:blip r:embed="rId8" cstate="print"/>
          <a:srcRect l="50000" t="12485" b="11235"/>
          <a:stretch>
            <a:fillRect/>
          </a:stretch>
        </p:blipFill>
        <p:spPr bwMode="auto">
          <a:xfrm>
            <a:off x="5029200" y="4343400"/>
            <a:ext cx="2473377" cy="2514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fficeimg.vo.msecnd.net/en-us/templates/TR010362655.png"/>
          <p:cNvPicPr>
            <a:picLocks noChangeAspect="1" noChangeArrowheads="1"/>
          </p:cNvPicPr>
          <p:nvPr/>
        </p:nvPicPr>
        <p:blipFill>
          <a:blip r:embed="rId3" cstate="print"/>
          <a:srcRect/>
          <a:stretch>
            <a:fillRect/>
          </a:stretch>
        </p:blipFill>
        <p:spPr bwMode="auto">
          <a:xfrm>
            <a:off x="-162961" y="-16244"/>
            <a:ext cx="9306961" cy="6874244"/>
          </a:xfrm>
          <a:prstGeom prst="rect">
            <a:avLst/>
          </a:prstGeom>
          <a:noFill/>
        </p:spPr>
      </p:pic>
      <p:sp>
        <p:nvSpPr>
          <p:cNvPr id="7" name="Title 6"/>
          <p:cNvSpPr>
            <a:spLocks noGrp="1"/>
          </p:cNvSpPr>
          <p:nvPr>
            <p:ph type="title"/>
          </p:nvPr>
        </p:nvSpPr>
        <p:spPr>
          <a:xfrm>
            <a:off x="228600" y="274638"/>
            <a:ext cx="8686800" cy="1143000"/>
          </a:xfrm>
        </p:spPr>
        <p:txBody>
          <a:bodyPr>
            <a:normAutofit fontScale="90000"/>
          </a:bodyPr>
          <a:lstStyle/>
          <a:p>
            <a:r>
              <a:rPr lang="en-US" sz="3600" dirty="0" smtClean="0"/>
              <a:t>Data logging </a:t>
            </a:r>
            <a:r>
              <a:rPr lang="en-US" sz="3600" dirty="0" smtClean="0"/>
              <a:t>study </a:t>
            </a:r>
            <a:r>
              <a:rPr lang="en-US" dirty="0" smtClean="0"/>
              <a:t>– </a:t>
            </a:r>
            <a:r>
              <a:rPr lang="en-US" sz="3600" dirty="0" smtClean="0"/>
              <a:t>almost 5000 children</a:t>
            </a:r>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685800" y="1371600"/>
            <a:ext cx="8229600" cy="4572000"/>
          </a:xfrm>
          <a:prstGeom prst="rect">
            <a:avLst/>
          </a:prstGeom>
          <a:noFill/>
          <a:ln w="9525">
            <a:noFill/>
            <a:miter lim="800000"/>
            <a:headEnd/>
            <a:tailEnd/>
          </a:ln>
        </p:spPr>
      </p:pic>
      <p:sp>
        <p:nvSpPr>
          <p:cNvPr id="5" name="TextBox 4"/>
          <p:cNvSpPr txBox="1"/>
          <p:nvPr/>
        </p:nvSpPr>
        <p:spPr>
          <a:xfrm rot="16200000">
            <a:off x="-946529" y="3613530"/>
            <a:ext cx="2719591" cy="369332"/>
          </a:xfrm>
          <a:prstGeom prst="rect">
            <a:avLst/>
          </a:prstGeom>
          <a:noFill/>
        </p:spPr>
        <p:txBody>
          <a:bodyPr wrap="none" rtlCol="0">
            <a:spAutoFit/>
          </a:bodyPr>
          <a:lstStyle/>
          <a:p>
            <a:r>
              <a:rPr lang="en-US" dirty="0" smtClean="0"/>
              <a:t>TOTAL HOURS OF USE</a:t>
            </a:r>
            <a:endParaRPr lang="en-US" dirty="0"/>
          </a:p>
        </p:txBody>
      </p:sp>
      <p:sp>
        <p:nvSpPr>
          <p:cNvPr id="6" name="TextBox 5"/>
          <p:cNvSpPr txBox="1"/>
          <p:nvPr/>
        </p:nvSpPr>
        <p:spPr>
          <a:xfrm>
            <a:off x="8001000" y="2514600"/>
            <a:ext cx="671979" cy="369332"/>
          </a:xfrm>
          <a:prstGeom prst="rect">
            <a:avLst/>
          </a:prstGeom>
          <a:noFill/>
        </p:spPr>
        <p:txBody>
          <a:bodyPr wrap="none" rtlCol="0">
            <a:spAutoFit/>
          </a:bodyPr>
          <a:lstStyle/>
          <a:p>
            <a:r>
              <a:rPr lang="en-US" dirty="0" smtClean="0"/>
              <a:t>AGE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fficeimg.vo.msecnd.net/en-us/templates/TR010362655.png"/>
          <p:cNvPicPr>
            <a:picLocks noChangeAspect="1" noChangeArrowheads="1"/>
          </p:cNvPicPr>
          <p:nvPr/>
        </p:nvPicPr>
        <p:blipFill>
          <a:blip r:embed="rId3" cstate="print"/>
          <a:srcRect/>
          <a:stretch>
            <a:fillRect/>
          </a:stretch>
        </p:blipFill>
        <p:spPr bwMode="auto">
          <a:xfrm>
            <a:off x="-162961" y="0"/>
            <a:ext cx="9306961" cy="6874244"/>
          </a:xfrm>
          <a:prstGeom prst="rect">
            <a:avLst/>
          </a:prstGeom>
          <a:noFill/>
        </p:spPr>
      </p:pic>
      <p:sp>
        <p:nvSpPr>
          <p:cNvPr id="7" name="Title 6"/>
          <p:cNvSpPr>
            <a:spLocks noGrp="1"/>
          </p:cNvSpPr>
          <p:nvPr>
            <p:ph type="title"/>
          </p:nvPr>
        </p:nvSpPr>
        <p:spPr/>
        <p:txBody>
          <a:bodyPr/>
          <a:lstStyle/>
          <a:p>
            <a:r>
              <a:rPr lang="en-US" sz="4800" dirty="0" smtClean="0"/>
              <a:t>Findings</a:t>
            </a:r>
            <a:endParaRPr lang="en-US" dirty="0"/>
          </a:p>
        </p:txBody>
      </p:sp>
      <p:pic>
        <p:nvPicPr>
          <p:cNvPr id="7170" name="Picture 2"/>
          <p:cNvPicPr>
            <a:picLocks noChangeAspect="1" noChangeArrowheads="1"/>
          </p:cNvPicPr>
          <p:nvPr/>
        </p:nvPicPr>
        <p:blipFill>
          <a:blip r:embed="rId4" cstate="print"/>
          <a:srcRect l="6087" t="5607" b="10280"/>
          <a:stretch>
            <a:fillRect/>
          </a:stretch>
        </p:blipFill>
        <p:spPr bwMode="auto">
          <a:xfrm>
            <a:off x="-198120" y="1295400"/>
            <a:ext cx="9342120" cy="3892550"/>
          </a:xfrm>
          <a:prstGeom prst="rect">
            <a:avLst/>
          </a:prstGeom>
          <a:noFill/>
          <a:ln w="9525">
            <a:noFill/>
            <a:miter lim="800000"/>
            <a:headEnd/>
            <a:tailEnd/>
          </a:ln>
        </p:spPr>
      </p:pic>
      <p:sp>
        <p:nvSpPr>
          <p:cNvPr id="6" name="TextBox 5"/>
          <p:cNvSpPr txBox="1"/>
          <p:nvPr/>
        </p:nvSpPr>
        <p:spPr>
          <a:xfrm>
            <a:off x="2971800" y="1600200"/>
            <a:ext cx="806631" cy="523220"/>
          </a:xfrm>
          <a:prstGeom prst="rect">
            <a:avLst/>
          </a:prstGeom>
          <a:noFill/>
        </p:spPr>
        <p:txBody>
          <a:bodyPr wrap="none" rtlCol="0">
            <a:spAutoFit/>
          </a:bodyPr>
          <a:lstStyle/>
          <a:p>
            <a:r>
              <a:rPr lang="en-US" sz="2800" dirty="0" smtClean="0">
                <a:solidFill>
                  <a:srgbClr val="FF0000"/>
                </a:solidFill>
              </a:rPr>
              <a:t>40%</a:t>
            </a:r>
            <a:endParaRPr lang="en-US" sz="2800" dirty="0">
              <a:solidFill>
                <a:srgbClr val="FF0000"/>
              </a:solidFill>
            </a:endParaRPr>
          </a:p>
        </p:txBody>
      </p:sp>
      <p:sp>
        <p:nvSpPr>
          <p:cNvPr id="9" name="TextBox 8"/>
          <p:cNvSpPr txBox="1"/>
          <p:nvPr/>
        </p:nvSpPr>
        <p:spPr>
          <a:xfrm>
            <a:off x="1" y="5105400"/>
            <a:ext cx="8915400" cy="1600438"/>
          </a:xfrm>
          <a:prstGeom prst="rect">
            <a:avLst/>
          </a:prstGeom>
          <a:noFill/>
        </p:spPr>
        <p:txBody>
          <a:bodyPr wrap="square" rtlCol="0">
            <a:spAutoFit/>
          </a:bodyPr>
          <a:lstStyle/>
          <a:p>
            <a:pPr algn="ctr"/>
            <a:r>
              <a:rPr lang="en-US" sz="2800" dirty="0" smtClean="0"/>
              <a:t>Percentiles by usage time</a:t>
            </a:r>
          </a:p>
          <a:p>
            <a:pPr algn="ctr"/>
            <a:endParaRPr lang="en-US" sz="1100" dirty="0"/>
          </a:p>
          <a:p>
            <a:pPr algn="ctr"/>
            <a:r>
              <a:rPr lang="en-US" sz="2800" b="1" dirty="0" smtClean="0">
                <a:solidFill>
                  <a:srgbClr val="C00000"/>
                </a:solidFill>
              </a:rPr>
              <a:t>40% of children use their devices </a:t>
            </a:r>
            <a:endParaRPr lang="en-US" sz="2800" b="1" dirty="0" smtClean="0">
              <a:solidFill>
                <a:srgbClr val="C00000"/>
              </a:solidFill>
            </a:endParaRPr>
          </a:p>
          <a:p>
            <a:pPr algn="ctr"/>
            <a:r>
              <a:rPr lang="en-US" sz="2800" b="1" dirty="0" smtClean="0">
                <a:solidFill>
                  <a:srgbClr val="C00000"/>
                </a:solidFill>
              </a:rPr>
              <a:t>less </a:t>
            </a:r>
            <a:r>
              <a:rPr lang="en-US" sz="2800" b="1" dirty="0" smtClean="0">
                <a:solidFill>
                  <a:srgbClr val="C00000"/>
                </a:solidFill>
              </a:rPr>
              <a:t>than 4 hours per day</a:t>
            </a:r>
            <a:endParaRPr lang="en-US" sz="2800" b="1" dirty="0">
              <a:solidFill>
                <a:srgbClr val="C00000"/>
              </a:solidFill>
            </a:endParaRPr>
          </a:p>
        </p:txBody>
      </p:sp>
      <p:pic>
        <p:nvPicPr>
          <p:cNvPr id="7173" name="Picture 5" descr="C:\Users\karen\AppData\Local\Microsoft\Windows\Temporary Internet Files\Content.IE5\ZQN2JZOZ\MP900289613[1].jpg"/>
          <p:cNvPicPr>
            <a:picLocks noChangeAspect="1" noChangeArrowheads="1"/>
          </p:cNvPicPr>
          <p:nvPr/>
        </p:nvPicPr>
        <p:blipFill>
          <a:blip r:embed="rId5" cstate="print"/>
          <a:srcRect/>
          <a:stretch>
            <a:fillRect/>
          </a:stretch>
        </p:blipFill>
        <p:spPr bwMode="auto">
          <a:xfrm rot="2449222">
            <a:off x="6420868" y="608866"/>
            <a:ext cx="2481513" cy="166261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Data logging study – </a:t>
            </a:r>
            <a:r>
              <a:rPr lang="en-US" sz="3600" dirty="0" smtClean="0"/>
              <a:t>5000 children</a:t>
            </a:r>
            <a:r>
              <a:rPr lang="en-US" dirty="0" smtClean="0"/>
              <a:t/>
            </a:r>
            <a:br>
              <a:rPr lang="en-US" dirty="0" smtClean="0"/>
            </a:br>
            <a:r>
              <a:rPr lang="en-US" sz="3600" dirty="0" smtClean="0"/>
              <a:t>Number of hours by age</a:t>
            </a:r>
            <a:endParaRPr lang="en-US" dirty="0"/>
          </a:p>
        </p:txBody>
      </p:sp>
      <p:pic>
        <p:nvPicPr>
          <p:cNvPr id="1027" name="Picture 3"/>
          <p:cNvPicPr>
            <a:picLocks noGrp="1" noChangeAspect="1" noChangeArrowheads="1"/>
          </p:cNvPicPr>
          <p:nvPr>
            <p:ph idx="1"/>
          </p:nvPr>
        </p:nvPicPr>
        <p:blipFill>
          <a:blip r:embed="rId2" cstate="print"/>
          <a:srcRect l="10185" t="32288" r="71296" b="36668"/>
          <a:stretch>
            <a:fillRect/>
          </a:stretch>
        </p:blipFill>
        <p:spPr bwMode="auto">
          <a:xfrm>
            <a:off x="1" y="1600200"/>
            <a:ext cx="8884180" cy="4776856"/>
          </a:xfrm>
          <a:prstGeom prst="rect">
            <a:avLst/>
          </a:prstGeom>
          <a:noFill/>
          <a:ln w="9525">
            <a:solidFill>
              <a:schemeClr val="accent1"/>
            </a:solidFill>
            <a:miter lim="800000"/>
            <a:headEnd/>
            <a:tailEnd/>
          </a:ln>
        </p:spPr>
      </p:pic>
      <p:sp>
        <p:nvSpPr>
          <p:cNvPr id="7" name="TextBox 6"/>
          <p:cNvSpPr txBox="1"/>
          <p:nvPr/>
        </p:nvSpPr>
        <p:spPr>
          <a:xfrm>
            <a:off x="2253138" y="4876800"/>
            <a:ext cx="824265" cy="1015663"/>
          </a:xfrm>
          <a:prstGeom prst="rect">
            <a:avLst/>
          </a:prstGeom>
          <a:solidFill>
            <a:srgbClr val="FFFF00"/>
          </a:solidFill>
        </p:spPr>
        <p:txBody>
          <a:bodyPr wrap="none" rtlCol="0">
            <a:spAutoFit/>
          </a:bodyPr>
          <a:lstStyle/>
          <a:p>
            <a:pPr algn="ctr"/>
            <a:r>
              <a:rPr lang="en-US" sz="2000" b="1" dirty="0" smtClean="0"/>
              <a:t>Age</a:t>
            </a:r>
          </a:p>
          <a:p>
            <a:pPr algn="ctr"/>
            <a:r>
              <a:rPr lang="en-US" sz="2000" b="1" dirty="0" smtClean="0"/>
              <a:t>0-4</a:t>
            </a:r>
          </a:p>
          <a:p>
            <a:pPr algn="ctr"/>
            <a:r>
              <a:rPr lang="en-US" sz="2000" b="1" dirty="0" smtClean="0"/>
              <a:t>5 hrs</a:t>
            </a:r>
            <a:endParaRPr lang="en-US" sz="2000" b="1" dirty="0"/>
          </a:p>
        </p:txBody>
      </p:sp>
      <p:sp>
        <p:nvSpPr>
          <p:cNvPr id="8" name="TextBox 7"/>
          <p:cNvSpPr txBox="1"/>
          <p:nvPr/>
        </p:nvSpPr>
        <p:spPr>
          <a:xfrm>
            <a:off x="3252555" y="4648200"/>
            <a:ext cx="663964" cy="1323439"/>
          </a:xfrm>
          <a:prstGeom prst="rect">
            <a:avLst/>
          </a:prstGeom>
          <a:solidFill>
            <a:schemeClr val="accent2">
              <a:lumMod val="40000"/>
              <a:lumOff val="60000"/>
            </a:schemeClr>
          </a:solidFill>
        </p:spPr>
        <p:txBody>
          <a:bodyPr wrap="none" rtlCol="0">
            <a:spAutoFit/>
          </a:bodyPr>
          <a:lstStyle/>
          <a:p>
            <a:pPr algn="ctr"/>
            <a:r>
              <a:rPr lang="en-US" sz="2000" b="1" dirty="0" smtClean="0"/>
              <a:t>Age</a:t>
            </a:r>
          </a:p>
          <a:p>
            <a:pPr algn="ctr"/>
            <a:r>
              <a:rPr lang="en-US" sz="2000" b="1" dirty="0" smtClean="0"/>
              <a:t>5-8</a:t>
            </a:r>
          </a:p>
          <a:p>
            <a:pPr algn="ctr"/>
            <a:r>
              <a:rPr lang="en-US" sz="2000" b="1" dirty="0" smtClean="0"/>
              <a:t>5.5</a:t>
            </a:r>
          </a:p>
          <a:p>
            <a:pPr algn="ctr"/>
            <a:r>
              <a:rPr lang="en-US" sz="2000" b="1" dirty="0" smtClean="0"/>
              <a:t> hrs</a:t>
            </a:r>
            <a:endParaRPr lang="en-US" sz="2000" b="1" dirty="0"/>
          </a:p>
        </p:txBody>
      </p:sp>
      <p:sp>
        <p:nvSpPr>
          <p:cNvPr id="9" name="TextBox 8"/>
          <p:cNvSpPr txBox="1"/>
          <p:nvPr/>
        </p:nvSpPr>
        <p:spPr>
          <a:xfrm>
            <a:off x="4080336" y="4495800"/>
            <a:ext cx="824265" cy="1015663"/>
          </a:xfrm>
          <a:prstGeom prst="rect">
            <a:avLst/>
          </a:prstGeom>
          <a:solidFill>
            <a:schemeClr val="bg2">
              <a:lumMod val="75000"/>
            </a:schemeClr>
          </a:solidFill>
        </p:spPr>
        <p:txBody>
          <a:bodyPr wrap="none" rtlCol="0">
            <a:spAutoFit/>
          </a:bodyPr>
          <a:lstStyle/>
          <a:p>
            <a:pPr algn="ctr"/>
            <a:r>
              <a:rPr lang="en-US" sz="2000" b="1" dirty="0" smtClean="0"/>
              <a:t>Age</a:t>
            </a:r>
          </a:p>
          <a:p>
            <a:pPr algn="ctr"/>
            <a:r>
              <a:rPr lang="en-US" sz="2000" b="1" dirty="0" smtClean="0"/>
              <a:t>9-18</a:t>
            </a:r>
          </a:p>
          <a:p>
            <a:pPr algn="ctr"/>
            <a:r>
              <a:rPr lang="en-US" sz="2000" b="1" dirty="0" smtClean="0"/>
              <a:t>6 hrs</a:t>
            </a:r>
            <a:endParaRPr lang="en-US" sz="2000" b="1" dirty="0"/>
          </a:p>
        </p:txBody>
      </p:sp>
      <p:sp>
        <p:nvSpPr>
          <p:cNvPr id="11" name="TextBox 10"/>
          <p:cNvSpPr txBox="1"/>
          <p:nvPr/>
        </p:nvSpPr>
        <p:spPr>
          <a:xfrm>
            <a:off x="2057400" y="2971800"/>
            <a:ext cx="1087387" cy="1015663"/>
          </a:xfrm>
          <a:prstGeom prst="rect">
            <a:avLst/>
          </a:prstGeom>
          <a:solidFill>
            <a:srgbClr val="CCFF66"/>
          </a:solidFill>
          <a:ln>
            <a:solidFill>
              <a:schemeClr val="tx1"/>
            </a:solidFill>
          </a:ln>
        </p:spPr>
        <p:txBody>
          <a:bodyPr wrap="square" rtlCol="0">
            <a:spAutoFit/>
          </a:bodyPr>
          <a:lstStyle/>
          <a:p>
            <a:pPr algn="ctr"/>
            <a:r>
              <a:rPr lang="en-US" sz="2000" b="1" dirty="0" smtClean="0"/>
              <a:t>2 hrs</a:t>
            </a:r>
          </a:p>
          <a:p>
            <a:pPr algn="ctr"/>
            <a:r>
              <a:rPr lang="en-US" sz="2000" b="1" dirty="0" smtClean="0"/>
              <a:t>in </a:t>
            </a:r>
          </a:p>
          <a:p>
            <a:pPr algn="ctr"/>
            <a:r>
              <a:rPr lang="en-US" sz="2000" b="1" dirty="0" smtClean="0"/>
              <a:t>noise</a:t>
            </a:r>
            <a:endParaRPr lang="en-US" sz="2000" b="1" dirty="0"/>
          </a:p>
        </p:txBody>
      </p:sp>
      <p:sp>
        <p:nvSpPr>
          <p:cNvPr id="14" name="TextBox 13"/>
          <p:cNvSpPr txBox="1"/>
          <p:nvPr/>
        </p:nvSpPr>
        <p:spPr>
          <a:xfrm>
            <a:off x="3505200" y="2514600"/>
            <a:ext cx="1066800" cy="1015663"/>
          </a:xfrm>
          <a:prstGeom prst="rect">
            <a:avLst/>
          </a:prstGeom>
          <a:solidFill>
            <a:srgbClr val="CCFF66"/>
          </a:solidFill>
          <a:ln>
            <a:solidFill>
              <a:schemeClr val="tx1"/>
            </a:solidFill>
          </a:ln>
        </p:spPr>
        <p:txBody>
          <a:bodyPr wrap="square" rtlCol="0">
            <a:spAutoFit/>
          </a:bodyPr>
          <a:lstStyle/>
          <a:p>
            <a:pPr algn="ctr"/>
            <a:r>
              <a:rPr lang="en-US" sz="2000" b="1" dirty="0" smtClean="0"/>
              <a:t>3 hrs</a:t>
            </a:r>
          </a:p>
          <a:p>
            <a:pPr algn="ctr"/>
            <a:r>
              <a:rPr lang="en-US" sz="2000" b="1" dirty="0" smtClean="0"/>
              <a:t>in </a:t>
            </a:r>
          </a:p>
          <a:p>
            <a:pPr algn="ctr"/>
            <a:r>
              <a:rPr lang="en-US" sz="2000" b="1" dirty="0" smtClean="0"/>
              <a:t>noise</a:t>
            </a:r>
            <a:endParaRPr lang="en-US" sz="2000" b="1" dirty="0"/>
          </a:p>
        </p:txBody>
      </p:sp>
      <p:sp>
        <p:nvSpPr>
          <p:cNvPr id="16" name="TextBox 15"/>
          <p:cNvSpPr txBox="1"/>
          <p:nvPr/>
        </p:nvSpPr>
        <p:spPr>
          <a:xfrm>
            <a:off x="5410200" y="4800600"/>
            <a:ext cx="816249" cy="400110"/>
          </a:xfrm>
          <a:prstGeom prst="rect">
            <a:avLst/>
          </a:prstGeom>
          <a:solidFill>
            <a:schemeClr val="accent5">
              <a:lumMod val="40000"/>
              <a:lumOff val="60000"/>
            </a:schemeClr>
          </a:solidFill>
        </p:spPr>
        <p:txBody>
          <a:bodyPr wrap="none" rtlCol="0">
            <a:spAutoFit/>
          </a:bodyPr>
          <a:lstStyle/>
          <a:p>
            <a:pPr algn="ctr"/>
            <a:r>
              <a:rPr lang="en-US" sz="2000" b="1" dirty="0" smtClean="0"/>
              <a:t>adult</a:t>
            </a:r>
            <a:endParaRPr lang="en-US" sz="2000" b="1" dirty="0"/>
          </a:p>
        </p:txBody>
      </p:sp>
      <p:pic>
        <p:nvPicPr>
          <p:cNvPr id="17" name="Picture 5" descr="C:\Users\karen\AppData\Local\Microsoft\Windows\Temporary Internet Files\Content.IE5\ZQN2JZOZ\MP900289613[1].jpg"/>
          <p:cNvPicPr>
            <a:picLocks noChangeAspect="1" noChangeArrowheads="1"/>
          </p:cNvPicPr>
          <p:nvPr/>
        </p:nvPicPr>
        <p:blipFill>
          <a:blip r:embed="rId3" cstate="print"/>
          <a:srcRect l="14283" r="11456"/>
          <a:stretch>
            <a:fillRect/>
          </a:stretch>
        </p:blipFill>
        <p:spPr bwMode="auto">
          <a:xfrm rot="2449222">
            <a:off x="6978605" y="1256500"/>
            <a:ext cx="1575636" cy="1421566"/>
          </a:xfrm>
          <a:prstGeom prst="rect">
            <a:avLst/>
          </a:prstGeom>
          <a:noFill/>
        </p:spPr>
      </p:pic>
      <p:sp>
        <p:nvSpPr>
          <p:cNvPr id="18" name="TextBox 17"/>
          <p:cNvSpPr txBox="1"/>
          <p:nvPr/>
        </p:nvSpPr>
        <p:spPr>
          <a:xfrm rot="20029560">
            <a:off x="4382085" y="2152920"/>
            <a:ext cx="1231427" cy="461665"/>
          </a:xfrm>
          <a:prstGeom prst="rect">
            <a:avLst/>
          </a:prstGeom>
          <a:solidFill>
            <a:schemeClr val="accent6">
              <a:lumMod val="20000"/>
              <a:lumOff val="80000"/>
            </a:schemeClr>
          </a:solidFill>
          <a:ln>
            <a:solidFill>
              <a:schemeClr val="tx1"/>
            </a:solidFill>
          </a:ln>
        </p:spPr>
        <p:txBody>
          <a:bodyPr wrap="none" rtlCol="0">
            <a:spAutoFit/>
          </a:bodyPr>
          <a:lstStyle/>
          <a:p>
            <a:r>
              <a:rPr lang="en-US" sz="2400" dirty="0" smtClean="0"/>
              <a:t>FM use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991600" cy="4525962"/>
          </a:xfrm>
        </p:spPr>
        <p:txBody>
          <a:bodyPr/>
          <a:lstStyle/>
          <a:p>
            <a:r>
              <a:rPr lang="en-US" dirty="0" smtClean="0"/>
              <a:t>Not all states allow eligibility for services            for families of infants/toddlers with UHL</a:t>
            </a:r>
          </a:p>
          <a:p>
            <a:r>
              <a:rPr lang="en-US" dirty="0" smtClean="0"/>
              <a:t>Audiologists are NOT consistent in amplifying poorer hearing ear, even if very useable hearing is evident</a:t>
            </a:r>
          </a:p>
          <a:p>
            <a:r>
              <a:rPr lang="en-US" dirty="0" smtClean="0"/>
              <a:t>CROS hearing aids are fit on children even though research suggests poor performance in noise</a:t>
            </a:r>
          </a:p>
          <a:p>
            <a:r>
              <a:rPr lang="en-US" dirty="0" smtClean="0"/>
              <a:t>Research indicates importance of fitting in first 4 years for best ability to localize sound; age 7+ is too late; HA may diminish performance</a:t>
            </a:r>
          </a:p>
          <a:p>
            <a:r>
              <a:rPr lang="en-US" dirty="0" smtClean="0"/>
              <a:t>Bone anchored devices being fit even for UHL</a:t>
            </a:r>
          </a:p>
          <a:p>
            <a:r>
              <a:rPr lang="en-US" dirty="0" smtClean="0"/>
              <a:t>FM use results in best performance for UHL</a:t>
            </a:r>
            <a:endParaRPr lang="en-US" dirty="0"/>
          </a:p>
        </p:txBody>
      </p:sp>
      <p:sp>
        <p:nvSpPr>
          <p:cNvPr id="3" name="Title 2"/>
          <p:cNvSpPr>
            <a:spLocks noGrp="1"/>
          </p:cNvSpPr>
          <p:nvPr>
            <p:ph type="title"/>
          </p:nvPr>
        </p:nvSpPr>
        <p:spPr/>
        <p:txBody>
          <a:bodyPr/>
          <a:lstStyle/>
          <a:p>
            <a:r>
              <a:rPr lang="en-US" dirty="0" smtClean="0"/>
              <a:t>Technology –Unilateral HL</a:t>
            </a:r>
            <a:endParaRPr lang="en-US" dirty="0"/>
          </a:p>
        </p:txBody>
      </p:sp>
      <p:sp>
        <p:nvSpPr>
          <p:cNvPr id="4" name="Slide Number Placeholder 3"/>
          <p:cNvSpPr>
            <a:spLocks noGrp="1"/>
          </p:cNvSpPr>
          <p:nvPr>
            <p:ph type="sldNum" sz="quarter" idx="12"/>
          </p:nvPr>
        </p:nvSpPr>
        <p:spPr/>
        <p:txBody>
          <a:bodyPr/>
          <a:lstStyle/>
          <a:p>
            <a:pPr>
              <a:defRPr/>
            </a:pPr>
            <a:fld id="{F558134B-125E-4B78-824C-EEB1345EA9B7}" type="slidenum">
              <a:rPr lang="en-US" smtClean="0"/>
              <a:pPr>
                <a:defRPr/>
              </a:pPr>
              <a:t>14</a:t>
            </a:fld>
            <a:endParaRPr lang="en-US"/>
          </a:p>
        </p:txBody>
      </p:sp>
      <p:pic>
        <p:nvPicPr>
          <p:cNvPr id="5" name="Picture 2" descr="C:\Users\karen\Desktop\Consulting\Website\photos - purchased\baby with hearing aid.jpg"/>
          <p:cNvPicPr>
            <a:picLocks noChangeAspect="1" noChangeArrowheads="1"/>
          </p:cNvPicPr>
          <p:nvPr/>
        </p:nvPicPr>
        <p:blipFill>
          <a:blip r:embed="rId2" cstate="print">
            <a:lum bright="10000"/>
          </a:blip>
          <a:srcRect l="26892" t="12879" b="31818"/>
          <a:stretch>
            <a:fillRect/>
          </a:stretch>
        </p:blipFill>
        <p:spPr bwMode="auto">
          <a:xfrm>
            <a:off x="7693944" y="0"/>
            <a:ext cx="1450056" cy="1600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7900"/>
          </a:xfrm>
        </p:spPr>
        <p:txBody>
          <a:bodyPr/>
          <a:lstStyle/>
          <a:p>
            <a:r>
              <a:rPr lang="en-US" dirty="0" smtClean="0"/>
              <a:t>91% of infants were found eligible for local early intervention services</a:t>
            </a:r>
          </a:p>
          <a:p>
            <a:r>
              <a:rPr lang="en-US" dirty="0" smtClean="0"/>
              <a:t>Some EI programs still wait for a delay</a:t>
            </a:r>
          </a:p>
          <a:p>
            <a:r>
              <a:rPr lang="en-US" dirty="0" smtClean="0"/>
              <a:t>The minority purchase hearing aids (no CI)</a:t>
            </a:r>
          </a:p>
          <a:p>
            <a:r>
              <a:rPr lang="en-US" dirty="0" smtClean="0"/>
              <a:t>Poor to less than optimal outcomes at age 3 are due to ‘general EI teachers’ serving families of children with hearing loss</a:t>
            </a:r>
          </a:p>
          <a:p>
            <a:r>
              <a:rPr lang="en-US" dirty="0" smtClean="0"/>
              <a:t>Increasing number of parent ‘guide by      your side’ opportunities and Deaf mentors</a:t>
            </a:r>
          </a:p>
          <a:p>
            <a:r>
              <a:rPr lang="en-US" dirty="0" smtClean="0"/>
              <a:t>Biased information is still a problem re: communication choice by families</a:t>
            </a:r>
          </a:p>
          <a:p>
            <a:r>
              <a:rPr lang="en-US" dirty="0" smtClean="0"/>
              <a:t>Deaf culture members are becoming more militant toward requiring all infants to sign</a:t>
            </a:r>
          </a:p>
          <a:p>
            <a:endParaRPr lang="en-US" dirty="0"/>
          </a:p>
        </p:txBody>
      </p:sp>
      <p:sp>
        <p:nvSpPr>
          <p:cNvPr id="3" name="Title 2"/>
          <p:cNvSpPr>
            <a:spLocks noGrp="1"/>
          </p:cNvSpPr>
          <p:nvPr>
            <p:ph type="title"/>
          </p:nvPr>
        </p:nvSpPr>
        <p:spPr/>
        <p:txBody>
          <a:bodyPr>
            <a:normAutofit fontScale="90000"/>
          </a:bodyPr>
          <a:lstStyle/>
          <a:p>
            <a:r>
              <a:rPr lang="en-US" dirty="0" smtClean="0"/>
              <a:t>Educational Program – 0-3 years</a:t>
            </a:r>
            <a:endParaRPr lang="en-US" dirty="0"/>
          </a:p>
        </p:txBody>
      </p:sp>
      <p:sp>
        <p:nvSpPr>
          <p:cNvPr id="4" name="Slide Number Placeholder 3"/>
          <p:cNvSpPr>
            <a:spLocks noGrp="1"/>
          </p:cNvSpPr>
          <p:nvPr>
            <p:ph type="sldNum" sz="quarter" idx="12"/>
          </p:nvPr>
        </p:nvSpPr>
        <p:spPr/>
        <p:txBody>
          <a:bodyPr/>
          <a:lstStyle/>
          <a:p>
            <a:pPr>
              <a:defRPr/>
            </a:pPr>
            <a:fld id="{F558134B-125E-4B78-824C-EEB1345EA9B7}" type="slidenum">
              <a:rPr lang="en-US" smtClean="0"/>
              <a:pPr>
                <a:defRPr/>
              </a:pPr>
              <a:t>15</a:t>
            </a:fld>
            <a:endParaRPr lang="en-US"/>
          </a:p>
        </p:txBody>
      </p:sp>
      <p:pic>
        <p:nvPicPr>
          <p:cNvPr id="4098" name="Picture 2" descr="C:\Users\karen\AppData\Local\Microsoft\Windows\Temporary Internet Files\Content.IE5\EQ84OX81\MC900390864[1].wmf"/>
          <p:cNvPicPr>
            <a:picLocks noChangeAspect="1" noChangeArrowheads="1"/>
          </p:cNvPicPr>
          <p:nvPr/>
        </p:nvPicPr>
        <p:blipFill>
          <a:blip r:embed="rId2" cstate="print"/>
          <a:srcRect/>
          <a:stretch>
            <a:fillRect/>
          </a:stretch>
        </p:blipFill>
        <p:spPr bwMode="auto">
          <a:xfrm flipH="1">
            <a:off x="7543800" y="3429000"/>
            <a:ext cx="1295400" cy="14629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0" y="533400"/>
            <a:ext cx="9144000" cy="457200"/>
          </a:xfrm>
        </p:spPr>
        <p:txBody>
          <a:bodyPr>
            <a:noAutofit/>
          </a:bodyPr>
          <a:lstStyle/>
          <a:p>
            <a:pPr algn="ctr"/>
            <a:r>
              <a:rPr lang="en-US" sz="3600" dirty="0" smtClean="0"/>
              <a:t>Continuum of communication modality</a:t>
            </a:r>
            <a:r>
              <a:rPr lang="en-US" sz="4000" dirty="0" smtClean="0"/>
              <a:t> </a:t>
            </a:r>
            <a:endParaRPr lang="en-US" sz="4000" dirty="0"/>
          </a:p>
        </p:txBody>
      </p:sp>
      <p:sp>
        <p:nvSpPr>
          <p:cNvPr id="6" name="TextBox 5"/>
          <p:cNvSpPr txBox="1"/>
          <p:nvPr/>
        </p:nvSpPr>
        <p:spPr>
          <a:xfrm>
            <a:off x="914400" y="1295400"/>
            <a:ext cx="7162800" cy="954107"/>
          </a:xfrm>
          <a:prstGeom prst="rect">
            <a:avLst/>
          </a:prstGeom>
          <a:solidFill>
            <a:schemeClr val="bg2">
              <a:lumMod val="90000"/>
            </a:schemeClr>
          </a:solidFill>
        </p:spPr>
        <p:txBody>
          <a:bodyPr wrap="square" rtlCol="0">
            <a:spAutoFit/>
          </a:bodyPr>
          <a:lstStyle/>
          <a:p>
            <a:pPr algn="ctr"/>
            <a:r>
              <a:rPr lang="en-US" sz="2800" dirty="0" smtClean="0"/>
              <a:t>Communication modality needs can change</a:t>
            </a:r>
          </a:p>
          <a:p>
            <a:pPr algn="ctr"/>
            <a:r>
              <a:rPr lang="en-US" sz="2800" dirty="0" smtClean="0"/>
              <a:t>throughout the school day</a:t>
            </a:r>
            <a:endParaRPr lang="en-US" sz="2800" dirty="0"/>
          </a:p>
        </p:txBody>
      </p:sp>
      <p:sp>
        <p:nvSpPr>
          <p:cNvPr id="7" name="TextBox 6"/>
          <p:cNvSpPr txBox="1"/>
          <p:nvPr/>
        </p:nvSpPr>
        <p:spPr>
          <a:xfrm>
            <a:off x="0" y="5334000"/>
            <a:ext cx="9144000" cy="1446550"/>
          </a:xfrm>
          <a:prstGeom prst="rect">
            <a:avLst/>
          </a:prstGeom>
          <a:solidFill>
            <a:schemeClr val="accent2">
              <a:lumMod val="40000"/>
              <a:lumOff val="60000"/>
            </a:schemeClr>
          </a:solidFill>
        </p:spPr>
        <p:txBody>
          <a:bodyPr wrap="square" rtlCol="0">
            <a:spAutoFit/>
          </a:bodyPr>
          <a:lstStyle/>
          <a:p>
            <a:r>
              <a:rPr lang="en-US" sz="2400" dirty="0" smtClean="0"/>
              <a:t>Changes: b</a:t>
            </a:r>
            <a:r>
              <a:rPr lang="en-US" sz="2400" dirty="0" smtClean="0"/>
              <a:t>ackground </a:t>
            </a:r>
            <a:r>
              <a:rPr lang="en-US" sz="2400" dirty="0" smtClean="0"/>
              <a:t>noise, new vocabulary, </a:t>
            </a:r>
            <a:r>
              <a:rPr lang="en-US" sz="2400" dirty="0" smtClean="0"/>
              <a:t>interest, fatigue, etc</a:t>
            </a:r>
          </a:p>
          <a:p>
            <a:endParaRPr lang="en-US" sz="1600" dirty="0" smtClean="0"/>
          </a:p>
          <a:p>
            <a:pPr algn="ctr"/>
            <a:r>
              <a:rPr lang="en-US" sz="2400" dirty="0" smtClean="0"/>
              <a:t>Increasingly trying to move away from the view of parents making one ‘choice’ for their child’s communication</a:t>
            </a:r>
            <a:endParaRPr lang="en-US" sz="2400" dirty="0"/>
          </a:p>
        </p:txBody>
      </p:sp>
      <p:cxnSp>
        <p:nvCxnSpPr>
          <p:cNvPr id="9" name="Straight Arrow Connector 8"/>
          <p:cNvCxnSpPr/>
          <p:nvPr/>
        </p:nvCxnSpPr>
        <p:spPr>
          <a:xfrm>
            <a:off x="1905000" y="4953000"/>
            <a:ext cx="5334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F558134B-125E-4B78-824C-EEB1345EA9B7}"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lq_age_nc.gif                                                 0001CEEC2gig                           B3F2E8E6:"/>
          <p:cNvPicPr>
            <a:picLocks noChangeAspect="1" noChangeArrowheads="1"/>
          </p:cNvPicPr>
          <p:nvPr/>
        </p:nvPicPr>
        <p:blipFill>
          <a:blip r:embed="rId2" cstate="print"/>
          <a:srcRect/>
          <a:stretch>
            <a:fillRect/>
          </a:stretch>
        </p:blipFill>
        <p:spPr bwMode="auto">
          <a:xfrm>
            <a:off x="838200" y="609600"/>
            <a:ext cx="7696200" cy="6248400"/>
          </a:xfrm>
          <a:prstGeom prst="rect">
            <a:avLst/>
          </a:prstGeom>
          <a:noFill/>
        </p:spPr>
      </p:pic>
      <p:sp>
        <p:nvSpPr>
          <p:cNvPr id="4" name="TextBox 3"/>
          <p:cNvSpPr txBox="1"/>
          <p:nvPr/>
        </p:nvSpPr>
        <p:spPr>
          <a:xfrm>
            <a:off x="638167" y="228600"/>
            <a:ext cx="7739618" cy="523220"/>
          </a:xfrm>
          <a:prstGeom prst="rect">
            <a:avLst/>
          </a:prstGeom>
          <a:noFill/>
        </p:spPr>
        <p:txBody>
          <a:bodyPr wrap="none" rtlCol="0">
            <a:spAutoFit/>
          </a:bodyPr>
          <a:lstStyle/>
          <a:p>
            <a:pPr algn="ctr"/>
            <a:r>
              <a:rPr lang="en-US" sz="2800" dirty="0" smtClean="0"/>
              <a:t>Importance of Early Identification &amp; Intervention</a:t>
            </a:r>
            <a:endParaRPr lang="en-US" sz="2800" dirty="0"/>
          </a:p>
        </p:txBody>
      </p:sp>
      <p:sp>
        <p:nvSpPr>
          <p:cNvPr id="6" name="Rectangle 5"/>
          <p:cNvSpPr/>
          <p:nvPr/>
        </p:nvSpPr>
        <p:spPr>
          <a:xfrm>
            <a:off x="5867400" y="1676400"/>
            <a:ext cx="685800" cy="472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10400" y="5181600"/>
            <a:ext cx="1829347" cy="923330"/>
          </a:xfrm>
          <a:prstGeom prst="rect">
            <a:avLst/>
          </a:prstGeom>
          <a:noFill/>
        </p:spPr>
        <p:txBody>
          <a:bodyPr wrap="none" rtlCol="0">
            <a:spAutoFit/>
          </a:bodyPr>
          <a:lstStyle/>
          <a:p>
            <a:r>
              <a:rPr lang="en-US" dirty="0" smtClean="0"/>
              <a:t>NORMAL</a:t>
            </a:r>
          </a:p>
          <a:p>
            <a:r>
              <a:rPr lang="en-US" dirty="0" smtClean="0"/>
              <a:t>RANGE OF</a:t>
            </a:r>
          </a:p>
          <a:p>
            <a:r>
              <a:rPr lang="en-US" dirty="0" smtClean="0"/>
              <a:t>DEVELOPMENT</a:t>
            </a:r>
            <a:endParaRPr lang="en-US" dirty="0"/>
          </a:p>
        </p:txBody>
      </p:sp>
      <p:cxnSp>
        <p:nvCxnSpPr>
          <p:cNvPr id="9" name="Straight Arrow Connector 8"/>
          <p:cNvCxnSpPr>
            <a:stCxn id="7" idx="1"/>
          </p:cNvCxnSpPr>
          <p:nvPr/>
        </p:nvCxnSpPr>
        <p:spPr>
          <a:xfrm flipH="1" flipV="1">
            <a:off x="6629400" y="5410200"/>
            <a:ext cx="381000" cy="2330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211669"/>
            <a:ext cx="1343638" cy="646331"/>
          </a:xfrm>
          <a:prstGeom prst="rect">
            <a:avLst/>
          </a:prstGeom>
          <a:solidFill>
            <a:schemeClr val="accent1">
              <a:lumMod val="20000"/>
              <a:lumOff val="80000"/>
            </a:schemeClr>
          </a:solidFill>
        </p:spPr>
        <p:txBody>
          <a:bodyPr wrap="none" rtlCol="0">
            <a:spAutoFit/>
          </a:bodyPr>
          <a:lstStyle/>
          <a:p>
            <a:r>
              <a:rPr lang="en-US" b="1" dirty="0" smtClean="0"/>
              <a:t>Published </a:t>
            </a:r>
          </a:p>
          <a:p>
            <a:r>
              <a:rPr lang="en-US" b="1" dirty="0" smtClean="0"/>
              <a:t>2000</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‘Classically trained’ deaf educators are primarily skilled in serving Deaf students with sizable delays in center-based programs</a:t>
            </a:r>
          </a:p>
          <a:p>
            <a:r>
              <a:rPr lang="en-US" dirty="0" smtClean="0"/>
              <a:t>Most DHH students are now in the mainstream with few other DHH peers</a:t>
            </a:r>
          </a:p>
          <a:p>
            <a:r>
              <a:rPr lang="en-US" dirty="0" smtClean="0"/>
              <a:t>Little or no training provided to deaf educators on how to provide itinerant services</a:t>
            </a:r>
          </a:p>
          <a:p>
            <a:r>
              <a:rPr lang="en-US" dirty="0" smtClean="0"/>
              <a:t>Other school ‘expert’ on HL is the SLP – they are not required to have any training in aural habilitation as part of their degree program</a:t>
            </a:r>
          </a:p>
          <a:p>
            <a:r>
              <a:rPr lang="en-US" dirty="0" smtClean="0"/>
              <a:t>Increase in number of LSLS trained providers</a:t>
            </a:r>
            <a:endParaRPr lang="en-US" dirty="0"/>
          </a:p>
        </p:txBody>
      </p:sp>
      <p:sp>
        <p:nvSpPr>
          <p:cNvPr id="3" name="Title 2"/>
          <p:cNvSpPr>
            <a:spLocks noGrp="1"/>
          </p:cNvSpPr>
          <p:nvPr>
            <p:ph type="title"/>
          </p:nvPr>
        </p:nvSpPr>
        <p:spPr/>
        <p:txBody>
          <a:bodyPr>
            <a:normAutofit fontScale="90000"/>
          </a:bodyPr>
          <a:lstStyle/>
          <a:p>
            <a:r>
              <a:rPr lang="en-US" dirty="0" smtClean="0"/>
              <a:t>Educational Program – school age</a:t>
            </a:r>
            <a:endParaRPr lang="en-US" dirty="0"/>
          </a:p>
        </p:txBody>
      </p:sp>
      <p:sp>
        <p:nvSpPr>
          <p:cNvPr id="4" name="Slide Number Placeholder 3"/>
          <p:cNvSpPr>
            <a:spLocks noGrp="1"/>
          </p:cNvSpPr>
          <p:nvPr>
            <p:ph type="sldNum" sz="quarter" idx="12"/>
          </p:nvPr>
        </p:nvSpPr>
        <p:spPr/>
        <p:txBody>
          <a:bodyPr/>
          <a:lstStyle/>
          <a:p>
            <a:pPr>
              <a:defRPr/>
            </a:pPr>
            <a:fld id="{F558134B-125E-4B78-824C-EEB1345EA9B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800" cy="4449763"/>
          </a:xfrm>
        </p:spPr>
        <p:txBody>
          <a:bodyPr/>
          <a:lstStyle/>
          <a:p>
            <a:pPr>
              <a:buNone/>
            </a:pPr>
            <a:r>
              <a:rPr lang="en-US" dirty="0" smtClean="0"/>
              <a:t>New data from Christi </a:t>
            </a:r>
            <a:r>
              <a:rPr lang="en-US" dirty="0" smtClean="0"/>
              <a:t>Yoshinaga-Itano (2010)</a:t>
            </a:r>
            <a:endParaRPr lang="en-US" dirty="0" smtClean="0"/>
          </a:p>
          <a:p>
            <a:r>
              <a:rPr lang="en-US" dirty="0" smtClean="0"/>
              <a:t>Language growth of </a:t>
            </a:r>
            <a:r>
              <a:rPr lang="en-US" dirty="0" smtClean="0">
                <a:solidFill>
                  <a:schemeClr val="accent1">
                    <a:lumMod val="50000"/>
                  </a:schemeClr>
                </a:solidFill>
              </a:rPr>
              <a:t>135</a:t>
            </a:r>
            <a:r>
              <a:rPr lang="en-US" dirty="0" smtClean="0">
                <a:solidFill>
                  <a:schemeClr val="accent1">
                    <a:lumMod val="75000"/>
                  </a:schemeClr>
                </a:solidFill>
              </a:rPr>
              <a:t> </a:t>
            </a:r>
            <a:r>
              <a:rPr lang="en-US" dirty="0" smtClean="0"/>
              <a:t>children age </a:t>
            </a:r>
            <a:r>
              <a:rPr lang="en-US" dirty="0" smtClean="0">
                <a:solidFill>
                  <a:schemeClr val="accent1">
                    <a:lumMod val="50000"/>
                  </a:schemeClr>
                </a:solidFill>
              </a:rPr>
              <a:t>4-7</a:t>
            </a:r>
          </a:p>
          <a:p>
            <a:r>
              <a:rPr lang="en-US" dirty="0" smtClean="0"/>
              <a:t>Children were </a:t>
            </a:r>
            <a:r>
              <a:rPr lang="en-US" dirty="0" smtClean="0">
                <a:solidFill>
                  <a:schemeClr val="accent1">
                    <a:lumMod val="50000"/>
                  </a:schemeClr>
                </a:solidFill>
              </a:rPr>
              <a:t>cognitively normal </a:t>
            </a:r>
            <a:r>
              <a:rPr lang="en-US" dirty="0" smtClean="0"/>
              <a:t>from </a:t>
            </a:r>
            <a:r>
              <a:rPr lang="en-US" dirty="0" smtClean="0">
                <a:solidFill>
                  <a:schemeClr val="accent1">
                    <a:lumMod val="50000"/>
                  </a:schemeClr>
                </a:solidFill>
              </a:rPr>
              <a:t>English</a:t>
            </a:r>
            <a:r>
              <a:rPr lang="en-US" dirty="0" smtClean="0"/>
              <a:t> speaking families with </a:t>
            </a:r>
            <a:r>
              <a:rPr lang="en-US" dirty="0" smtClean="0">
                <a:solidFill>
                  <a:schemeClr val="accent1">
                    <a:lumMod val="50000"/>
                  </a:schemeClr>
                </a:solidFill>
              </a:rPr>
              <a:t>hearing</a:t>
            </a:r>
            <a:r>
              <a:rPr lang="en-US" dirty="0" smtClean="0"/>
              <a:t> parents</a:t>
            </a:r>
          </a:p>
          <a:p>
            <a:r>
              <a:rPr lang="en-US" dirty="0" smtClean="0">
                <a:solidFill>
                  <a:schemeClr val="accent1">
                    <a:lumMod val="50000"/>
                  </a:schemeClr>
                </a:solidFill>
              </a:rPr>
              <a:t>Assessed 3-4 times </a:t>
            </a:r>
            <a:r>
              <a:rPr lang="en-US" dirty="0" smtClean="0"/>
              <a:t>from 48-84 months of age</a:t>
            </a:r>
          </a:p>
          <a:p>
            <a:r>
              <a:rPr lang="en-US" dirty="0" smtClean="0"/>
              <a:t>Median age of ID – 3 months, EI start – 8 months</a:t>
            </a:r>
          </a:p>
          <a:p>
            <a:r>
              <a:rPr lang="en-US" dirty="0" smtClean="0"/>
              <a:t>Both </a:t>
            </a:r>
            <a:r>
              <a:rPr lang="en-US" dirty="0" smtClean="0">
                <a:solidFill>
                  <a:schemeClr val="accent1">
                    <a:lumMod val="50000"/>
                  </a:schemeClr>
                </a:solidFill>
              </a:rPr>
              <a:t>cochlear implant </a:t>
            </a:r>
            <a:r>
              <a:rPr lang="en-US" dirty="0" smtClean="0"/>
              <a:t>users and </a:t>
            </a:r>
            <a:r>
              <a:rPr lang="en-US" dirty="0" smtClean="0">
                <a:solidFill>
                  <a:schemeClr val="accent1">
                    <a:lumMod val="50000"/>
                  </a:schemeClr>
                </a:solidFill>
              </a:rPr>
              <a:t>hearing aid </a:t>
            </a:r>
            <a:r>
              <a:rPr lang="en-US" dirty="0" smtClean="0"/>
              <a:t>users (mild – severe/profound)</a:t>
            </a:r>
          </a:p>
          <a:p>
            <a:r>
              <a:rPr lang="en-US" dirty="0" smtClean="0"/>
              <a:t>Results: children fell into one of 4 groups</a:t>
            </a:r>
          </a:p>
        </p:txBody>
      </p:sp>
      <p:sp>
        <p:nvSpPr>
          <p:cNvPr id="3" name="Title 2"/>
          <p:cNvSpPr>
            <a:spLocks noGrp="1"/>
          </p:cNvSpPr>
          <p:nvPr>
            <p:ph type="title"/>
          </p:nvPr>
        </p:nvSpPr>
        <p:spPr/>
        <p:txBody>
          <a:bodyPr>
            <a:normAutofit fontScale="90000"/>
          </a:bodyPr>
          <a:lstStyle/>
          <a:p>
            <a:r>
              <a:rPr lang="en-US" dirty="0" smtClean="0"/>
              <a:t>Following up early </a:t>
            </a:r>
            <a:br>
              <a:rPr lang="en-US" dirty="0" smtClean="0"/>
            </a:br>
            <a:r>
              <a:rPr lang="en-US" dirty="0" err="1" smtClean="0"/>
              <a:t>early</a:t>
            </a:r>
            <a:r>
              <a:rPr lang="en-US" dirty="0" smtClean="0"/>
              <a:t> identified children</a:t>
            </a:r>
            <a:endParaRPr lang="en-US" dirty="0"/>
          </a:p>
        </p:txBody>
      </p:sp>
      <p:pic>
        <p:nvPicPr>
          <p:cNvPr id="4" name="Picture 3" descr="logo_image_copy.jpg"/>
          <p:cNvPicPr>
            <a:picLocks noChangeAspect="1"/>
          </p:cNvPicPr>
          <p:nvPr/>
        </p:nvPicPr>
        <p:blipFill>
          <a:blip r:embed="rId2" cstate="print">
            <a:duotone>
              <a:schemeClr val="accent1">
                <a:shade val="45000"/>
                <a:satMod val="135000"/>
              </a:schemeClr>
              <a:prstClr val="white"/>
            </a:duotone>
          </a:blip>
          <a:stretch>
            <a:fillRect/>
          </a:stretch>
        </p:blipFill>
        <p:spPr>
          <a:xfrm>
            <a:off x="7315200" y="0"/>
            <a:ext cx="1828800" cy="1828800"/>
          </a:xfrm>
          <a:prstGeom prst="rect">
            <a:avLst/>
          </a:prstGeom>
        </p:spPr>
      </p:pic>
      <p:sp>
        <p:nvSpPr>
          <p:cNvPr id="5" name="Slide Number Placeholder 4"/>
          <p:cNvSpPr>
            <a:spLocks noGrp="1"/>
          </p:cNvSpPr>
          <p:nvPr>
            <p:ph type="sldNum" sz="quarter" idx="12"/>
          </p:nvPr>
        </p:nvSpPr>
        <p:spPr/>
        <p:txBody>
          <a:bodyPr/>
          <a:lstStyle/>
          <a:p>
            <a:pPr>
              <a:defRPr/>
            </a:pPr>
            <a:fld id="{F558134B-125E-4B78-824C-EEB1345EA9B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Trends</a:t>
            </a:r>
            <a:endParaRPr lang="en-US" dirty="0"/>
          </a:p>
        </p:txBody>
      </p:sp>
      <p:sp>
        <p:nvSpPr>
          <p:cNvPr id="3" name="Slide Number Placeholder 2"/>
          <p:cNvSpPr>
            <a:spLocks noGrp="1"/>
          </p:cNvSpPr>
          <p:nvPr>
            <p:ph type="sldNum" sz="quarter" idx="12"/>
          </p:nvPr>
        </p:nvSpPr>
        <p:spPr/>
        <p:txBody>
          <a:bodyPr/>
          <a:lstStyle/>
          <a:p>
            <a:fld id="{821FBC63-2882-4D0B-A9A5-CF4AC9795C3D}" type="slidenum">
              <a:rPr lang="en-US" smtClean="0"/>
              <a:pPr/>
              <a:t>2</a:t>
            </a:fld>
            <a:endParaRPr lang="en-US"/>
          </a:p>
        </p:txBody>
      </p:sp>
      <p:graphicFrame>
        <p:nvGraphicFramePr>
          <p:cNvPr id="6" name="Diagram 5"/>
          <p:cNvGraphicFramePr/>
          <p:nvPr/>
        </p:nvGraphicFramePr>
        <p:xfrm>
          <a:off x="762000" y="1219200"/>
          <a:ext cx="7696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229600" cy="53768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a:bodyPr>
          <a:lstStyle/>
          <a:p>
            <a:pPr algn="ctr"/>
            <a:r>
              <a:rPr lang="en-US" sz="3000" dirty="0" smtClean="0"/>
              <a:t>Language Learning during age 4-7 years</a:t>
            </a:r>
            <a:endParaRPr lang="en-US" sz="3000" dirty="0"/>
          </a:p>
        </p:txBody>
      </p:sp>
      <p:cxnSp>
        <p:nvCxnSpPr>
          <p:cNvPr id="6" name="Straight Arrow Connector 5"/>
          <p:cNvCxnSpPr/>
          <p:nvPr/>
        </p:nvCxnSpPr>
        <p:spPr>
          <a:xfrm>
            <a:off x="2286000" y="2819400"/>
            <a:ext cx="2895600" cy="2514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95400" y="1676400"/>
            <a:ext cx="2198038" cy="369332"/>
          </a:xfrm>
          <a:prstGeom prst="rect">
            <a:avLst/>
          </a:prstGeom>
          <a:noFill/>
        </p:spPr>
        <p:txBody>
          <a:bodyPr wrap="none" rtlCol="0">
            <a:spAutoFit/>
          </a:bodyPr>
          <a:lstStyle/>
          <a:p>
            <a:r>
              <a:rPr lang="en-US" b="1" dirty="0" smtClean="0">
                <a:solidFill>
                  <a:srgbClr val="0070C0"/>
                </a:solidFill>
              </a:rPr>
              <a:t>Desired Outcome!</a:t>
            </a:r>
            <a:endParaRPr lang="en-US" b="1" dirty="0">
              <a:solidFill>
                <a:srgbClr val="0070C0"/>
              </a:solidFill>
            </a:endParaRPr>
          </a:p>
        </p:txBody>
      </p:sp>
      <p:cxnSp>
        <p:nvCxnSpPr>
          <p:cNvPr id="11" name="Straight Arrow Connector 10"/>
          <p:cNvCxnSpPr/>
          <p:nvPr/>
        </p:nvCxnSpPr>
        <p:spPr>
          <a:xfrm flipH="1">
            <a:off x="3581400" y="2667000"/>
            <a:ext cx="2895600" cy="26670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1600200"/>
            <a:ext cx="3222357" cy="646331"/>
          </a:xfrm>
          <a:prstGeom prst="rect">
            <a:avLst/>
          </a:prstGeom>
          <a:noFill/>
        </p:spPr>
        <p:txBody>
          <a:bodyPr wrap="none" rtlCol="0">
            <a:spAutoFit/>
          </a:bodyPr>
          <a:lstStyle/>
          <a:p>
            <a:r>
              <a:rPr lang="en-US" b="1" dirty="0" smtClean="0">
                <a:solidFill>
                  <a:srgbClr val="C00000"/>
                </a:solidFill>
              </a:rPr>
              <a:t>Result of lack of access </a:t>
            </a:r>
          </a:p>
          <a:p>
            <a:r>
              <a:rPr lang="en-US" b="1" dirty="0" smtClean="0">
                <a:solidFill>
                  <a:srgbClr val="C00000"/>
                </a:solidFill>
              </a:rPr>
              <a:t>or appropriate intervention</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10600" cy="5376672"/>
          </a:xfrm>
        </p:spPr>
        <p:txBody>
          <a:bodyPr>
            <a:normAutofit/>
          </a:bodyPr>
          <a:lstStyle/>
          <a:p>
            <a:pPr>
              <a:spcAft>
                <a:spcPts val="1200"/>
              </a:spcAft>
            </a:pPr>
            <a:r>
              <a:rPr lang="en-US" sz="2800" dirty="0" smtClean="0"/>
              <a:t>Similar percentage of children with CIs and HAs who are Delayed and Normal/High Performers</a:t>
            </a:r>
          </a:p>
          <a:p>
            <a:pPr>
              <a:spcAft>
                <a:spcPts val="1200"/>
              </a:spcAft>
            </a:pPr>
            <a:r>
              <a:rPr lang="en-US" sz="2800" dirty="0" smtClean="0"/>
              <a:t>More CI gap closers (21%) than HA (13%)</a:t>
            </a:r>
          </a:p>
          <a:p>
            <a:pPr>
              <a:spcAft>
                <a:spcPts val="1200"/>
              </a:spcAft>
            </a:pPr>
            <a:r>
              <a:rPr lang="en-US" sz="2800" dirty="0" smtClean="0"/>
              <a:t>CI gap closers either had severe or progressive HL (not born with profound HL)</a:t>
            </a:r>
          </a:p>
          <a:p>
            <a:pPr>
              <a:spcAft>
                <a:spcPts val="1200"/>
              </a:spcAft>
            </a:pPr>
            <a:r>
              <a:rPr lang="en-US" sz="2800" dirty="0" smtClean="0"/>
              <a:t>Most CI gap closers had mother’s with college degrees and graduate education</a:t>
            </a:r>
          </a:p>
          <a:p>
            <a:endParaRPr lang="en-US" dirty="0"/>
          </a:p>
        </p:txBody>
      </p:sp>
      <p:sp>
        <p:nvSpPr>
          <p:cNvPr id="3" name="Title 2"/>
          <p:cNvSpPr>
            <a:spLocks noGrp="1"/>
          </p:cNvSpPr>
          <p:nvPr>
            <p:ph type="title"/>
          </p:nvPr>
        </p:nvSpPr>
        <p:spPr/>
        <p:txBody>
          <a:bodyPr>
            <a:normAutofit fontScale="90000"/>
          </a:bodyPr>
          <a:lstStyle/>
          <a:p>
            <a:r>
              <a:rPr lang="en-US" dirty="0" smtClean="0"/>
              <a:t>Which child characteristics differentiate language trajectories?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6655" y="838200"/>
            <a:ext cx="8229600" cy="715962"/>
          </a:xfrm>
        </p:spPr>
        <p:txBody>
          <a:bodyPr>
            <a:noAutofit/>
          </a:bodyPr>
          <a:lstStyle/>
          <a:p>
            <a:r>
              <a:rPr lang="en-US" sz="3600" dirty="0" smtClean="0"/>
              <a:t>Placement Trends: </a:t>
            </a:r>
            <a:r>
              <a:rPr lang="en-US" sz="2800" dirty="0" smtClean="0"/>
              <a:t/>
            </a:r>
            <a:br>
              <a:rPr lang="en-US" sz="2800" dirty="0" smtClean="0"/>
            </a:br>
            <a:endParaRPr lang="en-US" sz="2800" dirty="0"/>
          </a:p>
        </p:txBody>
      </p:sp>
      <p:sp>
        <p:nvSpPr>
          <p:cNvPr id="2" name="Content Placeholder 1"/>
          <p:cNvSpPr>
            <a:spLocks noGrp="1"/>
          </p:cNvSpPr>
          <p:nvPr>
            <p:ph idx="1"/>
          </p:nvPr>
        </p:nvSpPr>
        <p:spPr>
          <a:xfrm>
            <a:off x="533400" y="1371600"/>
            <a:ext cx="8229600" cy="5257800"/>
          </a:xfrm>
        </p:spPr>
        <p:txBody>
          <a:bodyPr>
            <a:normAutofit/>
          </a:bodyPr>
          <a:lstStyle/>
          <a:p>
            <a:pPr marL="109728" indent="0">
              <a:buNone/>
            </a:pPr>
            <a:r>
              <a:rPr lang="en-US" sz="2400" dirty="0"/>
              <a:t>Over the past quarter century the percentage of deaf and hard of hearing students</a:t>
            </a:r>
            <a:r>
              <a:rPr lang="en-US" sz="2400" dirty="0" smtClean="0"/>
              <a:t>:</a:t>
            </a:r>
          </a:p>
          <a:p>
            <a:r>
              <a:rPr lang="en-US" sz="2400" dirty="0" smtClean="0"/>
              <a:t>Attending special schools </a:t>
            </a:r>
            <a:r>
              <a:rPr lang="en-US" sz="2400" dirty="0"/>
              <a:t>has declined </a:t>
            </a:r>
            <a:r>
              <a:rPr lang="en-US" sz="2400" dirty="0" smtClean="0"/>
              <a:t>by </a:t>
            </a:r>
            <a:r>
              <a:rPr lang="en-US" sz="2400" dirty="0"/>
              <a:t>more </a:t>
            </a:r>
            <a:r>
              <a:rPr lang="en-US" sz="2400" dirty="0" smtClean="0"/>
              <a:t>than half </a:t>
            </a:r>
          </a:p>
          <a:p>
            <a:r>
              <a:rPr lang="en-US" sz="2400" dirty="0"/>
              <a:t>I</a:t>
            </a:r>
            <a:r>
              <a:rPr lang="en-US" sz="2400" dirty="0" smtClean="0"/>
              <a:t>n </a:t>
            </a:r>
            <a:r>
              <a:rPr lang="en-US" sz="2400" dirty="0"/>
              <a:t>separate and </a:t>
            </a:r>
            <a:r>
              <a:rPr lang="en-US" sz="2400" dirty="0" smtClean="0"/>
              <a:t>residential facilities </a:t>
            </a:r>
            <a:r>
              <a:rPr lang="en-US" sz="2400" dirty="0"/>
              <a:t>has largely been in decline, </a:t>
            </a:r>
            <a:r>
              <a:rPr lang="en-US" sz="2400" dirty="0" smtClean="0"/>
              <a:t>as has </a:t>
            </a:r>
            <a:r>
              <a:rPr lang="en-US" sz="2400" dirty="0"/>
              <a:t>the share of students </a:t>
            </a:r>
            <a:r>
              <a:rPr lang="en-US" sz="2400" dirty="0" smtClean="0"/>
              <a:t>receiving greater </a:t>
            </a:r>
            <a:r>
              <a:rPr lang="en-US" sz="2400" dirty="0"/>
              <a:t>than 60% of their </a:t>
            </a:r>
            <a:r>
              <a:rPr lang="en-US" sz="2400" dirty="0" smtClean="0"/>
              <a:t>instruction outside </a:t>
            </a:r>
            <a:r>
              <a:rPr lang="en-US" sz="2400" dirty="0"/>
              <a:t>of the regular (</a:t>
            </a:r>
            <a:r>
              <a:rPr lang="en-US" sz="2400" dirty="0" smtClean="0"/>
              <a:t>mainstream) classroom</a:t>
            </a:r>
            <a:r>
              <a:rPr lang="en-US" sz="2400" dirty="0"/>
              <a:t>. </a:t>
            </a:r>
            <a:endParaRPr lang="en-US" sz="2400" dirty="0" smtClean="0"/>
          </a:p>
          <a:p>
            <a:r>
              <a:rPr lang="en-US" sz="2400" dirty="0"/>
              <a:t>I</a:t>
            </a:r>
            <a:r>
              <a:rPr lang="en-US" sz="2400" dirty="0" smtClean="0"/>
              <a:t>nstructed </a:t>
            </a:r>
            <a:r>
              <a:rPr lang="en-US" sz="2400" dirty="0"/>
              <a:t>in regular </a:t>
            </a:r>
            <a:r>
              <a:rPr lang="en-US" sz="2400" dirty="0" smtClean="0"/>
              <a:t>education settings </a:t>
            </a:r>
            <a:r>
              <a:rPr lang="en-US" sz="2400" dirty="0"/>
              <a:t>more than 40% of the </a:t>
            </a:r>
            <a:r>
              <a:rPr lang="en-US" sz="2400" dirty="0" smtClean="0"/>
              <a:t>school week </a:t>
            </a:r>
            <a:r>
              <a:rPr lang="en-US" sz="2400" dirty="0"/>
              <a:t>(i.e., less than 61% outside of </a:t>
            </a:r>
            <a:r>
              <a:rPr lang="en-US" sz="2400" dirty="0" smtClean="0"/>
              <a:t>the regular </a:t>
            </a:r>
            <a:r>
              <a:rPr lang="en-US" sz="2400" dirty="0"/>
              <a:t>classroom) has climbed </a:t>
            </a:r>
            <a:r>
              <a:rPr lang="en-US" sz="2400" dirty="0" smtClean="0"/>
              <a:t>from 45% to about 65%.</a:t>
            </a:r>
          </a:p>
          <a:p>
            <a:pPr marL="109728" indent="0">
              <a:buNone/>
            </a:pPr>
            <a:endParaRPr lang="en-US" dirty="0"/>
          </a:p>
        </p:txBody>
      </p:sp>
      <p:sp>
        <p:nvSpPr>
          <p:cNvPr id="4" name="TextBox 3"/>
          <p:cNvSpPr txBox="1"/>
          <p:nvPr/>
        </p:nvSpPr>
        <p:spPr>
          <a:xfrm>
            <a:off x="2666999" y="5562600"/>
            <a:ext cx="6039255" cy="646331"/>
          </a:xfrm>
          <a:prstGeom prst="rect">
            <a:avLst/>
          </a:prstGeom>
          <a:noFill/>
        </p:spPr>
        <p:txBody>
          <a:bodyPr wrap="square" rtlCol="0">
            <a:spAutoFit/>
          </a:bodyPr>
          <a:lstStyle/>
          <a:p>
            <a:r>
              <a:rPr lang="en-US" sz="1200" dirty="0"/>
              <a:t>Mitchell, R., &amp; Karchmer, M. (2006). Demographics of deaf education: more students in more places. </a:t>
            </a:r>
            <a:r>
              <a:rPr lang="en-US" sz="1200" i="1" dirty="0"/>
              <a:t>American Annals Of The Deaf</a:t>
            </a:r>
            <a:r>
              <a:rPr lang="en-US" sz="1200" dirty="0"/>
              <a:t>, </a:t>
            </a:r>
            <a:r>
              <a:rPr lang="en-US" sz="1200" i="1" dirty="0"/>
              <a:t>151</a:t>
            </a:r>
            <a:r>
              <a:rPr lang="en-US" sz="1200" dirty="0"/>
              <a:t>(2), 95-104. </a:t>
            </a:r>
          </a:p>
          <a:p>
            <a:endParaRPr lang="en-US" sz="1200" dirty="0"/>
          </a:p>
        </p:txBody>
      </p:sp>
    </p:spTree>
    <p:extLst>
      <p:ext uri="{BB962C8B-B14F-4D97-AF65-F5344CB8AC3E}">
        <p14:creationId xmlns:p14="http://schemas.microsoft.com/office/powerpoint/2010/main" xmlns="" val="3617141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533400"/>
            <a:ext cx="8175996"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438400" y="6027003"/>
            <a:ext cx="6096000" cy="738664"/>
          </a:xfrm>
          <a:prstGeom prst="rect">
            <a:avLst/>
          </a:prstGeom>
          <a:noFill/>
        </p:spPr>
        <p:txBody>
          <a:bodyPr wrap="square" rtlCol="0">
            <a:spAutoFit/>
          </a:bodyPr>
          <a:lstStyle/>
          <a:p>
            <a:r>
              <a:rPr lang="en-US" sz="1200" dirty="0"/>
              <a:t>Mitchell, R., &amp; Karchmer, M. (2006). Demographics of deaf education: more students in more places. </a:t>
            </a:r>
            <a:r>
              <a:rPr lang="en-US" sz="1200" i="1" dirty="0"/>
              <a:t>American Annals Of The Deaf</a:t>
            </a:r>
            <a:r>
              <a:rPr lang="en-US" sz="1200" dirty="0"/>
              <a:t>, </a:t>
            </a:r>
            <a:r>
              <a:rPr lang="en-US" sz="1200" i="1" dirty="0"/>
              <a:t>151</a:t>
            </a:r>
            <a:r>
              <a:rPr lang="en-US" sz="1200" dirty="0"/>
              <a:t>(2), 95-104. </a:t>
            </a:r>
          </a:p>
          <a:p>
            <a:endParaRPr lang="en-US" dirty="0"/>
          </a:p>
        </p:txBody>
      </p:sp>
      <p:sp>
        <p:nvSpPr>
          <p:cNvPr id="5" name="TextBox 4"/>
          <p:cNvSpPr txBox="1"/>
          <p:nvPr/>
        </p:nvSpPr>
        <p:spPr>
          <a:xfrm>
            <a:off x="7239000" y="1066800"/>
            <a:ext cx="1390124" cy="923330"/>
          </a:xfrm>
          <a:prstGeom prst="rect">
            <a:avLst/>
          </a:prstGeom>
          <a:noFill/>
        </p:spPr>
        <p:txBody>
          <a:bodyPr wrap="none" rtlCol="0">
            <a:spAutoFit/>
          </a:bodyPr>
          <a:lstStyle/>
          <a:p>
            <a:r>
              <a:rPr lang="en-US" dirty="0" smtClean="0"/>
              <a:t>Educated</a:t>
            </a:r>
          </a:p>
          <a:p>
            <a:r>
              <a:rPr lang="en-US" dirty="0" smtClean="0"/>
              <a:t>o</a:t>
            </a:r>
            <a:r>
              <a:rPr lang="en-US" dirty="0" smtClean="0"/>
              <a:t>utside of </a:t>
            </a:r>
          </a:p>
          <a:p>
            <a:r>
              <a:rPr lang="en-US" dirty="0" smtClean="0"/>
              <a:t>mainstream</a:t>
            </a:r>
            <a:endParaRPr lang="en-US" dirty="0"/>
          </a:p>
        </p:txBody>
      </p:sp>
    </p:spTree>
    <p:extLst>
      <p:ext uri="{BB962C8B-B14F-4D97-AF65-F5344CB8AC3E}">
        <p14:creationId xmlns:p14="http://schemas.microsoft.com/office/powerpoint/2010/main" xmlns="" val="1018722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905000"/>
          <a:ext cx="8382000" cy="3785616"/>
        </p:xfrm>
        <a:graphic>
          <a:graphicData uri="http://schemas.openxmlformats.org/drawingml/2006/table">
            <a:tbl>
              <a:tblPr/>
              <a:tblGrid>
                <a:gridCol w="5257800"/>
                <a:gridCol w="1066800"/>
                <a:gridCol w="990600"/>
                <a:gridCol w="1066800"/>
              </a:tblGrid>
              <a:tr h="390525">
                <a:tc>
                  <a:txBody>
                    <a:bodyPr/>
                    <a:lstStyle/>
                    <a:p>
                      <a:pPr marL="0" marR="0">
                        <a:lnSpc>
                          <a:spcPct val="115000"/>
                        </a:lnSpc>
                        <a:spcBef>
                          <a:spcPts val="0"/>
                        </a:spcBef>
                        <a:spcAft>
                          <a:spcPts val="0"/>
                        </a:spcAft>
                      </a:pPr>
                      <a:r>
                        <a:rPr lang="en-US" sz="2400" dirty="0" smtClean="0">
                          <a:latin typeface="Calibri"/>
                          <a:ea typeface="Calibri"/>
                          <a:cs typeface="Times New Roman"/>
                        </a:rPr>
                        <a:t>Percent – Deaf/Hard of Hearing</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1996-1997</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2005-2006</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Change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0525">
                <a:tc>
                  <a:txBody>
                    <a:bodyPr/>
                    <a:lstStyle/>
                    <a:p>
                      <a:pPr marL="0" marR="0">
                        <a:lnSpc>
                          <a:spcPct val="115000"/>
                        </a:lnSpc>
                        <a:spcBef>
                          <a:spcPts val="0"/>
                        </a:spcBef>
                        <a:spcAft>
                          <a:spcPts val="0"/>
                        </a:spcAft>
                      </a:pPr>
                      <a:r>
                        <a:rPr lang="en-US" sz="2400" dirty="0">
                          <a:latin typeface="Calibri"/>
                          <a:ea typeface="Calibri"/>
                          <a:cs typeface="Times New Roman"/>
                        </a:rPr>
                        <a:t>High school </a:t>
                      </a:r>
                      <a:r>
                        <a:rPr lang="en-US" sz="2400" dirty="0" smtClean="0">
                          <a:latin typeface="Calibri"/>
                          <a:ea typeface="Calibri"/>
                          <a:cs typeface="Times New Roman"/>
                        </a:rPr>
                        <a:t>completion</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74%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87%</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a:t>
                      </a:r>
                      <a:r>
                        <a:rPr lang="en-US" sz="2400" dirty="0" smtClean="0">
                          <a:latin typeface="Calibri"/>
                          <a:ea typeface="Calibri"/>
                          <a:cs typeface="Times New Roman"/>
                        </a:rPr>
                        <a:t>13</a:t>
                      </a:r>
                      <a:r>
                        <a:rPr lang="en-US" sz="2400" dirty="0">
                          <a:latin typeface="Calibri"/>
                          <a:ea typeface="Calibri"/>
                          <a:cs typeface="Times New Roman"/>
                        </a:rPr>
                        <a: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0525">
                <a:tc>
                  <a:txBody>
                    <a:bodyPr/>
                    <a:lstStyle/>
                    <a:p>
                      <a:pPr marL="0" marR="0">
                        <a:lnSpc>
                          <a:spcPct val="115000"/>
                        </a:lnSpc>
                        <a:spcBef>
                          <a:spcPts val="0"/>
                        </a:spcBef>
                        <a:spcAft>
                          <a:spcPts val="0"/>
                        </a:spcAft>
                      </a:pPr>
                      <a:r>
                        <a:rPr lang="en-US" sz="2400">
                          <a:latin typeface="Calibri"/>
                          <a:ea typeface="Calibri"/>
                          <a:cs typeface="Times New Roman"/>
                        </a:rPr>
                        <a:t>Graduate with regular diploma </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62%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69%</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+7%</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0525">
                <a:tc>
                  <a:txBody>
                    <a:bodyPr/>
                    <a:lstStyle/>
                    <a:p>
                      <a:pPr marL="0" marR="0">
                        <a:lnSpc>
                          <a:spcPct val="115000"/>
                        </a:lnSpc>
                        <a:spcBef>
                          <a:spcPts val="0"/>
                        </a:spcBef>
                        <a:spcAft>
                          <a:spcPts val="0"/>
                        </a:spcAft>
                      </a:pPr>
                      <a:r>
                        <a:rPr lang="en-US" sz="2400" dirty="0">
                          <a:latin typeface="Calibri"/>
                          <a:ea typeface="Calibri"/>
                          <a:cs typeface="Times New Roman"/>
                        </a:rPr>
                        <a:t>Percent of population age </a:t>
                      </a:r>
                      <a:r>
                        <a:rPr lang="en-US" sz="2400" dirty="0" smtClean="0">
                          <a:latin typeface="Calibri"/>
                          <a:ea typeface="Calibri"/>
                          <a:cs typeface="Times New Roman"/>
                        </a:rPr>
                        <a:t>6-21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0.1%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0.1%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0525">
                <a:tc>
                  <a:txBody>
                    <a:bodyPr/>
                    <a:lstStyle/>
                    <a:p>
                      <a:pPr marL="0" marR="0">
                        <a:lnSpc>
                          <a:spcPct val="115000"/>
                        </a:lnSpc>
                        <a:spcBef>
                          <a:spcPts val="0"/>
                        </a:spcBef>
                        <a:spcAft>
                          <a:spcPts val="0"/>
                        </a:spcAft>
                      </a:pPr>
                      <a:r>
                        <a:rPr lang="en-US" sz="2400" dirty="0">
                          <a:latin typeface="Calibri"/>
                          <a:ea typeface="Calibri"/>
                          <a:cs typeface="Times New Roman"/>
                        </a:rPr>
                        <a:t>Time inside regular classroom 80%+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400">
                          <a:latin typeface="Calibri"/>
                          <a:ea typeface="Calibri"/>
                          <a:cs typeface="Times New Roman"/>
                        </a:rPr>
                        <a:t>39%</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49%</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latin typeface="Calibri"/>
                          <a:ea typeface="Calibri"/>
                          <a:cs typeface="Times New Roman"/>
                        </a:rPr>
                        <a:t>+10%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0525">
                <a:tc>
                  <a:txBody>
                    <a:bodyPr/>
                    <a:lstStyle/>
                    <a:p>
                      <a:pPr marL="0" marR="0">
                        <a:lnSpc>
                          <a:spcPct val="115000"/>
                        </a:lnSpc>
                        <a:spcBef>
                          <a:spcPts val="0"/>
                        </a:spcBef>
                        <a:spcAft>
                          <a:spcPts val="0"/>
                        </a:spcAft>
                      </a:pPr>
                      <a:r>
                        <a:rPr lang="en-US" sz="2400">
                          <a:latin typeface="Calibri"/>
                          <a:ea typeface="Calibri"/>
                          <a:cs typeface="Times New Roman"/>
                        </a:rPr>
                        <a:t>Time inside regular classroom 40-79%</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19%</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18%</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-1</a:t>
                      </a:r>
                      <a:r>
                        <a:rPr lang="en-US" sz="2400" dirty="0">
                          <a:latin typeface="Calibri"/>
                          <a:ea typeface="Calibri"/>
                          <a:cs typeface="Times New Roman"/>
                        </a:rPr>
                        <a: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0525">
                <a:tc>
                  <a:txBody>
                    <a:bodyPr/>
                    <a:lstStyle/>
                    <a:p>
                      <a:pPr marL="0" marR="0">
                        <a:lnSpc>
                          <a:spcPct val="115000"/>
                        </a:lnSpc>
                        <a:spcBef>
                          <a:spcPts val="0"/>
                        </a:spcBef>
                        <a:spcAft>
                          <a:spcPts val="0"/>
                        </a:spcAft>
                      </a:pPr>
                      <a:r>
                        <a:rPr lang="en-US" sz="2400">
                          <a:latin typeface="Calibri"/>
                          <a:ea typeface="Calibri"/>
                          <a:cs typeface="Times New Roman"/>
                        </a:rPr>
                        <a:t>Time inside regular classroom &lt;40%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25%</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20%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-5</a:t>
                      </a:r>
                      <a:r>
                        <a:rPr lang="en-US" sz="2400" dirty="0">
                          <a:latin typeface="Calibri"/>
                          <a:ea typeface="Calibri"/>
                          <a:cs typeface="Times New Roman"/>
                        </a:rPr>
                        <a: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0525">
                <a:tc>
                  <a:txBody>
                    <a:bodyPr/>
                    <a:lstStyle/>
                    <a:p>
                      <a:pPr marL="0" marR="0">
                        <a:lnSpc>
                          <a:spcPct val="115000"/>
                        </a:lnSpc>
                        <a:spcBef>
                          <a:spcPts val="0"/>
                        </a:spcBef>
                        <a:spcAft>
                          <a:spcPts val="0"/>
                        </a:spcAft>
                      </a:pPr>
                      <a:r>
                        <a:rPr lang="en-US" sz="2400" dirty="0">
                          <a:latin typeface="Calibri"/>
                          <a:ea typeface="Calibri"/>
                          <a:cs typeface="Times New Roman"/>
                        </a:rPr>
                        <a:t>Other environments</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17%</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latin typeface="Calibri"/>
                          <a:ea typeface="Calibri"/>
                          <a:cs typeface="Times New Roman"/>
                        </a:rPr>
                        <a:t>14%</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smtClean="0">
                          <a:latin typeface="Calibri"/>
                          <a:ea typeface="Calibri"/>
                          <a:cs typeface="Times New Roman"/>
                        </a:rPr>
                        <a:t>-3</a:t>
                      </a:r>
                      <a:r>
                        <a:rPr lang="en-US" sz="2400" dirty="0">
                          <a:latin typeface="Calibri"/>
                          <a:ea typeface="Calibri"/>
                          <a:cs typeface="Times New Roman"/>
                        </a:rPr>
                        <a: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Title 2"/>
          <p:cNvSpPr>
            <a:spLocks noGrp="1"/>
          </p:cNvSpPr>
          <p:nvPr>
            <p:ph type="title"/>
          </p:nvPr>
        </p:nvSpPr>
        <p:spPr>
          <a:xfrm>
            <a:off x="457200" y="274638"/>
            <a:ext cx="7162800" cy="1143000"/>
          </a:xfrm>
        </p:spPr>
        <p:txBody>
          <a:bodyPr>
            <a:noAutofit/>
          </a:bodyPr>
          <a:lstStyle/>
          <a:p>
            <a:pPr algn="ct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Changes to Population Served</a:t>
            </a:r>
            <a:br>
              <a:rPr lang="en-US" sz="3600" dirty="0" smtClean="0"/>
            </a:br>
            <a:r>
              <a:rPr lang="en-US" sz="3600" dirty="0" smtClean="0"/>
              <a:t>2008 annual OSEP report</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smtClean="0"/>
          </a:p>
        </p:txBody>
      </p:sp>
      <p:pic>
        <p:nvPicPr>
          <p:cNvPr id="4" name="Picture 3" descr="logo_image_copy.jpg"/>
          <p:cNvPicPr>
            <a:picLocks noChangeAspect="1"/>
          </p:cNvPicPr>
          <p:nvPr/>
        </p:nvPicPr>
        <p:blipFill>
          <a:blip r:embed="rId2" cstate="print">
            <a:duotone>
              <a:schemeClr val="accent1">
                <a:shade val="45000"/>
                <a:satMod val="135000"/>
              </a:schemeClr>
              <a:prstClr val="white"/>
            </a:duotone>
          </a:blip>
          <a:stretch>
            <a:fillRect/>
          </a:stretch>
        </p:blipFill>
        <p:spPr>
          <a:xfrm>
            <a:off x="7315200" y="0"/>
            <a:ext cx="1828800" cy="1828800"/>
          </a:xfrm>
          <a:prstGeom prst="rect">
            <a:avLst/>
          </a:prstGeom>
        </p:spPr>
      </p:pic>
      <p:sp>
        <p:nvSpPr>
          <p:cNvPr id="6" name="TextBox 5"/>
          <p:cNvSpPr txBox="1"/>
          <p:nvPr/>
        </p:nvSpPr>
        <p:spPr>
          <a:xfrm>
            <a:off x="162054" y="5791200"/>
            <a:ext cx="8981946" cy="400110"/>
          </a:xfrm>
          <a:prstGeom prst="rect">
            <a:avLst/>
          </a:prstGeom>
          <a:noFill/>
        </p:spPr>
        <p:txBody>
          <a:bodyPr wrap="none" rtlCol="0">
            <a:spAutoFit/>
          </a:bodyPr>
          <a:lstStyle/>
          <a:p>
            <a:r>
              <a:rPr lang="en-US" sz="2000" b="1" u="sng" dirty="0" smtClean="0">
                <a:hlinkClick r:id="rId3"/>
              </a:rPr>
              <a:t>http://www2.ed.gov/about/reports/annual/osep/2008/parts-b-c/index.html</a:t>
            </a:r>
            <a:endParaRPr lang="en-US" sz="2000" b="1" dirty="0"/>
          </a:p>
        </p:txBody>
      </p:sp>
      <p:sp>
        <p:nvSpPr>
          <p:cNvPr id="7" name="Slide Number Placeholder 6"/>
          <p:cNvSpPr>
            <a:spLocks noGrp="1"/>
          </p:cNvSpPr>
          <p:nvPr>
            <p:ph type="sldNum" sz="quarter" idx="12"/>
          </p:nvPr>
        </p:nvSpPr>
        <p:spPr/>
        <p:txBody>
          <a:bodyPr/>
          <a:lstStyle/>
          <a:p>
            <a:pPr>
              <a:defRPr/>
            </a:pPr>
            <a:fld id="{F558134B-125E-4B78-824C-EEB1345EA9B7}"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200" dirty="0" smtClean="0"/>
              <a:t>Percent of the number of schools serving students with hearing loss by number per school</a:t>
            </a:r>
            <a:endParaRPr lang="en-US" sz="3200" dirty="0"/>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211669"/>
            <a:ext cx="8915400" cy="646331"/>
          </a:xfrm>
          <a:prstGeom prst="rect">
            <a:avLst/>
          </a:prstGeom>
        </p:spPr>
        <p:txBody>
          <a:bodyPr wrap="square">
            <a:spAutoFit/>
          </a:bodyPr>
          <a:lstStyle/>
          <a:p>
            <a:pPr marL="109728" indent="0">
              <a:buNone/>
            </a:pPr>
            <a:r>
              <a:rPr lang="en-US" dirty="0" smtClean="0"/>
              <a:t>Mitchell, R., &amp; </a:t>
            </a:r>
            <a:r>
              <a:rPr lang="en-US" dirty="0" err="1" smtClean="0"/>
              <a:t>Karchmer</a:t>
            </a:r>
            <a:r>
              <a:rPr lang="en-US" dirty="0" smtClean="0"/>
              <a:t>, M. (2006). Demographics of deaf education: more students in more places. </a:t>
            </a:r>
            <a:r>
              <a:rPr lang="en-US" i="1" dirty="0" smtClean="0"/>
              <a:t>American Annals Of The Deaf</a:t>
            </a:r>
            <a:r>
              <a:rPr lang="en-US" dirty="0" smtClean="0"/>
              <a:t>, </a:t>
            </a:r>
            <a:r>
              <a:rPr lang="en-US" i="1" dirty="0" smtClean="0"/>
              <a:t>151</a:t>
            </a:r>
            <a:r>
              <a:rPr lang="en-US" dirty="0" smtClean="0"/>
              <a:t>(2), 95-104.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200" dirty="0" smtClean="0"/>
              <a:t>Percent of total student population with hearing loss by number at each school</a:t>
            </a:r>
            <a:endParaRPr lang="en-US" sz="3200" dirty="0"/>
          </a:p>
        </p:txBody>
      </p:sp>
      <p:graphicFrame>
        <p:nvGraphicFramePr>
          <p:cNvPr id="6" name="Content Placeholder 5"/>
          <p:cNvGraphicFramePr>
            <a:graphicFrameLocks noGrp="1"/>
          </p:cNvGraphicFramePr>
          <p:nvPr>
            <p:ph idx="1"/>
          </p:nvPr>
        </p:nvGraphicFramePr>
        <p:xfrm>
          <a:off x="685800" y="1481138"/>
          <a:ext cx="8001000" cy="484346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6211669"/>
            <a:ext cx="8915400" cy="646331"/>
          </a:xfrm>
          <a:prstGeom prst="rect">
            <a:avLst/>
          </a:prstGeom>
        </p:spPr>
        <p:txBody>
          <a:bodyPr wrap="square">
            <a:spAutoFit/>
          </a:bodyPr>
          <a:lstStyle/>
          <a:p>
            <a:pPr marL="109728" indent="0">
              <a:buNone/>
            </a:pPr>
            <a:r>
              <a:rPr lang="en-US" dirty="0" smtClean="0"/>
              <a:t>Mitchell, R., &amp; </a:t>
            </a:r>
            <a:r>
              <a:rPr lang="en-US" dirty="0" err="1" smtClean="0"/>
              <a:t>Karchmer</a:t>
            </a:r>
            <a:r>
              <a:rPr lang="en-US" dirty="0" smtClean="0"/>
              <a:t>, M. (2006). Demographics of deaf education: more students in more places. </a:t>
            </a:r>
            <a:r>
              <a:rPr lang="en-US" i="1" dirty="0" smtClean="0"/>
              <a:t>American Annals Of The Deaf</a:t>
            </a:r>
            <a:r>
              <a:rPr lang="en-US" dirty="0" smtClean="0"/>
              <a:t>, </a:t>
            </a:r>
            <a:r>
              <a:rPr lang="en-US" i="1" dirty="0" smtClean="0"/>
              <a:t>151</a:t>
            </a:r>
            <a:r>
              <a:rPr lang="en-US" dirty="0" smtClean="0"/>
              <a:t>(2), 95-104.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100"/>
          </a:xfrm>
        </p:spPr>
        <p:txBody>
          <a:bodyPr/>
          <a:lstStyle/>
          <a:p>
            <a:r>
              <a:rPr lang="en-US" b="1" dirty="0" smtClean="0"/>
              <a:t>Consideration of special factors</a:t>
            </a:r>
            <a:r>
              <a:rPr lang="en-US" dirty="0" smtClean="0"/>
              <a:t>. --The IEP Team shall--</a:t>
            </a:r>
          </a:p>
          <a:p>
            <a:r>
              <a:rPr lang="en-US" sz="2400" dirty="0" smtClean="0"/>
              <a:t>(iv) consider the </a:t>
            </a:r>
            <a:r>
              <a:rPr lang="en-US" sz="2400" b="1" dirty="0" smtClean="0"/>
              <a:t>communication needs of the child</a:t>
            </a:r>
            <a:r>
              <a:rPr lang="en-US" sz="2400" dirty="0" smtClean="0"/>
              <a:t>, and in the case of a </a:t>
            </a:r>
            <a:r>
              <a:rPr lang="en-US" sz="2400" b="1" dirty="0" smtClean="0"/>
              <a:t>child who is deaf or hard of hearing</a:t>
            </a:r>
            <a:r>
              <a:rPr lang="en-US" sz="2400" dirty="0" smtClean="0"/>
              <a:t>, consider the child’s language and communication needs, opportunities for direct communications with peers and professional personnel in the child’s language and communication mode, academic level, and full range of needs, including opportunities for direct instruction in the child’s language and communication mode; and </a:t>
            </a:r>
          </a:p>
          <a:p>
            <a:r>
              <a:rPr lang="en-US" sz="2400" dirty="0" smtClean="0"/>
              <a:t>(v) consider whether the child requires assistive technology devices and services.</a:t>
            </a:r>
            <a:r>
              <a:rPr lang="en-US" dirty="0" smtClean="0"/>
              <a:t/>
            </a:r>
            <a:br>
              <a:rPr lang="en-US" dirty="0" smtClean="0"/>
            </a:br>
            <a:endParaRPr lang="en-US" dirty="0" smtClean="0"/>
          </a:p>
        </p:txBody>
      </p:sp>
      <p:sp>
        <p:nvSpPr>
          <p:cNvPr id="3" name="Title 2"/>
          <p:cNvSpPr>
            <a:spLocks noGrp="1"/>
          </p:cNvSpPr>
          <p:nvPr>
            <p:ph type="title"/>
          </p:nvPr>
        </p:nvSpPr>
        <p:spPr/>
        <p:txBody>
          <a:bodyPr>
            <a:normAutofit fontScale="90000"/>
          </a:bodyPr>
          <a:lstStyle/>
          <a:p>
            <a:r>
              <a:rPr lang="en-US" dirty="0" smtClean="0"/>
              <a:t>Assuring communication access</a:t>
            </a:r>
            <a:endParaRPr lang="en-US" dirty="0"/>
          </a:p>
        </p:txBody>
      </p:sp>
      <p:sp>
        <p:nvSpPr>
          <p:cNvPr id="4" name="Slide Number Placeholder 3"/>
          <p:cNvSpPr>
            <a:spLocks noGrp="1"/>
          </p:cNvSpPr>
          <p:nvPr>
            <p:ph type="sldNum" sz="quarter" idx="12"/>
          </p:nvPr>
        </p:nvSpPr>
        <p:spPr/>
        <p:txBody>
          <a:bodyPr/>
          <a:lstStyle/>
          <a:p>
            <a:pPr>
              <a:defRPr/>
            </a:pPr>
            <a:fld id="{F558134B-125E-4B78-824C-EEB1345EA9B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76862"/>
          </a:xfrm>
        </p:spPr>
        <p:txBody>
          <a:bodyPr/>
          <a:lstStyle/>
          <a:p>
            <a:r>
              <a:rPr lang="en-US" dirty="0" smtClean="0"/>
              <a:t>Several states require a </a:t>
            </a:r>
            <a:r>
              <a:rPr lang="en-US" dirty="0" smtClean="0"/>
              <a:t>Communication     </a:t>
            </a:r>
            <a:r>
              <a:rPr lang="en-US" dirty="0" smtClean="0"/>
              <a:t>Plan in addition to the IFSP and </a:t>
            </a:r>
            <a:r>
              <a:rPr lang="en-US" dirty="0" smtClean="0"/>
              <a:t>IEP</a:t>
            </a:r>
            <a:endParaRPr lang="en-US" dirty="0" smtClean="0"/>
          </a:p>
          <a:p>
            <a:r>
              <a:rPr lang="en-US" sz="2000" b="1" dirty="0" smtClean="0"/>
              <a:t>1. a. The child’s/student’s primary language is one or more of the </a:t>
            </a:r>
            <a:r>
              <a:rPr lang="en-US" sz="2000" b="1" dirty="0" smtClean="0"/>
              <a:t>following. </a:t>
            </a:r>
            <a:r>
              <a:rPr lang="en-US" sz="2000" i="1" dirty="0" smtClean="0"/>
              <a:t>Check </a:t>
            </a:r>
            <a:r>
              <a:rPr lang="en-US" sz="2000" i="1" dirty="0" smtClean="0"/>
              <a:t>all that apply.</a:t>
            </a:r>
          </a:p>
          <a:p>
            <a:pPr>
              <a:buFont typeface="Wingdings" pitchFamily="2" charset="2"/>
              <a:buChar char="q"/>
            </a:pPr>
            <a:r>
              <a:rPr lang="en-US" sz="2000" b="1" i="1" dirty="0" smtClean="0"/>
              <a:t>Receptive Expressive</a:t>
            </a:r>
          </a:p>
          <a:p>
            <a:pPr>
              <a:buFont typeface="Wingdings" pitchFamily="2" charset="2"/>
              <a:buChar char="q"/>
            </a:pPr>
            <a:r>
              <a:rPr lang="en-US" sz="2000" dirty="0" smtClean="0"/>
              <a:t>English</a:t>
            </a:r>
          </a:p>
          <a:p>
            <a:pPr>
              <a:buFont typeface="Wingdings" pitchFamily="2" charset="2"/>
              <a:buChar char="q"/>
            </a:pPr>
            <a:r>
              <a:rPr lang="en-US" sz="2000" dirty="0" smtClean="0"/>
              <a:t>Native language (ASL, Spanish etc), </a:t>
            </a:r>
            <a:r>
              <a:rPr lang="en-US" sz="2000" dirty="0" smtClean="0"/>
              <a:t>specify___________________</a:t>
            </a:r>
            <a:endParaRPr lang="en-US" sz="2000" dirty="0" smtClean="0"/>
          </a:p>
          <a:p>
            <a:pPr>
              <a:buFont typeface="Wingdings" pitchFamily="2" charset="2"/>
              <a:buChar char="q"/>
            </a:pPr>
            <a:r>
              <a:rPr lang="en-US" sz="2000" dirty="0" smtClean="0"/>
              <a:t>Combination of several languages</a:t>
            </a:r>
          </a:p>
          <a:p>
            <a:pPr>
              <a:buFont typeface="Wingdings" pitchFamily="2" charset="2"/>
              <a:buChar char="q"/>
            </a:pPr>
            <a:r>
              <a:rPr lang="en-US" sz="2000" dirty="0" smtClean="0"/>
              <a:t>Minimal language skills; no formal primary </a:t>
            </a:r>
            <a:r>
              <a:rPr lang="en-US" sz="2000" dirty="0" smtClean="0"/>
              <a:t>language</a:t>
            </a:r>
          </a:p>
          <a:p>
            <a:pPr>
              <a:buNone/>
            </a:pPr>
            <a:r>
              <a:rPr lang="en-US" sz="2000" dirty="0" smtClean="0"/>
              <a:t>The child’s/student’s </a:t>
            </a:r>
            <a:r>
              <a:rPr lang="en-US" sz="2000" b="1" dirty="0" smtClean="0"/>
              <a:t>primary communication mode is one or more of the following</a:t>
            </a:r>
            <a:r>
              <a:rPr lang="en-US" sz="2000" b="1" dirty="0" smtClean="0"/>
              <a:t>. </a:t>
            </a:r>
            <a:r>
              <a:rPr lang="en-US" sz="2000" dirty="0" smtClean="0"/>
              <a:t>(receptive and expressive language)</a:t>
            </a:r>
          </a:p>
          <a:p>
            <a:r>
              <a:rPr lang="en-US" sz="2000" dirty="0" smtClean="0"/>
              <a:t>Auditory; </a:t>
            </a:r>
            <a:r>
              <a:rPr lang="en-US" sz="2000" dirty="0" smtClean="0"/>
              <a:t>American Sign </a:t>
            </a:r>
            <a:r>
              <a:rPr lang="en-US" sz="2000" dirty="0" smtClean="0"/>
              <a:t>Language; </a:t>
            </a:r>
            <a:r>
              <a:rPr lang="en-US" sz="2000" dirty="0" smtClean="0"/>
              <a:t>Signing Exact </a:t>
            </a:r>
            <a:r>
              <a:rPr lang="en-US" sz="2000" dirty="0" smtClean="0"/>
              <a:t>English;</a:t>
            </a:r>
            <a:endParaRPr lang="en-US" sz="2000" dirty="0" smtClean="0"/>
          </a:p>
          <a:p>
            <a:pPr>
              <a:buNone/>
            </a:pPr>
            <a:r>
              <a:rPr lang="en-US" sz="2000" dirty="0" smtClean="0"/>
              <a:t>;Cued </a:t>
            </a:r>
            <a:r>
              <a:rPr lang="en-US" sz="2000" dirty="0" smtClean="0"/>
              <a:t>Speech/Cued </a:t>
            </a:r>
            <a:r>
              <a:rPr lang="en-US" sz="2000" dirty="0" smtClean="0"/>
              <a:t>English; Conceptual </a:t>
            </a:r>
            <a:r>
              <a:rPr lang="en-US" sz="2000" dirty="0" smtClean="0"/>
              <a:t>signs (Pidgin Signed </a:t>
            </a:r>
            <a:r>
              <a:rPr lang="en-US" sz="2000" dirty="0" smtClean="0"/>
              <a:t>English); Fingerspelling; Gestures; Tactile/objects; </a:t>
            </a:r>
            <a:r>
              <a:rPr lang="en-US" sz="2000" dirty="0" smtClean="0"/>
              <a:t>Picture </a:t>
            </a:r>
            <a:r>
              <a:rPr lang="en-US" sz="2000" dirty="0" smtClean="0"/>
              <a:t>symbols/pictures/photographs; Home </a:t>
            </a:r>
            <a:r>
              <a:rPr lang="en-US" sz="2000" dirty="0" smtClean="0"/>
              <a:t>signs</a:t>
            </a:r>
            <a:endParaRPr lang="en-US" sz="2000" dirty="0"/>
          </a:p>
        </p:txBody>
      </p:sp>
      <p:sp>
        <p:nvSpPr>
          <p:cNvPr id="3" name="Title 2"/>
          <p:cNvSpPr>
            <a:spLocks noGrp="1"/>
          </p:cNvSpPr>
          <p:nvPr>
            <p:ph type="title"/>
          </p:nvPr>
        </p:nvSpPr>
        <p:spPr/>
        <p:txBody>
          <a:bodyPr/>
          <a:lstStyle/>
          <a:p>
            <a:r>
              <a:rPr lang="en-US" dirty="0" smtClean="0"/>
              <a:t>Communication Plans</a:t>
            </a:r>
            <a:endParaRPr lang="en-US" dirty="0"/>
          </a:p>
        </p:txBody>
      </p:sp>
      <p:sp>
        <p:nvSpPr>
          <p:cNvPr id="4" name="Slide Number Placeholder 3"/>
          <p:cNvSpPr>
            <a:spLocks noGrp="1"/>
          </p:cNvSpPr>
          <p:nvPr>
            <p:ph type="sldNum" sz="quarter" idx="12"/>
          </p:nvPr>
        </p:nvSpPr>
        <p:spPr/>
        <p:txBody>
          <a:bodyPr/>
          <a:lstStyle/>
          <a:p>
            <a:pPr>
              <a:defRPr/>
            </a:pPr>
            <a:fld id="{F558134B-125E-4B78-824C-EEB1345EA9B7}" type="slidenum">
              <a:rPr lang="en-US" smtClean="0"/>
              <a:pPr>
                <a:defRPr/>
              </a:pPr>
              <a:t>28</a:t>
            </a:fld>
            <a:endParaRPr lang="en-US"/>
          </a:p>
        </p:txBody>
      </p:sp>
      <p:pic>
        <p:nvPicPr>
          <p:cNvPr id="5122" name="Picture 2" descr="C:\Program Files (x86)\Microsoft Office\MEDIA\CAGCAT10\j0291984.wmf"/>
          <p:cNvPicPr>
            <a:picLocks noChangeAspect="1" noChangeArrowheads="1"/>
          </p:cNvPicPr>
          <p:nvPr/>
        </p:nvPicPr>
        <p:blipFill>
          <a:blip r:embed="rId2" cstate="print"/>
          <a:srcRect/>
          <a:stretch>
            <a:fillRect/>
          </a:stretch>
        </p:blipFill>
        <p:spPr bwMode="auto">
          <a:xfrm flipH="1">
            <a:off x="7696200" y="152400"/>
            <a:ext cx="1447800" cy="194064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IEP goals must be written to conform to the Common Core Standards</a:t>
            </a:r>
          </a:p>
          <a:p>
            <a:r>
              <a:rPr lang="en-US" dirty="0" smtClean="0"/>
              <a:t>The Standards provide a consistent, clear understanding of what students are expected to learn. </a:t>
            </a:r>
          </a:p>
          <a:p>
            <a:r>
              <a:rPr lang="en-US" dirty="0" smtClean="0"/>
              <a:t>They are designed to be relevant to the real world</a:t>
            </a:r>
          </a:p>
          <a:p>
            <a:r>
              <a:rPr lang="en-US" dirty="0" smtClean="0"/>
              <a:t>Example: </a:t>
            </a:r>
            <a:r>
              <a:rPr lang="en-US" i="1" dirty="0" smtClean="0"/>
              <a:t>Ask and answer questions in     order to seek help, get information, or    clarify something that is not understood.</a:t>
            </a:r>
            <a:endParaRPr lang="en-US" i="1" dirty="0"/>
          </a:p>
        </p:txBody>
      </p:sp>
      <p:sp>
        <p:nvSpPr>
          <p:cNvPr id="3" name="Title 2"/>
          <p:cNvSpPr>
            <a:spLocks noGrp="1"/>
          </p:cNvSpPr>
          <p:nvPr>
            <p:ph type="title"/>
          </p:nvPr>
        </p:nvSpPr>
        <p:spPr/>
        <p:txBody>
          <a:bodyPr/>
          <a:lstStyle/>
          <a:p>
            <a:r>
              <a:rPr lang="en-US" dirty="0" smtClean="0"/>
              <a:t>Goal development for services</a:t>
            </a:r>
            <a:endParaRPr lang="en-US" dirty="0"/>
          </a:p>
        </p:txBody>
      </p:sp>
      <p:sp>
        <p:nvSpPr>
          <p:cNvPr id="4" name="Slide Number Placeholder 3"/>
          <p:cNvSpPr>
            <a:spLocks noGrp="1"/>
          </p:cNvSpPr>
          <p:nvPr>
            <p:ph type="sldNum" sz="quarter" idx="12"/>
          </p:nvPr>
        </p:nvSpPr>
        <p:spPr/>
        <p:txBody>
          <a:bodyPr/>
          <a:lstStyle/>
          <a:p>
            <a:pPr>
              <a:defRPr/>
            </a:pPr>
            <a:fld id="{F558134B-125E-4B78-824C-EEB1345EA9B7}" type="slidenum">
              <a:rPr lang="en-US" smtClean="0"/>
              <a:pPr>
                <a:defRPr/>
              </a:pPr>
              <a:t>29</a:t>
            </a:fld>
            <a:endParaRPr lang="en-US"/>
          </a:p>
        </p:txBody>
      </p:sp>
      <p:pic>
        <p:nvPicPr>
          <p:cNvPr id="6146" name="Picture 2" descr="C:\Users\karen\AppData\Local\Microsoft\Windows\Temporary Internet Files\Content.IE5\SL5KHTCM\MC900288980[1].wmf"/>
          <p:cNvPicPr>
            <a:picLocks noChangeAspect="1" noChangeArrowheads="1"/>
          </p:cNvPicPr>
          <p:nvPr/>
        </p:nvPicPr>
        <p:blipFill>
          <a:blip r:embed="rId2" cstate="print"/>
          <a:srcRect/>
          <a:stretch>
            <a:fillRect/>
          </a:stretch>
        </p:blipFill>
        <p:spPr bwMode="auto">
          <a:xfrm>
            <a:off x="7696200" y="4495800"/>
            <a:ext cx="978010" cy="19592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481138"/>
            <a:ext cx="8534400" cy="4525962"/>
          </a:xfrm>
        </p:spPr>
        <p:txBody>
          <a:bodyPr/>
          <a:lstStyle/>
          <a:p>
            <a:r>
              <a:rPr lang="en-US" dirty="0" smtClean="0"/>
              <a:t>97%+ of newborns are screened at birth</a:t>
            </a:r>
          </a:p>
          <a:p>
            <a:r>
              <a:rPr lang="en-US" dirty="0" smtClean="0"/>
              <a:t>National goals – 1 – 3- 6</a:t>
            </a:r>
          </a:p>
          <a:p>
            <a:r>
              <a:rPr lang="en-US" dirty="0" smtClean="0"/>
              <a:t>In some states up to 50% of newborns identified continue to be lost to follow up </a:t>
            </a:r>
          </a:p>
          <a:p>
            <a:pPr lvl="1"/>
            <a:r>
              <a:rPr lang="en-US" dirty="0" smtClean="0"/>
              <a:t>No data about whether children were evaluated or not</a:t>
            </a:r>
          </a:p>
          <a:p>
            <a:pPr lvl="1"/>
            <a:r>
              <a:rPr lang="en-US" dirty="0" smtClean="0"/>
              <a:t>No data of outcome of hearing evaluation</a:t>
            </a:r>
          </a:p>
          <a:p>
            <a:r>
              <a:rPr lang="en-US" dirty="0" smtClean="0"/>
              <a:t>68% were diagnosed with HL before 3 months</a:t>
            </a:r>
          </a:p>
          <a:p>
            <a:r>
              <a:rPr lang="en-US" dirty="0" smtClean="0"/>
              <a:t>Lack of audiologists with pediatric expertise is influencing success of EHDI programs</a:t>
            </a:r>
          </a:p>
          <a:p>
            <a:r>
              <a:rPr lang="en-US" dirty="0" smtClean="0"/>
              <a:t>No uniform healthcare system that guarantees access to appropriate hearing evaluation services</a:t>
            </a:r>
            <a:endParaRPr lang="en-US" dirty="0"/>
          </a:p>
        </p:txBody>
      </p:sp>
      <p:sp>
        <p:nvSpPr>
          <p:cNvPr id="4" name="Title 3"/>
          <p:cNvSpPr>
            <a:spLocks noGrp="1"/>
          </p:cNvSpPr>
          <p:nvPr>
            <p:ph type="title"/>
          </p:nvPr>
        </p:nvSpPr>
        <p:spPr/>
        <p:txBody>
          <a:bodyPr/>
          <a:lstStyle/>
          <a:p>
            <a:pPr lvl="0"/>
            <a:r>
              <a:rPr lang="en-US" dirty="0" smtClean="0"/>
              <a:t>Identification</a:t>
            </a:r>
            <a:endParaRPr lang="en-US" dirty="0"/>
          </a:p>
        </p:txBody>
      </p:sp>
      <p:sp>
        <p:nvSpPr>
          <p:cNvPr id="3" name="Slide Number Placeholder 2"/>
          <p:cNvSpPr>
            <a:spLocks noGrp="1"/>
          </p:cNvSpPr>
          <p:nvPr>
            <p:ph type="sldNum" sz="quarter" idx="12"/>
          </p:nvPr>
        </p:nvSpPr>
        <p:spPr/>
        <p:txBody>
          <a:bodyPr/>
          <a:lstStyle/>
          <a:p>
            <a:fld id="{821FBC63-2882-4D0B-A9A5-CF4AC9795C3D}" type="slidenum">
              <a:rPr lang="en-US" smtClean="0"/>
              <a:pPr/>
              <a:t>3</a:t>
            </a:fld>
            <a:endParaRPr lang="en-US"/>
          </a:p>
        </p:txBody>
      </p:sp>
      <p:pic>
        <p:nvPicPr>
          <p:cNvPr id="2050" name="Picture 2" descr="C:\Users\karen\AppData\Local\Microsoft\Windows\Temporary Internet Files\Content.IE5\G6SXG491\MC900230530[1].wmf"/>
          <p:cNvPicPr>
            <a:picLocks noChangeAspect="1" noChangeArrowheads="1"/>
          </p:cNvPicPr>
          <p:nvPr/>
        </p:nvPicPr>
        <p:blipFill>
          <a:blip r:embed="rId2" cstate="print"/>
          <a:srcRect/>
          <a:stretch>
            <a:fillRect/>
          </a:stretch>
        </p:blipFill>
        <p:spPr bwMode="auto">
          <a:xfrm>
            <a:off x="7433658" y="228600"/>
            <a:ext cx="1710342" cy="196309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HIGH STAKES TESTING!</a:t>
            </a:r>
          </a:p>
          <a:p>
            <a:r>
              <a:rPr lang="en-US" dirty="0" smtClean="0"/>
              <a:t>Schools/teachers are being ‘graded’ based on how well their students perform on state standardized tests</a:t>
            </a:r>
          </a:p>
          <a:p>
            <a:r>
              <a:rPr lang="en-US" dirty="0" smtClean="0"/>
              <a:t>Funding can be cut, educators/principal fired or reassigned</a:t>
            </a:r>
          </a:p>
          <a:p>
            <a:r>
              <a:rPr lang="en-US" dirty="0" smtClean="0"/>
              <a:t>Now ALL students count and must take the test, even if it seems inappropriate</a:t>
            </a:r>
          </a:p>
          <a:p>
            <a:r>
              <a:rPr lang="en-US" dirty="0" smtClean="0"/>
              <a:t>Reinforces non-grouping of lower performing students with special needs</a:t>
            </a:r>
          </a:p>
          <a:p>
            <a:r>
              <a:rPr lang="en-US" dirty="0" smtClean="0"/>
              <a:t>All schools and students are expected to make annual yearly progress</a:t>
            </a:r>
            <a:endParaRPr lang="en-US" dirty="0"/>
          </a:p>
        </p:txBody>
      </p:sp>
      <p:sp>
        <p:nvSpPr>
          <p:cNvPr id="3" name="Title 2"/>
          <p:cNvSpPr>
            <a:spLocks noGrp="1"/>
          </p:cNvSpPr>
          <p:nvPr>
            <p:ph type="title"/>
          </p:nvPr>
        </p:nvSpPr>
        <p:spPr/>
        <p:txBody>
          <a:bodyPr/>
          <a:lstStyle/>
          <a:p>
            <a:r>
              <a:rPr lang="en-US" dirty="0" smtClean="0"/>
              <a:t>Assessment of Progress</a:t>
            </a:r>
            <a:endParaRPr lang="en-US" dirty="0"/>
          </a:p>
        </p:txBody>
      </p:sp>
      <p:sp>
        <p:nvSpPr>
          <p:cNvPr id="4" name="Slide Number Placeholder 3"/>
          <p:cNvSpPr>
            <a:spLocks noGrp="1"/>
          </p:cNvSpPr>
          <p:nvPr>
            <p:ph type="sldNum" sz="quarter" idx="12"/>
          </p:nvPr>
        </p:nvSpPr>
        <p:spPr/>
        <p:txBody>
          <a:bodyPr/>
          <a:lstStyle/>
          <a:p>
            <a:pPr>
              <a:defRPr/>
            </a:pPr>
            <a:fld id="{F558134B-125E-4B78-824C-EEB1345EA9B7}" type="slidenum">
              <a:rPr lang="en-US" smtClean="0"/>
              <a:pPr>
                <a:defRPr/>
              </a:pPr>
              <a:t>30</a:t>
            </a:fld>
            <a:endParaRPr lang="en-US"/>
          </a:p>
        </p:txBody>
      </p:sp>
      <p:pic>
        <p:nvPicPr>
          <p:cNvPr id="7170" name="Picture 2" descr="C:\Users\karen\AppData\Local\Microsoft\Windows\Temporary Internet Files\Content.IE5\F25RAEWZ\MC900088626[1].wmf"/>
          <p:cNvPicPr>
            <a:picLocks noChangeAspect="1" noChangeArrowheads="1"/>
          </p:cNvPicPr>
          <p:nvPr/>
        </p:nvPicPr>
        <p:blipFill>
          <a:blip r:embed="rId2" cstate="print"/>
          <a:srcRect/>
          <a:stretch>
            <a:fillRect/>
          </a:stretch>
        </p:blipFill>
        <p:spPr bwMode="auto">
          <a:xfrm>
            <a:off x="6781800" y="381000"/>
            <a:ext cx="1822399" cy="142920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1"/>
            <a:ext cx="8458200" cy="5181600"/>
          </a:xfrm>
        </p:spPr>
        <p:txBody>
          <a:bodyPr>
            <a:normAutofit/>
          </a:bodyPr>
          <a:lstStyle/>
          <a:p>
            <a:r>
              <a:rPr lang="en-US" sz="2800" dirty="0" smtClean="0"/>
              <a:t>More have language/skills similar to peers</a:t>
            </a:r>
          </a:p>
          <a:p>
            <a:r>
              <a:rPr lang="en-US" sz="2800" dirty="0" smtClean="0"/>
              <a:t>More ‘deaf’ are functioning as children with mild hearing loss due to cochlear implants</a:t>
            </a:r>
          </a:p>
          <a:p>
            <a:r>
              <a:rPr lang="en-US" sz="2800" dirty="0" smtClean="0"/>
              <a:t>More children are entering their neighborhood schools</a:t>
            </a:r>
          </a:p>
          <a:p>
            <a:r>
              <a:rPr lang="en-US" sz="2800" dirty="0" smtClean="0"/>
              <a:t>More children who never or very rarely see another child using hearing technology</a:t>
            </a:r>
          </a:p>
          <a:p>
            <a:r>
              <a:rPr lang="en-US" sz="2800" dirty="0" smtClean="0"/>
              <a:t>Even with several children in one school, they may not see one another as ‘he’s like me</a:t>
            </a:r>
            <a:r>
              <a:rPr lang="en-US" sz="2800" dirty="0" smtClean="0"/>
              <a:t>!’</a:t>
            </a:r>
          </a:p>
          <a:p>
            <a:r>
              <a:rPr lang="en-US" sz="2800" dirty="0" smtClean="0"/>
              <a:t>Comparison ‘typical peers’ for annual yearly progress via high stakes testing </a:t>
            </a:r>
            <a:endParaRPr lang="en-US" sz="2800" dirty="0" smtClean="0"/>
          </a:p>
          <a:p>
            <a:endParaRPr lang="en-US" dirty="0"/>
          </a:p>
        </p:txBody>
      </p:sp>
      <p:sp>
        <p:nvSpPr>
          <p:cNvPr id="3" name="Title 2"/>
          <p:cNvSpPr>
            <a:spLocks noGrp="1"/>
          </p:cNvSpPr>
          <p:nvPr>
            <p:ph type="title"/>
          </p:nvPr>
        </p:nvSpPr>
        <p:spPr/>
        <p:txBody>
          <a:bodyPr/>
          <a:lstStyle/>
          <a:p>
            <a:r>
              <a:rPr lang="en-US" dirty="0" smtClean="0"/>
              <a:t>In a nutshell</a:t>
            </a:r>
            <a:endParaRPr lang="en-US" dirty="0"/>
          </a:p>
        </p:txBody>
      </p:sp>
      <p:pic>
        <p:nvPicPr>
          <p:cNvPr id="1026" name="Picture 2" descr="C:\Users\karen\AppData\Local\Microsoft\Windows\Temporary Internet Files\Content.IE5\EQ84OX81\MP900316743[1].jpg"/>
          <p:cNvPicPr>
            <a:picLocks noChangeAspect="1" noChangeArrowheads="1"/>
          </p:cNvPicPr>
          <p:nvPr/>
        </p:nvPicPr>
        <p:blipFill>
          <a:blip r:embed="rId2" cstate="print"/>
          <a:srcRect/>
          <a:stretch>
            <a:fillRect/>
          </a:stretch>
        </p:blipFill>
        <p:spPr bwMode="auto">
          <a:xfrm>
            <a:off x="6553200" y="0"/>
            <a:ext cx="2590800" cy="171424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1828800"/>
            <a:ext cx="7924800"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914400"/>
            <a:ext cx="8229600" cy="1143000"/>
          </a:xfrm>
        </p:spPr>
        <p:txBody>
          <a:bodyPr>
            <a:normAutofit/>
          </a:bodyPr>
          <a:lstStyle/>
          <a:p>
            <a:pPr algn="ctr"/>
            <a:r>
              <a:rPr lang="en-US" sz="5400" dirty="0" smtClean="0"/>
              <a:t>Questions?</a:t>
            </a:r>
            <a:endParaRPr lang="en-US" sz="5400" dirty="0"/>
          </a:p>
        </p:txBody>
      </p:sp>
      <p:sp>
        <p:nvSpPr>
          <p:cNvPr id="5" name="Slide Number Placeholder 4"/>
          <p:cNvSpPr>
            <a:spLocks noGrp="1"/>
          </p:cNvSpPr>
          <p:nvPr>
            <p:ph type="sldNum" sz="quarter" idx="12"/>
          </p:nvPr>
        </p:nvSpPr>
        <p:spPr/>
        <p:txBody>
          <a:bodyPr/>
          <a:lstStyle/>
          <a:p>
            <a:pPr>
              <a:defRPr/>
            </a:pPr>
            <a:fld id="{F558134B-125E-4B78-824C-EEB1345EA9B7}" type="slidenum">
              <a:rPr lang="en-US" smtClean="0"/>
              <a:pPr>
                <a:defRPr/>
              </a:pPr>
              <a:t>32</a:t>
            </a:fld>
            <a:endParaRPr lang="en-US"/>
          </a:p>
        </p:txBody>
      </p:sp>
      <p:pic>
        <p:nvPicPr>
          <p:cNvPr id="3076" name="Picture 4" descr="C:\Users\karen\AppData\Local\Microsoft\Windows\Temporary Internet Files\Content.IE5\NQ2HYODX\MP900439536[1].jpg"/>
          <p:cNvPicPr>
            <a:picLocks noChangeAspect="1" noChangeArrowheads="1"/>
          </p:cNvPicPr>
          <p:nvPr/>
        </p:nvPicPr>
        <p:blipFill>
          <a:blip r:embed="rId2" cstate="print"/>
          <a:srcRect/>
          <a:stretch>
            <a:fillRect/>
          </a:stretch>
        </p:blipFill>
        <p:spPr bwMode="auto">
          <a:xfrm>
            <a:off x="1447800" y="2590800"/>
            <a:ext cx="6400800" cy="3444240"/>
          </a:xfrm>
          <a:prstGeom prst="rect">
            <a:avLst/>
          </a:prstGeom>
          <a:noFill/>
        </p:spPr>
      </p:pic>
      <p:pic>
        <p:nvPicPr>
          <p:cNvPr id="10" name="Picture 9" descr="pic Karen cropped.jpg"/>
          <p:cNvPicPr>
            <a:picLocks noChangeAspect="1"/>
          </p:cNvPicPr>
          <p:nvPr/>
        </p:nvPicPr>
        <p:blipFill>
          <a:blip r:embed="rId3" cstate="print"/>
          <a:stretch>
            <a:fillRect/>
          </a:stretch>
        </p:blipFill>
        <p:spPr>
          <a:xfrm>
            <a:off x="7010400" y="381000"/>
            <a:ext cx="1631001" cy="1905000"/>
          </a:xfrm>
          <a:prstGeom prst="rect">
            <a:avLst/>
          </a:prstGeom>
        </p:spPr>
      </p:pic>
      <p:sp>
        <p:nvSpPr>
          <p:cNvPr id="11" name="Rectangle 10"/>
          <p:cNvSpPr/>
          <p:nvPr/>
        </p:nvSpPr>
        <p:spPr>
          <a:xfrm rot="19844246">
            <a:off x="-9684" y="547247"/>
            <a:ext cx="2391745" cy="584775"/>
          </a:xfrm>
          <a:prstGeom prst="rect">
            <a:avLst/>
          </a:prstGeom>
        </p:spPr>
        <p:txBody>
          <a:bodyPr wrap="none">
            <a:spAutoFit/>
          </a:bodyPr>
          <a:lstStyle/>
          <a:p>
            <a:r>
              <a:rPr lang="en-US" sz="3200" b="1" i="1" dirty="0" smtClean="0">
                <a:solidFill>
                  <a:srgbClr val="0070C0"/>
                </a:solidFill>
                <a:effectLst>
                  <a:outerShdw blurRad="38100" dist="38100" dir="2700000" algn="tl">
                    <a:srgbClr val="000000">
                      <a:alpha val="43137"/>
                    </a:srgbClr>
                  </a:outerShdw>
                </a:effectLst>
              </a:rPr>
              <a:t>Thank You!</a:t>
            </a:r>
            <a:endParaRPr lang="en-US" sz="3200" b="1" i="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 available:</a:t>
            </a:r>
            <a:endParaRPr lang="en-US" dirty="0"/>
          </a:p>
        </p:txBody>
      </p:sp>
      <p:pic>
        <p:nvPicPr>
          <p:cNvPr id="4" name="Picture 3" descr="logo_image_copy.jpg"/>
          <p:cNvPicPr>
            <a:picLocks noChangeAspect="1"/>
          </p:cNvPicPr>
          <p:nvPr/>
        </p:nvPicPr>
        <p:blipFill>
          <a:blip r:embed="rId2" cstate="print"/>
          <a:stretch>
            <a:fillRect/>
          </a:stretch>
        </p:blipFill>
        <p:spPr>
          <a:xfrm>
            <a:off x="6324600" y="0"/>
            <a:ext cx="2133600" cy="2133600"/>
          </a:xfrm>
          <a:prstGeom prst="rect">
            <a:avLst/>
          </a:prstGeom>
        </p:spPr>
      </p:pic>
      <p:sp>
        <p:nvSpPr>
          <p:cNvPr id="5" name="Rectangle 4"/>
          <p:cNvSpPr/>
          <p:nvPr/>
        </p:nvSpPr>
        <p:spPr>
          <a:xfrm>
            <a:off x="533400" y="5943600"/>
            <a:ext cx="8610600" cy="646331"/>
          </a:xfrm>
          <a:prstGeom prst="rect">
            <a:avLst/>
          </a:prstGeom>
        </p:spPr>
        <p:txBody>
          <a:bodyPr wrap="square">
            <a:spAutoFit/>
          </a:bodyPr>
          <a:lstStyle/>
          <a:p>
            <a:pPr>
              <a:buNone/>
            </a:pPr>
            <a:r>
              <a:rPr lang="en-US" sz="3600" dirty="0" smtClean="0">
                <a:hlinkClick r:id="rId3"/>
              </a:rPr>
              <a:t>http://successforkidswithhearingloss.com</a:t>
            </a:r>
            <a:endParaRPr lang="en-US" sz="3600" dirty="0" smtClean="0"/>
          </a:p>
        </p:txBody>
      </p:sp>
      <p:sp>
        <p:nvSpPr>
          <p:cNvPr id="6" name="Slide Number Placeholder 5"/>
          <p:cNvSpPr>
            <a:spLocks noGrp="1"/>
          </p:cNvSpPr>
          <p:nvPr>
            <p:ph type="sldNum" sz="quarter" idx="12"/>
          </p:nvPr>
        </p:nvSpPr>
        <p:spPr/>
        <p:txBody>
          <a:bodyPr/>
          <a:lstStyle/>
          <a:p>
            <a:pPr>
              <a:defRPr/>
            </a:pPr>
            <a:fld id="{F558134B-125E-4B78-824C-EEB1345EA9B7}" type="slidenum">
              <a:rPr lang="en-US" smtClean="0"/>
              <a:pPr>
                <a:defRPr/>
              </a:pPr>
              <a:t>33</a:t>
            </a:fld>
            <a:endParaRPr lang="en-US"/>
          </a:p>
        </p:txBody>
      </p:sp>
      <p:pic>
        <p:nvPicPr>
          <p:cNvPr id="2050" name="Picture 2"/>
          <p:cNvPicPr>
            <a:picLocks noGrp="1" noChangeAspect="1" noChangeArrowheads="1"/>
          </p:cNvPicPr>
          <p:nvPr>
            <p:ph idx="1"/>
          </p:nvPr>
        </p:nvPicPr>
        <p:blipFill>
          <a:blip r:embed="rId4" cstate="print"/>
          <a:srcRect l="12931" t="17971" r="59483" b="6772"/>
          <a:stretch>
            <a:fillRect/>
          </a:stretch>
        </p:blipFill>
        <p:spPr bwMode="auto">
          <a:xfrm>
            <a:off x="762000" y="1295400"/>
            <a:ext cx="4876800" cy="4267200"/>
          </a:xfrm>
          <a:prstGeom prst="rect">
            <a:avLst/>
          </a:prstGeom>
          <a:noFill/>
          <a:ln w="9525">
            <a:noFill/>
            <a:miter lim="800000"/>
            <a:headEnd/>
            <a:tailEnd/>
          </a:ln>
        </p:spPr>
      </p:pic>
      <p:sp>
        <p:nvSpPr>
          <p:cNvPr id="8" name="TextBox 7"/>
          <p:cNvSpPr txBox="1"/>
          <p:nvPr/>
        </p:nvSpPr>
        <p:spPr>
          <a:xfrm>
            <a:off x="5715000" y="2057400"/>
            <a:ext cx="3429000" cy="3970318"/>
          </a:xfrm>
          <a:prstGeom prst="rect">
            <a:avLst/>
          </a:prstGeom>
          <a:noFill/>
        </p:spPr>
        <p:txBody>
          <a:bodyPr wrap="square" rtlCol="0">
            <a:spAutoFit/>
          </a:bodyPr>
          <a:lstStyle/>
          <a:p>
            <a:r>
              <a:rPr lang="en-US" sz="2800" dirty="0" smtClean="0"/>
              <a:t>Professionals:</a:t>
            </a:r>
          </a:p>
          <a:p>
            <a:pPr>
              <a:buFont typeface="Arial" pitchFamily="34" charset="0"/>
              <a:buChar char="•"/>
            </a:pPr>
            <a:r>
              <a:rPr lang="en-US" sz="2800" dirty="0" smtClean="0"/>
              <a:t>Tests</a:t>
            </a:r>
          </a:p>
          <a:p>
            <a:pPr>
              <a:buFont typeface="Arial" pitchFamily="34" charset="0"/>
              <a:buChar char="•"/>
            </a:pPr>
            <a:r>
              <a:rPr lang="en-US" sz="2800" dirty="0" smtClean="0"/>
              <a:t>Many topics</a:t>
            </a:r>
          </a:p>
          <a:p>
            <a:pPr>
              <a:buFont typeface="Arial" pitchFamily="34" charset="0"/>
              <a:buChar char="•"/>
            </a:pPr>
            <a:r>
              <a:rPr lang="en-US" sz="2800" dirty="0" smtClean="0"/>
              <a:t>Resources!</a:t>
            </a:r>
          </a:p>
          <a:p>
            <a:pPr>
              <a:buFont typeface="Arial" pitchFamily="34" charset="0"/>
              <a:buChar char="•"/>
            </a:pPr>
            <a:r>
              <a:rPr lang="en-US" sz="2800" dirty="0" smtClean="0"/>
              <a:t>Book:</a:t>
            </a:r>
          </a:p>
          <a:p>
            <a:r>
              <a:rPr lang="en-US" sz="2800" b="1" i="1" dirty="0" smtClean="0"/>
              <a:t>Building Skills for</a:t>
            </a:r>
          </a:p>
          <a:p>
            <a:r>
              <a:rPr lang="en-US" sz="2800" b="1" i="1" dirty="0" smtClean="0"/>
              <a:t>Success in the </a:t>
            </a:r>
          </a:p>
          <a:p>
            <a:r>
              <a:rPr lang="en-US" sz="2800" b="1" i="1" dirty="0" smtClean="0"/>
              <a:t>Fast-Paced </a:t>
            </a:r>
          </a:p>
          <a:p>
            <a:r>
              <a:rPr lang="en-US" sz="2800" b="1" i="1" dirty="0" smtClean="0"/>
              <a:t>Classroom</a:t>
            </a:r>
            <a:endParaRPr lang="en-US" sz="2800"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458200" cy="838200"/>
          </a:xfrm>
        </p:spPr>
        <p:txBody>
          <a:bodyPr>
            <a:noAutofit/>
          </a:bodyPr>
          <a:lstStyle/>
          <a:p>
            <a:pPr algn="ctr"/>
            <a:r>
              <a:rPr lang="en-US" sz="3200" dirty="0" smtClean="0"/>
              <a:t>Relative Prevalence by </a:t>
            </a:r>
            <a:br>
              <a:rPr lang="en-US" sz="3200" dirty="0" smtClean="0"/>
            </a:br>
            <a:r>
              <a:rPr lang="en-US" sz="3200" dirty="0" smtClean="0"/>
              <a:t>Laterality of Hearing Loss</a:t>
            </a:r>
            <a:endParaRPr lang="en-US" sz="3200" dirty="0"/>
          </a:p>
        </p:txBody>
      </p:sp>
      <p:pic>
        <p:nvPicPr>
          <p:cNvPr id="4" name="Picture 3" descr="logo_image_copy.jpg"/>
          <p:cNvPicPr>
            <a:picLocks noChangeAspect="1"/>
          </p:cNvPicPr>
          <p:nvPr/>
        </p:nvPicPr>
        <p:blipFill>
          <a:blip r:embed="rId2" cstate="print">
            <a:duotone>
              <a:schemeClr val="accent1">
                <a:shade val="45000"/>
                <a:satMod val="135000"/>
              </a:schemeClr>
              <a:prstClr val="white"/>
            </a:duotone>
          </a:blip>
          <a:stretch>
            <a:fillRect/>
          </a:stretch>
        </p:blipFill>
        <p:spPr>
          <a:xfrm>
            <a:off x="7315200" y="0"/>
            <a:ext cx="1828800" cy="1828800"/>
          </a:xfrm>
          <a:prstGeom prst="rect">
            <a:avLst/>
          </a:prstGeom>
        </p:spPr>
      </p:pic>
      <p:graphicFrame>
        <p:nvGraphicFramePr>
          <p:cNvPr id="6" name="Content Placeholder 5"/>
          <p:cNvGraphicFramePr>
            <a:graphicFrameLocks noGrp="1"/>
          </p:cNvGraphicFramePr>
          <p:nvPr>
            <p:ph idx="1"/>
          </p:nvPr>
        </p:nvGraphicFramePr>
        <p:xfrm>
          <a:off x="1066800" y="1828800"/>
          <a:ext cx="6858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81000" y="5105400"/>
            <a:ext cx="8458200" cy="1508105"/>
          </a:xfrm>
          <a:prstGeom prst="rect">
            <a:avLst/>
          </a:prstGeom>
          <a:noFill/>
        </p:spPr>
        <p:txBody>
          <a:bodyPr wrap="square" rtlCol="0">
            <a:spAutoFit/>
          </a:bodyPr>
          <a:lstStyle/>
          <a:p>
            <a:pPr algn="ctr"/>
            <a:r>
              <a:rPr lang="en-US" sz="2800" dirty="0" smtClean="0"/>
              <a:t> For every 4 babies identified with bilateral hearing loss there is 1 with unilateral hearing loss</a:t>
            </a:r>
            <a:r>
              <a:rPr lang="en-US" dirty="0" smtClean="0"/>
              <a:t>. </a:t>
            </a:r>
            <a:endParaRPr lang="en-US" dirty="0" smtClean="0"/>
          </a:p>
          <a:p>
            <a:pPr algn="ctr"/>
            <a:r>
              <a:rPr lang="en-US" dirty="0" smtClean="0"/>
              <a:t>Greater prevalence of atresia/microtia in Hispanic populations.</a:t>
            </a:r>
            <a:endParaRPr lang="en-US" dirty="0" smtClean="0"/>
          </a:p>
          <a:p>
            <a:endParaRPr lang="en-US" dirty="0"/>
          </a:p>
        </p:txBody>
      </p:sp>
      <p:graphicFrame>
        <p:nvGraphicFramePr>
          <p:cNvPr id="8" name="Diagram 7"/>
          <p:cNvGraphicFramePr/>
          <p:nvPr/>
        </p:nvGraphicFramePr>
        <p:xfrm>
          <a:off x="1447800" y="1143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Slide Number Placeholder 8"/>
          <p:cNvSpPr>
            <a:spLocks noGrp="1"/>
          </p:cNvSpPr>
          <p:nvPr>
            <p:ph type="sldNum" sz="quarter" idx="12"/>
          </p:nvPr>
        </p:nvSpPr>
        <p:spPr/>
        <p:txBody>
          <a:bodyPr/>
          <a:lstStyle/>
          <a:p>
            <a:pPr>
              <a:defRPr/>
            </a:pPr>
            <a:fld id="{F558134B-125E-4B78-824C-EEB1345EA9B7}" type="slidenum">
              <a:rPr lang="en-US" smtClean="0"/>
              <a:pPr>
                <a:defRPr/>
              </a:pPr>
              <a:t>4</a:t>
            </a:fld>
            <a:endParaRPr lang="en-US"/>
          </a:p>
        </p:txBody>
      </p:sp>
      <p:sp>
        <p:nvSpPr>
          <p:cNvPr id="10" name="TextBox 9"/>
          <p:cNvSpPr txBox="1"/>
          <p:nvPr/>
        </p:nvSpPr>
        <p:spPr>
          <a:xfrm>
            <a:off x="533400" y="2895600"/>
            <a:ext cx="1364476" cy="923330"/>
          </a:xfrm>
          <a:prstGeom prst="rect">
            <a:avLst/>
          </a:prstGeom>
          <a:solidFill>
            <a:srgbClr val="92D050"/>
          </a:solidFill>
        </p:spPr>
        <p:txBody>
          <a:bodyPr wrap="none" rtlCol="0">
            <a:spAutoFit/>
          </a:bodyPr>
          <a:lstStyle/>
          <a:p>
            <a:r>
              <a:rPr lang="en-US" dirty="0" smtClean="0"/>
              <a:t>Previously</a:t>
            </a:r>
          </a:p>
          <a:p>
            <a:r>
              <a:rPr lang="en-US" dirty="0" smtClean="0"/>
              <a:t>u</a:t>
            </a:r>
            <a:r>
              <a:rPr lang="en-US" dirty="0" smtClean="0"/>
              <a:t>nidentified</a:t>
            </a:r>
          </a:p>
          <a:p>
            <a:r>
              <a:rPr lang="en-US" dirty="0" smtClean="0"/>
              <a:t>group</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458200" cy="1143000"/>
          </a:xfrm>
        </p:spPr>
        <p:txBody>
          <a:bodyPr>
            <a:noAutofit/>
          </a:bodyPr>
          <a:lstStyle/>
          <a:p>
            <a:pPr algn="ctr"/>
            <a:r>
              <a:rPr lang="en-US" sz="3600" dirty="0" smtClean="0"/>
              <a:t>Relative Prevalence by </a:t>
            </a:r>
            <a:br>
              <a:rPr lang="en-US" sz="3600" dirty="0" smtClean="0"/>
            </a:br>
            <a:r>
              <a:rPr lang="en-US" sz="3600" dirty="0" smtClean="0"/>
              <a:t>Degree of Hearing Loss</a:t>
            </a:r>
            <a:endParaRPr lang="en-US" sz="3600" dirty="0"/>
          </a:p>
        </p:txBody>
      </p:sp>
      <p:pic>
        <p:nvPicPr>
          <p:cNvPr id="4" name="Picture 3" descr="logo_image_copy.jpg"/>
          <p:cNvPicPr>
            <a:picLocks noChangeAspect="1"/>
          </p:cNvPicPr>
          <p:nvPr/>
        </p:nvPicPr>
        <p:blipFill>
          <a:blip r:embed="rId2" cstate="print">
            <a:duotone>
              <a:schemeClr val="accent1">
                <a:shade val="45000"/>
                <a:satMod val="135000"/>
              </a:schemeClr>
              <a:prstClr val="white"/>
            </a:duotone>
          </a:blip>
          <a:stretch>
            <a:fillRect/>
          </a:stretch>
        </p:blipFill>
        <p:spPr>
          <a:xfrm>
            <a:off x="7315200" y="0"/>
            <a:ext cx="1828800" cy="1828800"/>
          </a:xfrm>
          <a:prstGeom prst="rect">
            <a:avLst/>
          </a:prstGeom>
        </p:spPr>
      </p:pic>
      <p:graphicFrame>
        <p:nvGraphicFramePr>
          <p:cNvPr id="16" name="Content Placeholder 15"/>
          <p:cNvGraphicFramePr>
            <a:graphicFrameLocks noGrp="1"/>
          </p:cNvGraphicFramePr>
          <p:nvPr>
            <p:ph idx="1"/>
          </p:nvPr>
        </p:nvGraphicFramePr>
        <p:xfrm>
          <a:off x="685800" y="15240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5196007"/>
            <a:ext cx="8458200" cy="1661993"/>
          </a:xfrm>
          <a:prstGeom prst="rect">
            <a:avLst/>
          </a:prstGeom>
          <a:noFill/>
        </p:spPr>
        <p:txBody>
          <a:bodyPr wrap="square" rtlCol="0">
            <a:spAutoFit/>
          </a:bodyPr>
          <a:lstStyle/>
          <a:p>
            <a:pPr algn="ctr"/>
            <a:r>
              <a:rPr lang="en-US" sz="2800" dirty="0" smtClean="0"/>
              <a:t> For every 1 child identified with bilateral severe to profound hearing loss there are 2 with moderate and 9 with mild degrees of hearing loss</a:t>
            </a:r>
            <a:r>
              <a:rPr lang="en-US" dirty="0" smtClean="0"/>
              <a:t>.</a:t>
            </a:r>
          </a:p>
          <a:p>
            <a:endParaRPr lang="en-US" dirty="0"/>
          </a:p>
        </p:txBody>
      </p:sp>
      <p:sp>
        <p:nvSpPr>
          <p:cNvPr id="6" name="TextBox 5"/>
          <p:cNvSpPr txBox="1"/>
          <p:nvPr/>
        </p:nvSpPr>
        <p:spPr>
          <a:xfrm>
            <a:off x="228600" y="1371600"/>
            <a:ext cx="3048000" cy="1938992"/>
          </a:xfrm>
          <a:prstGeom prst="rect">
            <a:avLst/>
          </a:prstGeom>
          <a:solidFill>
            <a:srgbClr val="FFFF00"/>
          </a:solidFill>
        </p:spPr>
        <p:txBody>
          <a:bodyPr wrap="square" rtlCol="0">
            <a:spAutoFit/>
          </a:bodyPr>
          <a:lstStyle/>
          <a:p>
            <a:pPr algn="ctr"/>
            <a:r>
              <a:rPr lang="en-US" sz="2000" dirty="0" smtClean="0"/>
              <a:t>Even conservatively</a:t>
            </a:r>
          </a:p>
          <a:p>
            <a:pPr algn="ctr"/>
            <a:r>
              <a:rPr lang="en-US" sz="2000" dirty="0" smtClean="0"/>
              <a:t>there should be 2x the </a:t>
            </a:r>
          </a:p>
          <a:p>
            <a:pPr algn="ctr"/>
            <a:r>
              <a:rPr lang="en-US" sz="2000" dirty="0" smtClean="0"/>
              <a:t>number of children with</a:t>
            </a:r>
          </a:p>
          <a:p>
            <a:pPr algn="ctr"/>
            <a:r>
              <a:rPr lang="en-US" sz="2000" dirty="0" smtClean="0"/>
              <a:t>mild loss </a:t>
            </a:r>
            <a:r>
              <a:rPr lang="en-US" sz="2000" dirty="0" smtClean="0"/>
              <a:t>identified </a:t>
            </a:r>
            <a:r>
              <a:rPr lang="en-US" sz="2000" dirty="0" smtClean="0"/>
              <a:t>compared to the total of all other degrees </a:t>
            </a:r>
            <a:endParaRPr lang="en-US" sz="2000" dirty="0"/>
          </a:p>
        </p:txBody>
      </p:sp>
      <p:sp>
        <p:nvSpPr>
          <p:cNvPr id="8" name="Slide Number Placeholder 7"/>
          <p:cNvSpPr>
            <a:spLocks noGrp="1"/>
          </p:cNvSpPr>
          <p:nvPr>
            <p:ph type="sldNum" sz="quarter" idx="12"/>
          </p:nvPr>
        </p:nvSpPr>
        <p:spPr/>
        <p:txBody>
          <a:bodyPr/>
          <a:lstStyle/>
          <a:p>
            <a:pPr>
              <a:defRPr/>
            </a:pPr>
            <a:fld id="{F558134B-125E-4B78-824C-EEB1345EA9B7}"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82000" cy="4525962"/>
          </a:xfrm>
        </p:spPr>
        <p:txBody>
          <a:bodyPr/>
          <a:lstStyle/>
          <a:p>
            <a:r>
              <a:rPr lang="en-US" dirty="0" smtClean="0"/>
              <a:t>Services for families of infants/toddlers pay for hearing aids in some states, not all</a:t>
            </a:r>
          </a:p>
          <a:p>
            <a:r>
              <a:rPr lang="en-US" dirty="0" smtClean="0"/>
              <a:t>About 2/3 of children are fit with ‘economy’ hearing aids that lack sophisticated listening in noise signal processing features</a:t>
            </a:r>
          </a:p>
          <a:p>
            <a:r>
              <a:rPr lang="en-US" dirty="0" smtClean="0"/>
              <a:t>97% using hearing aids wear BTE style</a:t>
            </a:r>
          </a:p>
          <a:p>
            <a:r>
              <a:rPr lang="en-US" dirty="0" smtClean="0"/>
              <a:t>Aggressive trend toward cochlear implantation for all candidates by age 12 months (payment permitting)</a:t>
            </a:r>
          </a:p>
          <a:p>
            <a:r>
              <a:rPr lang="en-US" dirty="0" smtClean="0"/>
              <a:t>Increasing number receiving bilateral implants</a:t>
            </a:r>
          </a:p>
          <a:p>
            <a:r>
              <a:rPr lang="en-US" dirty="0" smtClean="0"/>
              <a:t>Bone anchored devices being fit; ‘</a:t>
            </a:r>
            <a:r>
              <a:rPr lang="en-US" dirty="0" err="1" smtClean="0"/>
              <a:t>softband</a:t>
            </a:r>
            <a:r>
              <a:rPr lang="en-US" dirty="0" smtClean="0"/>
              <a:t>’ use in children &lt; age 6; even for UHL</a:t>
            </a:r>
            <a:endParaRPr lang="en-US" dirty="0"/>
          </a:p>
        </p:txBody>
      </p:sp>
      <p:sp>
        <p:nvSpPr>
          <p:cNvPr id="3" name="Title 2"/>
          <p:cNvSpPr>
            <a:spLocks noGrp="1"/>
          </p:cNvSpPr>
          <p:nvPr>
            <p:ph type="title"/>
          </p:nvPr>
        </p:nvSpPr>
        <p:spPr>
          <a:xfrm>
            <a:off x="1447800" y="304800"/>
            <a:ext cx="6477000" cy="868362"/>
          </a:xfrm>
        </p:spPr>
        <p:txBody>
          <a:bodyPr/>
          <a:lstStyle/>
          <a:p>
            <a:r>
              <a:rPr lang="en-US" dirty="0" smtClean="0"/>
              <a:t>Technology –Bilateral HL</a:t>
            </a:r>
            <a:endParaRPr lang="en-US" dirty="0"/>
          </a:p>
        </p:txBody>
      </p:sp>
      <p:sp>
        <p:nvSpPr>
          <p:cNvPr id="4" name="Slide Number Placeholder 3"/>
          <p:cNvSpPr>
            <a:spLocks noGrp="1"/>
          </p:cNvSpPr>
          <p:nvPr>
            <p:ph type="sldNum" sz="quarter" idx="12"/>
          </p:nvPr>
        </p:nvSpPr>
        <p:spPr/>
        <p:txBody>
          <a:bodyPr/>
          <a:lstStyle/>
          <a:p>
            <a:pPr>
              <a:defRPr/>
            </a:pPr>
            <a:fld id="{F558134B-125E-4B78-824C-EEB1345EA9B7}" type="slidenum">
              <a:rPr lang="en-US" smtClean="0"/>
              <a:pPr>
                <a:defRPr/>
              </a:pPr>
              <a:t>6</a:t>
            </a:fld>
            <a:endParaRPr lang="en-US"/>
          </a:p>
        </p:txBody>
      </p:sp>
      <p:pic>
        <p:nvPicPr>
          <p:cNvPr id="3074" name="Picture 2" descr="C:\Users\karen\AppData\Local\Microsoft\Windows\Temporary Internet Files\Content.IE5\EQ84OX81\MC900048270[1].wmf"/>
          <p:cNvPicPr>
            <a:picLocks noChangeAspect="1" noChangeArrowheads="1"/>
          </p:cNvPicPr>
          <p:nvPr/>
        </p:nvPicPr>
        <p:blipFill>
          <a:blip r:embed="rId2" cstate="print"/>
          <a:srcRect/>
          <a:stretch>
            <a:fillRect/>
          </a:stretch>
        </p:blipFill>
        <p:spPr bwMode="auto">
          <a:xfrm>
            <a:off x="8001000" y="381000"/>
            <a:ext cx="705917" cy="705917"/>
          </a:xfrm>
          <a:prstGeom prst="rect">
            <a:avLst/>
          </a:prstGeom>
          <a:noFill/>
        </p:spPr>
      </p:pic>
      <p:pic>
        <p:nvPicPr>
          <p:cNvPr id="6" name="Picture 2" descr="C:\Users\karen\AppData\Local\Microsoft\Windows\Temporary Internet Files\Content.IE5\EQ84OX81\MC900048270[1].wmf"/>
          <p:cNvPicPr>
            <a:picLocks noChangeAspect="1" noChangeArrowheads="1"/>
          </p:cNvPicPr>
          <p:nvPr/>
        </p:nvPicPr>
        <p:blipFill>
          <a:blip r:embed="rId2" cstate="print"/>
          <a:srcRect/>
          <a:stretch>
            <a:fillRect/>
          </a:stretch>
        </p:blipFill>
        <p:spPr bwMode="auto">
          <a:xfrm flipH="1">
            <a:off x="609600" y="381000"/>
            <a:ext cx="665683" cy="70591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7696200" cy="1143000"/>
          </a:xfrm>
        </p:spPr>
        <p:txBody>
          <a:bodyPr>
            <a:noAutofit/>
          </a:bodyPr>
          <a:lstStyle/>
          <a:p>
            <a:pPr algn="ctr"/>
            <a:r>
              <a:rPr lang="en-US" sz="3600" dirty="0" smtClean="0"/>
              <a:t>Growth of Cochlear Implants            for Children</a:t>
            </a:r>
            <a:endParaRPr lang="en-US" sz="3600" dirty="0"/>
          </a:p>
        </p:txBody>
      </p:sp>
      <p:pic>
        <p:nvPicPr>
          <p:cNvPr id="4" name="Picture 3" descr="logo_image_copy.jpg"/>
          <p:cNvPicPr>
            <a:picLocks noChangeAspect="1"/>
          </p:cNvPicPr>
          <p:nvPr/>
        </p:nvPicPr>
        <p:blipFill>
          <a:blip r:embed="rId2" cstate="print">
            <a:duotone>
              <a:schemeClr val="accent1">
                <a:shade val="45000"/>
                <a:satMod val="135000"/>
              </a:schemeClr>
              <a:prstClr val="white"/>
            </a:duotone>
          </a:blip>
          <a:stretch>
            <a:fillRect/>
          </a:stretch>
        </p:blipFill>
        <p:spPr>
          <a:xfrm>
            <a:off x="7315200" y="0"/>
            <a:ext cx="1828800" cy="1828800"/>
          </a:xfrm>
          <a:prstGeom prst="rect">
            <a:avLst/>
          </a:prstGeom>
        </p:spPr>
      </p:pic>
      <p:graphicFrame>
        <p:nvGraphicFramePr>
          <p:cNvPr id="6" name="Content Placeholder 5"/>
          <p:cNvGraphicFramePr>
            <a:graphicFrameLocks noGrp="1"/>
          </p:cNvGraphicFramePr>
          <p:nvPr>
            <p:ph idx="1"/>
          </p:nvPr>
        </p:nvGraphicFramePr>
        <p:xfrm>
          <a:off x="1143000" y="1600200"/>
          <a:ext cx="6858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887264" y="5410200"/>
            <a:ext cx="7547259" cy="830997"/>
          </a:xfrm>
          <a:prstGeom prst="rect">
            <a:avLst/>
          </a:prstGeom>
          <a:noFill/>
        </p:spPr>
        <p:txBody>
          <a:bodyPr wrap="none" rtlCol="0">
            <a:spAutoFit/>
          </a:bodyPr>
          <a:lstStyle/>
          <a:p>
            <a:pPr algn="ctr"/>
            <a:r>
              <a:rPr lang="en-US" sz="2400" dirty="0" smtClean="0"/>
              <a:t>1:10 deaf kids implanted in 2000</a:t>
            </a:r>
          </a:p>
          <a:p>
            <a:pPr algn="ctr"/>
            <a:r>
              <a:rPr lang="en-US" sz="2400" dirty="0" smtClean="0"/>
              <a:t>1: </a:t>
            </a:r>
            <a:r>
              <a:rPr lang="en-US" sz="2400" dirty="0" smtClean="0"/>
              <a:t>2 </a:t>
            </a:r>
            <a:r>
              <a:rPr lang="en-US" sz="2400" dirty="0" smtClean="0"/>
              <a:t>children who are deaf implanted by end of 2010</a:t>
            </a:r>
            <a:endParaRPr lang="en-US" sz="2400" dirty="0"/>
          </a:p>
        </p:txBody>
      </p:sp>
      <p:sp>
        <p:nvSpPr>
          <p:cNvPr id="8" name="Slide Number Placeholder 7"/>
          <p:cNvSpPr>
            <a:spLocks noGrp="1"/>
          </p:cNvSpPr>
          <p:nvPr>
            <p:ph type="sldNum" sz="quarter" idx="12"/>
          </p:nvPr>
        </p:nvSpPr>
        <p:spPr/>
        <p:txBody>
          <a:bodyPr/>
          <a:lstStyle/>
          <a:p>
            <a:pPr>
              <a:defRPr/>
            </a:pPr>
            <a:fld id="{F558134B-125E-4B78-824C-EEB1345EA9B7}"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7391400" cy="1143000"/>
          </a:xfrm>
        </p:spPr>
        <p:txBody>
          <a:bodyPr>
            <a:noAutofit/>
          </a:bodyPr>
          <a:lstStyle/>
          <a:p>
            <a:pPr algn="ctr"/>
            <a:r>
              <a:rPr lang="en-US" sz="3200" dirty="0" smtClean="0"/>
              <a:t>Relative Prevalence by </a:t>
            </a:r>
            <a:r>
              <a:rPr lang="en-US" sz="3200" u="sng" dirty="0" smtClean="0"/>
              <a:t>Potential</a:t>
            </a:r>
            <a:r>
              <a:rPr lang="en-US" sz="3200" dirty="0" smtClean="0"/>
              <a:t> </a:t>
            </a:r>
            <a:r>
              <a:rPr lang="en-US" sz="3200" u="sng" dirty="0" smtClean="0"/>
              <a:t>Functionality</a:t>
            </a:r>
            <a:r>
              <a:rPr lang="en-US" sz="3200" dirty="0" smtClean="0"/>
              <a:t> of Hearing Loss</a:t>
            </a:r>
            <a:endParaRPr lang="en-US" sz="3200" dirty="0"/>
          </a:p>
        </p:txBody>
      </p:sp>
      <p:pic>
        <p:nvPicPr>
          <p:cNvPr id="4" name="Picture 3" descr="logo_image_copy.jpg"/>
          <p:cNvPicPr>
            <a:picLocks noChangeAspect="1"/>
          </p:cNvPicPr>
          <p:nvPr/>
        </p:nvPicPr>
        <p:blipFill>
          <a:blip r:embed="rId2" cstate="print">
            <a:duotone>
              <a:schemeClr val="accent1">
                <a:shade val="45000"/>
                <a:satMod val="135000"/>
              </a:schemeClr>
              <a:prstClr val="white"/>
            </a:duotone>
          </a:blip>
          <a:stretch>
            <a:fillRect/>
          </a:stretch>
        </p:blipFill>
        <p:spPr>
          <a:xfrm>
            <a:off x="7315200" y="0"/>
            <a:ext cx="1828800" cy="1828800"/>
          </a:xfrm>
          <a:prstGeom prst="rect">
            <a:avLst/>
          </a:prstGeom>
        </p:spPr>
      </p:pic>
      <p:graphicFrame>
        <p:nvGraphicFramePr>
          <p:cNvPr id="16" name="Content Placeholder 15"/>
          <p:cNvGraphicFramePr>
            <a:graphicFrameLocks noGrp="1"/>
          </p:cNvGraphicFramePr>
          <p:nvPr>
            <p:ph idx="1"/>
          </p:nvPr>
        </p:nvGraphicFramePr>
        <p:xfrm>
          <a:off x="685800" y="15240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Isosceles Triangle 7"/>
          <p:cNvSpPr/>
          <p:nvPr/>
        </p:nvSpPr>
        <p:spPr>
          <a:xfrm>
            <a:off x="6477000" y="3581400"/>
            <a:ext cx="990600" cy="68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 I</a:t>
            </a:r>
            <a:endParaRPr lang="en-US" b="1" dirty="0"/>
          </a:p>
        </p:txBody>
      </p:sp>
      <p:cxnSp>
        <p:nvCxnSpPr>
          <p:cNvPr id="10" name="Shape 9"/>
          <p:cNvCxnSpPr>
            <a:endCxn id="8" idx="0"/>
          </p:cNvCxnSpPr>
          <p:nvPr/>
        </p:nvCxnSpPr>
        <p:spPr>
          <a:xfrm>
            <a:off x="5105400" y="1828800"/>
            <a:ext cx="1866900" cy="175260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F558134B-125E-4B78-824C-EEB1345EA9B7}"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fficeimg.vo.msecnd.net/en-us/templates/TR010362655.png"/>
          <p:cNvPicPr>
            <a:picLocks noChangeAspect="1" noChangeArrowheads="1"/>
          </p:cNvPicPr>
          <p:nvPr/>
        </p:nvPicPr>
        <p:blipFill>
          <a:blip r:embed="rId3" cstate="print"/>
          <a:srcRect/>
          <a:stretch>
            <a:fillRect/>
          </a:stretch>
        </p:blipFill>
        <p:spPr bwMode="auto">
          <a:xfrm>
            <a:off x="-162961" y="-16244"/>
            <a:ext cx="9306961" cy="6874244"/>
          </a:xfrm>
          <a:prstGeom prst="rect">
            <a:avLst/>
          </a:prstGeom>
          <a:noFill/>
        </p:spPr>
      </p:pic>
      <p:sp>
        <p:nvSpPr>
          <p:cNvPr id="7" name="Title 6"/>
          <p:cNvSpPr>
            <a:spLocks noGrp="1"/>
          </p:cNvSpPr>
          <p:nvPr>
            <p:ph type="title"/>
          </p:nvPr>
        </p:nvSpPr>
        <p:spPr>
          <a:xfrm>
            <a:off x="1981200" y="274638"/>
            <a:ext cx="6705600" cy="715962"/>
          </a:xfrm>
        </p:spPr>
        <p:txBody>
          <a:bodyPr>
            <a:normAutofit fontScale="90000"/>
          </a:bodyPr>
          <a:lstStyle/>
          <a:p>
            <a:r>
              <a:rPr lang="en-US" dirty="0" smtClean="0"/>
              <a:t>Amplification Wear Findings</a:t>
            </a:r>
            <a:endParaRPr lang="en-US" dirty="0"/>
          </a:p>
        </p:txBody>
      </p:sp>
      <p:pic>
        <p:nvPicPr>
          <p:cNvPr id="5" name="Content Placeholder 4" descr="Figure 1">
            <a:hlinkClick r:id="rId4"/>
          </p:cNvPr>
          <p:cNvPicPr>
            <a:picLocks noGrp="1"/>
          </p:cNvPicPr>
          <p:nvPr>
            <p:ph idx="1"/>
          </p:nvPr>
        </p:nvPicPr>
        <p:blipFill>
          <a:blip r:embed="rId5" cstate="print"/>
          <a:srcRect b="4412"/>
          <a:stretch>
            <a:fillRect/>
          </a:stretch>
        </p:blipFill>
        <p:spPr bwMode="auto">
          <a:xfrm>
            <a:off x="457200" y="1066800"/>
            <a:ext cx="8001000" cy="5181600"/>
          </a:xfrm>
          <a:prstGeom prst="rect">
            <a:avLst/>
          </a:prstGeom>
          <a:noFill/>
          <a:ln w="9525">
            <a:noFill/>
            <a:miter lim="800000"/>
            <a:headEnd/>
            <a:tailEnd/>
          </a:ln>
        </p:spPr>
      </p:pic>
      <p:sp>
        <p:nvSpPr>
          <p:cNvPr id="6" name="TextBox 5"/>
          <p:cNvSpPr txBox="1"/>
          <p:nvPr/>
        </p:nvSpPr>
        <p:spPr>
          <a:xfrm>
            <a:off x="2133600" y="6019800"/>
            <a:ext cx="6134243" cy="892552"/>
          </a:xfrm>
          <a:prstGeom prst="rect">
            <a:avLst/>
          </a:prstGeom>
          <a:noFill/>
        </p:spPr>
        <p:txBody>
          <a:bodyPr wrap="none" rtlCol="0">
            <a:spAutoFit/>
          </a:bodyPr>
          <a:lstStyle/>
          <a:p>
            <a:r>
              <a:rPr lang="en-US" sz="2400" dirty="0" smtClean="0"/>
              <a:t>Average hearing aid use patterns for group</a:t>
            </a:r>
            <a:r>
              <a:rPr lang="en-US" sz="2800" dirty="0" smtClean="0"/>
              <a:t>.</a:t>
            </a:r>
          </a:p>
          <a:p>
            <a:r>
              <a:rPr lang="en-US" sz="2400" dirty="0" smtClean="0"/>
              <a:t>Only 3/7 families achieved frequent wear. </a:t>
            </a:r>
            <a:endParaRPr lang="en-US" sz="2400" dirty="0"/>
          </a:p>
        </p:txBody>
      </p:sp>
      <p:pic>
        <p:nvPicPr>
          <p:cNvPr id="8194" name="Picture 2" descr="C:\Users\karen\AppData\Local\Microsoft\Windows\Temporary Internet Files\Content.IE5\31E6SRN2\MP900315479[1].jpg"/>
          <p:cNvPicPr>
            <a:picLocks noChangeAspect="1" noChangeArrowheads="1"/>
          </p:cNvPicPr>
          <p:nvPr/>
        </p:nvPicPr>
        <p:blipFill>
          <a:blip r:embed="rId6" cstate="print"/>
          <a:srcRect r="6798"/>
          <a:stretch>
            <a:fillRect/>
          </a:stretch>
        </p:blipFill>
        <p:spPr bwMode="auto">
          <a:xfrm>
            <a:off x="0" y="0"/>
            <a:ext cx="1905000" cy="1447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S4CHL logo">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519</TotalTime>
  <Words>2573</Words>
  <Application>Microsoft Office PowerPoint</Application>
  <PresentationFormat>On-screen Show (4:3)</PresentationFormat>
  <Paragraphs>331</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SS4CHL logo</vt:lpstr>
      <vt:lpstr>Trends in Services for  Children with Hearing Loss  Karen L. Anderson, PhD, Director Supporting Success for Children with Hearing Loss</vt:lpstr>
      <vt:lpstr>Trends</vt:lpstr>
      <vt:lpstr>Identification</vt:lpstr>
      <vt:lpstr>Relative Prevalence by  Laterality of Hearing Loss</vt:lpstr>
      <vt:lpstr>Relative Prevalence by  Degree of Hearing Loss</vt:lpstr>
      <vt:lpstr>Technology –Bilateral HL</vt:lpstr>
      <vt:lpstr>Growth of Cochlear Implants            for Children</vt:lpstr>
      <vt:lpstr>Relative Prevalence by Potential Functionality of Hearing Loss</vt:lpstr>
      <vt:lpstr>Amplification Wear Findings</vt:lpstr>
      <vt:lpstr>Challenges to Achieving Full-time Amplification Wear</vt:lpstr>
      <vt:lpstr>Data logging study – almost 5000 children</vt:lpstr>
      <vt:lpstr>Findings</vt:lpstr>
      <vt:lpstr>Data logging study – 5000 children Number of hours by age</vt:lpstr>
      <vt:lpstr>Technology –Unilateral HL</vt:lpstr>
      <vt:lpstr>Educational Program – 0-3 years</vt:lpstr>
      <vt:lpstr>Continuum of communication modality </vt:lpstr>
      <vt:lpstr>Slide 17</vt:lpstr>
      <vt:lpstr>Educational Program – school age</vt:lpstr>
      <vt:lpstr>Following up early  early identified children</vt:lpstr>
      <vt:lpstr>Language Learning during age 4-7 years</vt:lpstr>
      <vt:lpstr>Which child characteristics differentiate language trajectories?</vt:lpstr>
      <vt:lpstr>Placement Trends:  </vt:lpstr>
      <vt:lpstr>Slide 23</vt:lpstr>
      <vt:lpstr>    Changes to Population Served 2008 annual OSEP report    </vt:lpstr>
      <vt:lpstr>Percent of the number of schools serving students with hearing loss by number per school</vt:lpstr>
      <vt:lpstr>Percent of total student population with hearing loss by number at each school</vt:lpstr>
      <vt:lpstr>Assuring communication access</vt:lpstr>
      <vt:lpstr>Communication Plans</vt:lpstr>
      <vt:lpstr>Goal development for services</vt:lpstr>
      <vt:lpstr>Assessment of Progress</vt:lpstr>
      <vt:lpstr>In a nutshell</vt:lpstr>
      <vt:lpstr>Questions?</vt:lpstr>
      <vt:lpstr>Resources available: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karenlanderson</dc:creator>
  <cp:lastModifiedBy>karenlanderson</cp:lastModifiedBy>
  <cp:revision>66</cp:revision>
  <dcterms:created xsi:type="dcterms:W3CDTF">2012-01-30T16:42:25Z</dcterms:created>
  <dcterms:modified xsi:type="dcterms:W3CDTF">2012-03-18T23:32:23Z</dcterms:modified>
</cp:coreProperties>
</file>