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Masters/slideMaster26.xml" ContentType="application/vnd.openxmlformats-officedocument.presentationml.slideMaster+xml"/>
  <Override PartName="/ppt/slides/slide14.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25.xml" ContentType="application/vnd.openxmlformats-officedocument.presentationml.slideMaster+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8.xml" ContentType="application/vnd.openxmlformats-officedocument.theme+xml"/>
  <Override PartName="/docProps/app.xml" ContentType="application/vnd.openxmlformats-officedocument.extended-properties+xml"/>
  <Override PartName="/ppt/slideMasters/slideMaster14.xml" ContentType="application/vnd.openxmlformats-officedocument.presentationml.slideMaster+xml"/>
  <Override PartName="/ppt/slideMasters/slideMaster23.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26.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2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Masters/slideMaster13.xml" ContentType="application/vnd.openxmlformats-officedocument.presentationml.slideMaster+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68" r:id="rId5"/>
    <p:sldMasterId id="2147483670" r:id="rId6"/>
    <p:sldMasterId id="2147483672" r:id="rId7"/>
    <p:sldMasterId id="2147483674" r:id="rId8"/>
    <p:sldMasterId id="2147483676" r:id="rId9"/>
    <p:sldMasterId id="2147483678" r:id="rId10"/>
    <p:sldMasterId id="2147483680" r:id="rId11"/>
    <p:sldMasterId id="2147483682" r:id="rId12"/>
    <p:sldMasterId id="2147483684" r:id="rId13"/>
    <p:sldMasterId id="2147483686" r:id="rId14"/>
    <p:sldMasterId id="2147483688" r:id="rId15"/>
    <p:sldMasterId id="2147483690" r:id="rId16"/>
    <p:sldMasterId id="2147483692" r:id="rId17"/>
    <p:sldMasterId id="2147483694" r:id="rId18"/>
    <p:sldMasterId id="2147483696" r:id="rId19"/>
    <p:sldMasterId id="2147483698" r:id="rId20"/>
    <p:sldMasterId id="2147483700" r:id="rId21"/>
    <p:sldMasterId id="2147483702" r:id="rId22"/>
    <p:sldMasterId id="2147483704" r:id="rId23"/>
    <p:sldMasterId id="2147483706" r:id="rId24"/>
    <p:sldMasterId id="2147483708" r:id="rId25"/>
    <p:sldMasterId id="2147483710" r:id="rId26"/>
    <p:sldMasterId id="2147483712" r:id="rId27"/>
    <p:sldMasterId id="2147483714" r:id="rId28"/>
  </p:sldMasterIdLst>
  <p:sldIdLst>
    <p:sldId id="286" r:id="rId29"/>
    <p:sldId id="314" r:id="rId30"/>
    <p:sldId id="315" r:id="rId31"/>
    <p:sldId id="316" r:id="rId32"/>
    <p:sldId id="317" r:id="rId33"/>
    <p:sldId id="318" r:id="rId34"/>
    <p:sldId id="321" r:id="rId35"/>
    <p:sldId id="322" r:id="rId36"/>
    <p:sldId id="320" r:id="rId37"/>
    <p:sldId id="319" r:id="rId38"/>
    <p:sldId id="287" r:id="rId39"/>
    <p:sldId id="288" r:id="rId40"/>
    <p:sldId id="289" r:id="rId41"/>
    <p:sldId id="290" r:id="rId42"/>
    <p:sldId id="291" r:id="rId43"/>
    <p:sldId id="292" r:id="rId44"/>
    <p:sldId id="293" r:id="rId45"/>
    <p:sldId id="294" r:id="rId46"/>
    <p:sldId id="295" r:id="rId47"/>
    <p:sldId id="296" r:id="rId48"/>
    <p:sldId id="323" r:id="rId49"/>
    <p:sldId id="324" r:id="rId50"/>
    <p:sldId id="325" r:id="rId51"/>
    <p:sldId id="326" r:id="rId52"/>
    <p:sldId id="327" r:id="rId53"/>
    <p:sldId id="328" r:id="rId54"/>
    <p:sldId id="297" r:id="rId55"/>
    <p:sldId id="298" r:id="rId56"/>
    <p:sldId id="299" r:id="rId57"/>
    <p:sldId id="300" r:id="rId58"/>
    <p:sldId id="301" r:id="rId59"/>
    <p:sldId id="302" r:id="rId60"/>
    <p:sldId id="329" r:id="rId61"/>
    <p:sldId id="303" r:id="rId62"/>
    <p:sldId id="330" r:id="rId63"/>
    <p:sldId id="331" r:id="rId64"/>
    <p:sldId id="304" r:id="rId65"/>
    <p:sldId id="305" r:id="rId66"/>
    <p:sldId id="307" r:id="rId67"/>
    <p:sldId id="306" r:id="rId68"/>
    <p:sldId id="308" r:id="rId69"/>
    <p:sldId id="309" r:id="rId70"/>
    <p:sldId id="310" r:id="rId71"/>
    <p:sldId id="311" r:id="rId72"/>
    <p:sldId id="312" r:id="rId73"/>
    <p:sldId id="332" r:id="rId74"/>
    <p:sldId id="313"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90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95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3.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3/18/2012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3" name="Footer Placeholder 2"/>
          <p:cNvSpPr>
            <a:spLocks noGrp="1"/>
          </p:cNvSpPr>
          <p:nvPr>
            <p:ph type="ftr" sz="quarter" idx="11"/>
          </p:nvPr>
        </p:nvSpPr>
        <p:spPr/>
        <p:txBody>
          <a:bodyPr/>
          <a:lstStyle>
            <a:extLst/>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F880099-252C-4106-BA90-2FB6FE5FCDF7}" type="datetimeFigureOut">
              <a:rPr lang="en-US" smtClean="0"/>
              <a:pPr/>
              <a:t>3/18/2012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F880099-252C-4106-BA90-2FB6FE5FCDF7}" type="datetimeFigureOut">
              <a:rPr lang="en-US" smtClean="0"/>
              <a:pPr/>
              <a:t>3/18/2012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36EFA7C7-62DA-4075-BD92-B8B8BECCA112}"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1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1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xml"/><Relationship Id="rId1" Type="http://schemas.openxmlformats.org/officeDocument/2006/relationships/slideLayout" Target="../slideLayouts/slideLayout1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xml"/><Relationship Id="rId1" Type="http://schemas.openxmlformats.org/officeDocument/2006/relationships/slideLayout" Target="../slideLayouts/slideLayout1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19.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8.xml"/><Relationship Id="rId1" Type="http://schemas.openxmlformats.org/officeDocument/2006/relationships/slideLayout" Target="../slideLayouts/slideLayout22.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9.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0.xml"/><Relationship Id="rId1" Type="http://schemas.openxmlformats.org/officeDocument/2006/relationships/slideLayout" Target="../slideLayouts/slideLayout24.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1.xml"/><Relationship Id="rId1" Type="http://schemas.openxmlformats.org/officeDocument/2006/relationships/slideLayout" Target="../slideLayouts/slideLayout25.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26.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2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4.xml"/><Relationship Id="rId1" Type="http://schemas.openxmlformats.org/officeDocument/2006/relationships/slideLayout" Target="../slideLayouts/slideLayout28.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5.xml"/><Relationship Id="rId1" Type="http://schemas.openxmlformats.org/officeDocument/2006/relationships/slideLayout" Target="../slideLayouts/slideLayout29.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6.xml"/><Relationship Id="rId1" Type="http://schemas.openxmlformats.org/officeDocument/2006/relationships/slideLayout" Target="../slideLayouts/slideLayout30.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7.xml"/><Relationship Id="rId1" Type="http://schemas.openxmlformats.org/officeDocument/2006/relationships/slideLayout" Target="../slideLayouts/slideLayout31.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8.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1" r:id="rId1"/>
    <p:sldLayoutId id="2147483716" r:id="rId2"/>
    <p:sldLayoutId id="2147483717" r:id="rId3"/>
    <p:sldLayoutId id="2147483718" r:id="rId4"/>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93" r:id="rId1"/>
    <p:sldLayoutId id="2147483719" r:id="rId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3/18/2012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wm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25.xml"/><Relationship Id="rId4" Type="http://schemas.openxmlformats.org/officeDocument/2006/relationships/image" Target="../media/image39.wmf"/></Relationships>
</file>

<file path=ppt/slides/_rels/slide4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wmf"/><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4038600"/>
            <a:ext cx="7772400" cy="1199704"/>
          </a:xfrm>
        </p:spPr>
        <p:txBody>
          <a:bodyPr>
            <a:normAutofit fontScale="85000" lnSpcReduction="20000"/>
          </a:bodyPr>
          <a:lstStyle/>
          <a:p>
            <a:pPr algn="ctr"/>
            <a:endParaRPr lang="en-US" sz="700" dirty="0" smtClean="0"/>
          </a:p>
          <a:p>
            <a:pPr algn="ctr"/>
            <a:r>
              <a:rPr lang="en-US" dirty="0" smtClean="0">
                <a:solidFill>
                  <a:schemeClr val="accent1">
                    <a:lumMod val="50000"/>
                  </a:schemeClr>
                </a:solidFill>
                <a:effectLst>
                  <a:outerShdw blurRad="38100" dist="38100" dir="2700000" algn="tl">
                    <a:srgbClr val="000000">
                      <a:alpha val="43137"/>
                    </a:srgbClr>
                  </a:outerShdw>
                </a:effectLst>
              </a:rPr>
              <a:t>Karen L. Anderson, PhD</a:t>
            </a:r>
          </a:p>
          <a:p>
            <a:pPr algn="ctr"/>
            <a:r>
              <a:rPr lang="en-US" dirty="0" smtClean="0">
                <a:solidFill>
                  <a:schemeClr val="accent1">
                    <a:lumMod val="50000"/>
                  </a:schemeClr>
                </a:solidFill>
                <a:effectLst>
                  <a:outerShdw blurRad="38100" dist="38100" dir="2700000" algn="tl">
                    <a:srgbClr val="000000">
                      <a:alpha val="43137"/>
                    </a:srgbClr>
                  </a:outerShdw>
                </a:effectLst>
              </a:rPr>
              <a:t>April 18, 2012</a:t>
            </a:r>
          </a:p>
          <a:p>
            <a:pPr algn="ctr"/>
            <a:r>
              <a:rPr lang="en-US" dirty="0" smtClean="0">
                <a:solidFill>
                  <a:schemeClr val="accent1">
                    <a:lumMod val="50000"/>
                  </a:schemeClr>
                </a:solidFill>
                <a:effectLst>
                  <a:outerShdw blurRad="38100" dist="38100" dir="2700000" algn="tl">
                    <a:srgbClr val="000000">
                      <a:alpha val="43137"/>
                    </a:srgbClr>
                  </a:outerShdw>
                </a:effectLst>
              </a:rPr>
              <a:t>http://successforkidswithhearingloss.com </a:t>
            </a:r>
            <a:endParaRPr lang="en-US" dirty="0">
              <a:solidFill>
                <a:schemeClr val="accent1">
                  <a:lumMod val="50000"/>
                </a:schemeClr>
              </a:solidFill>
              <a:effectLst>
                <a:outerShdw blurRad="38100" dist="38100" dir="2700000" algn="tl">
                  <a:srgbClr val="000000">
                    <a:alpha val="43137"/>
                  </a:srgbClr>
                </a:outerShdw>
              </a:effectLst>
            </a:endParaRPr>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6934200" y="0"/>
            <a:ext cx="2209800" cy="2209800"/>
          </a:xfrm>
          <a:prstGeom prst="rect">
            <a:avLst/>
          </a:prstGeom>
          <a:noFill/>
        </p:spPr>
      </p:pic>
      <p:sp>
        <p:nvSpPr>
          <p:cNvPr id="5" name="Title 4"/>
          <p:cNvSpPr>
            <a:spLocks noGrp="1"/>
          </p:cNvSpPr>
          <p:nvPr>
            <p:ph type="ctrTitle"/>
          </p:nvPr>
        </p:nvSpPr>
        <p:spPr>
          <a:xfrm>
            <a:off x="685800" y="2438400"/>
            <a:ext cx="7772400" cy="1143961"/>
          </a:xfrm>
        </p:spPr>
        <p:txBody>
          <a:bodyPr>
            <a:normAutofit fontScale="90000"/>
          </a:bodyPr>
          <a:lstStyle/>
          <a:p>
            <a:pPr algn="ctr"/>
            <a:r>
              <a:rPr lang="en-US" dirty="0" smtClean="0"/>
              <a:t>Supporting the Development of  </a:t>
            </a:r>
            <a:br>
              <a:rPr lang="en-US" dirty="0" smtClean="0"/>
            </a:br>
            <a:r>
              <a:rPr lang="en-US" dirty="0" smtClean="0"/>
              <a:t>Self-Advocacy Skills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4038600"/>
            <a:ext cx="8382000" cy="2514600"/>
          </a:xfrm>
        </p:spPr>
        <p:txBody>
          <a:bodyPr>
            <a:normAutofit/>
          </a:bodyPr>
          <a:lstStyle/>
          <a:p>
            <a:r>
              <a:rPr lang="en-US" dirty="0" smtClean="0"/>
              <a:t>Role playing situations and language to use</a:t>
            </a:r>
          </a:p>
          <a:p>
            <a:r>
              <a:rPr lang="en-US" dirty="0" smtClean="0"/>
              <a:t>Establish school expectations</a:t>
            </a:r>
          </a:p>
          <a:p>
            <a:r>
              <a:rPr lang="en-US" dirty="0" smtClean="0"/>
              <a:t>Reinforce with home expectations</a:t>
            </a:r>
          </a:p>
          <a:p>
            <a:pPr algn="r">
              <a:buNone/>
            </a:pPr>
            <a:r>
              <a:rPr lang="en-US" sz="3200" b="1" dirty="0" smtClean="0">
                <a:solidFill>
                  <a:srgbClr val="0070C0"/>
                </a:solidFill>
                <a:effectLst>
                  <a:outerShdw blurRad="38100" dist="38100" dir="2700000" algn="tl">
                    <a:srgbClr val="000000">
                      <a:alpha val="43137"/>
                    </a:srgbClr>
                  </a:outerShdw>
                </a:effectLst>
              </a:rPr>
              <a:t>BEGINNING STEPS TO SELF-ADVOCACY</a:t>
            </a:r>
            <a:endParaRPr lang="en-US" sz="3200" b="1" dirty="0">
              <a:solidFill>
                <a:srgbClr val="0070C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effectLst/>
              </a:rPr>
              <a:t>Communication Styles</a:t>
            </a:r>
            <a:endParaRPr lang="en-US" dirty="0">
              <a:effectLst/>
            </a:endParaRPr>
          </a:p>
        </p:txBody>
      </p:sp>
      <p:sp>
        <p:nvSpPr>
          <p:cNvPr id="5" name="TextBox 4"/>
          <p:cNvSpPr txBox="1"/>
          <p:nvPr/>
        </p:nvSpPr>
        <p:spPr>
          <a:xfrm>
            <a:off x="381000" y="1219200"/>
            <a:ext cx="8262312" cy="954107"/>
          </a:xfrm>
          <a:prstGeom prst="rect">
            <a:avLst/>
          </a:prstGeom>
          <a:solidFill>
            <a:schemeClr val="accent1">
              <a:lumMod val="40000"/>
              <a:lumOff val="60000"/>
            </a:schemeClr>
          </a:solidFill>
        </p:spPr>
        <p:txBody>
          <a:bodyPr wrap="square" rtlCol="0">
            <a:spAutoFit/>
          </a:bodyPr>
          <a:lstStyle/>
          <a:p>
            <a:r>
              <a:rPr lang="en-US" sz="2800" dirty="0" smtClean="0"/>
              <a:t>Our goal for students is to be assertive about</a:t>
            </a:r>
          </a:p>
          <a:p>
            <a:r>
              <a:rPr lang="en-US" sz="2800" dirty="0" smtClean="0"/>
              <a:t>their listening and learning needs.</a:t>
            </a:r>
          </a:p>
        </p:txBody>
      </p:sp>
      <p:sp>
        <p:nvSpPr>
          <p:cNvPr id="6" name="TextBox 5"/>
          <p:cNvSpPr txBox="1"/>
          <p:nvPr/>
        </p:nvSpPr>
        <p:spPr>
          <a:xfrm>
            <a:off x="381000" y="2362200"/>
            <a:ext cx="8305800" cy="1384995"/>
          </a:xfrm>
          <a:prstGeom prst="rect">
            <a:avLst/>
          </a:prstGeom>
          <a:solidFill>
            <a:srgbClr val="CCFF66"/>
          </a:solidFill>
        </p:spPr>
        <p:txBody>
          <a:bodyPr wrap="square" rtlCol="0">
            <a:spAutoFit/>
          </a:bodyPr>
          <a:lstStyle/>
          <a:p>
            <a:r>
              <a:rPr lang="en-US" sz="2800" dirty="0" smtClean="0"/>
              <a:t>What do students have to believe before they</a:t>
            </a:r>
          </a:p>
          <a:p>
            <a:r>
              <a:rPr lang="en-US" sz="2800" dirty="0" smtClean="0"/>
              <a:t>are likely to take responsibility when they </a:t>
            </a:r>
          </a:p>
          <a:p>
            <a:r>
              <a:rPr lang="en-US" sz="2800" dirty="0" smtClean="0"/>
              <a:t>experience a communication breakdown?</a:t>
            </a:r>
            <a:endParaRPr lang="en-US" sz="2800" dirty="0"/>
          </a:p>
        </p:txBody>
      </p:sp>
      <p:sp>
        <p:nvSpPr>
          <p:cNvPr id="7" name="TextBox 6"/>
          <p:cNvSpPr txBox="1"/>
          <p:nvPr/>
        </p:nvSpPr>
        <p:spPr>
          <a:xfrm>
            <a:off x="2976927" y="6172200"/>
            <a:ext cx="6167073" cy="369332"/>
          </a:xfrm>
          <a:prstGeom prst="rect">
            <a:avLst/>
          </a:prstGeom>
          <a:noFill/>
        </p:spPr>
        <p:txBody>
          <a:bodyPr wrap="none" rtlCol="0">
            <a:spAutoFit/>
          </a:bodyPr>
          <a:lstStyle/>
          <a:p>
            <a:r>
              <a:rPr lang="en-US" dirty="0" smtClean="0"/>
              <a:t>Communication styles – N. </a:t>
            </a:r>
            <a:r>
              <a:rPr lang="en-US" dirty="0" err="1" smtClean="0"/>
              <a:t>Tye</a:t>
            </a:r>
            <a:r>
              <a:rPr lang="en-US" dirty="0" smtClean="0"/>
              <a:t>-Murray &amp; Kris English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sz="2800" dirty="0" smtClean="0"/>
              <a:t>Student recognizes his/her listening challenges</a:t>
            </a:r>
          </a:p>
          <a:p>
            <a:pPr lvl="1"/>
            <a:r>
              <a:rPr lang="en-US" sz="2800" dirty="0" smtClean="0"/>
              <a:t>Situations (LIFE-R: Listening Setting &amp; Classroom/Additional School Situations)</a:t>
            </a:r>
          </a:p>
          <a:p>
            <a:pPr lvl="1"/>
            <a:r>
              <a:rPr lang="en-US" sz="2800" dirty="0" smtClean="0"/>
              <a:t>Environment (Listener/Talker/Environment)</a:t>
            </a:r>
          </a:p>
          <a:p>
            <a:pPr lvl="1"/>
            <a:r>
              <a:rPr lang="en-US" sz="2800" dirty="0" smtClean="0"/>
              <a:t>Language use compared to own level </a:t>
            </a:r>
          </a:p>
          <a:p>
            <a:r>
              <a:rPr lang="en-US" sz="2800" dirty="0" smtClean="0"/>
              <a:t>Student has developed some CR skills asking for clarification</a:t>
            </a:r>
          </a:p>
          <a:p>
            <a:r>
              <a:rPr lang="en-US" sz="2800" dirty="0" smtClean="0"/>
              <a:t>What comes next?</a:t>
            </a:r>
          </a:p>
        </p:txBody>
      </p:sp>
      <p:sp>
        <p:nvSpPr>
          <p:cNvPr id="4" name="Title 3"/>
          <p:cNvSpPr>
            <a:spLocks noGrp="1"/>
          </p:cNvSpPr>
          <p:nvPr>
            <p:ph type="title"/>
          </p:nvPr>
        </p:nvSpPr>
        <p:spPr/>
        <p:txBody>
          <a:bodyPr/>
          <a:lstStyle/>
          <a:p>
            <a:r>
              <a:rPr lang="en-US" dirty="0" smtClean="0"/>
              <a:t>Ingredients of Self-Advocacy</a:t>
            </a:r>
            <a:endParaRPr lang="en-US" dirty="0"/>
          </a:p>
        </p:txBody>
      </p:sp>
      <p:pic>
        <p:nvPicPr>
          <p:cNvPr id="14338" name="Picture 2" descr="C:\Users\karen\AppData\Local\Microsoft\Windows\Temporary Internet Files\Content.IE5\SL5KHTCM\MC900055040[1].wmf"/>
          <p:cNvPicPr>
            <a:picLocks noChangeAspect="1" noChangeArrowheads="1"/>
          </p:cNvPicPr>
          <p:nvPr/>
        </p:nvPicPr>
        <p:blipFill>
          <a:blip r:embed="rId2" cstate="print"/>
          <a:srcRect/>
          <a:stretch>
            <a:fillRect/>
          </a:stretch>
        </p:blipFill>
        <p:spPr bwMode="auto">
          <a:xfrm>
            <a:off x="6019800" y="4343400"/>
            <a:ext cx="1942260" cy="20151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sz="2800" dirty="0" smtClean="0"/>
              <a:t>Student awareness/understanding            that they have challenges listening         (and why)</a:t>
            </a:r>
          </a:p>
          <a:p>
            <a:r>
              <a:rPr lang="en-US" sz="2800" dirty="0" smtClean="0"/>
              <a:t>What is my hearing loss?</a:t>
            </a:r>
          </a:p>
          <a:p>
            <a:r>
              <a:rPr lang="en-US" sz="2800" dirty="0" smtClean="0"/>
              <a:t>How does my hearing loss affect me?</a:t>
            </a:r>
          </a:p>
          <a:p>
            <a:pPr lvl="1"/>
            <a:r>
              <a:rPr lang="en-US" sz="2800" dirty="0" smtClean="0"/>
              <a:t>Specific issues listening to speech</a:t>
            </a:r>
          </a:p>
          <a:p>
            <a:pPr lvl="1"/>
            <a:r>
              <a:rPr lang="en-US" sz="2800" dirty="0" smtClean="0"/>
              <a:t>Awareness of environmental challenges</a:t>
            </a:r>
          </a:p>
          <a:p>
            <a:pPr lvl="1"/>
            <a:r>
              <a:rPr lang="en-US" sz="2800" dirty="0" smtClean="0"/>
              <a:t>Specific listening challenges in school </a:t>
            </a:r>
          </a:p>
          <a:p>
            <a:pPr lvl="2"/>
            <a:r>
              <a:rPr lang="en-US" sz="2600" dirty="0" smtClean="0"/>
              <a:t>specific challenges with LIFE-R listening situations</a:t>
            </a:r>
            <a:endParaRPr lang="en-US" sz="2600" dirty="0"/>
          </a:p>
        </p:txBody>
      </p:sp>
      <p:sp>
        <p:nvSpPr>
          <p:cNvPr id="3" name="Title 2"/>
          <p:cNvSpPr>
            <a:spLocks noGrp="1"/>
          </p:cNvSpPr>
          <p:nvPr>
            <p:ph type="title"/>
          </p:nvPr>
        </p:nvSpPr>
        <p:spPr/>
        <p:txBody>
          <a:bodyPr/>
          <a:lstStyle/>
          <a:p>
            <a:r>
              <a:rPr lang="en-US" dirty="0" smtClean="0"/>
              <a:t>1</a:t>
            </a:r>
            <a:r>
              <a:rPr lang="en-US" baseline="30000" dirty="0" smtClean="0"/>
              <a:t>st</a:t>
            </a:r>
            <a:r>
              <a:rPr lang="en-US" dirty="0" smtClean="0"/>
              <a:t> Ingredient</a:t>
            </a:r>
            <a:endParaRPr lang="en-US" dirty="0"/>
          </a:p>
        </p:txBody>
      </p:sp>
      <p:pic>
        <p:nvPicPr>
          <p:cNvPr id="4" name="Picture 2" descr="C:\Users\karen\AppData\Local\Microsoft\Windows\Temporary Internet Files\Content.IE5\QO9BWNM6\MC900034584[1].wmf"/>
          <p:cNvPicPr>
            <a:picLocks noChangeAspect="1" noChangeArrowheads="1"/>
          </p:cNvPicPr>
          <p:nvPr/>
        </p:nvPicPr>
        <p:blipFill>
          <a:blip r:embed="rId2" cstate="print"/>
          <a:srcRect/>
          <a:stretch>
            <a:fillRect/>
          </a:stretch>
        </p:blipFill>
        <p:spPr bwMode="auto">
          <a:xfrm>
            <a:off x="7112596" y="0"/>
            <a:ext cx="2031404" cy="196309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2590800" cy="3949891"/>
          </a:xfrm>
        </p:spPr>
        <p:txBody>
          <a:bodyPr/>
          <a:lstStyle/>
          <a:p>
            <a:r>
              <a:rPr lang="en-US" dirty="0" smtClean="0"/>
              <a:t>Many available materials</a:t>
            </a:r>
          </a:p>
          <a:p>
            <a:r>
              <a:rPr lang="en-US" dirty="0" smtClean="0"/>
              <a:t>When</a:t>
            </a:r>
          </a:p>
          <a:p>
            <a:r>
              <a:rPr lang="en-US" dirty="0" smtClean="0"/>
              <a:t>Why</a:t>
            </a:r>
          </a:p>
          <a:p>
            <a:r>
              <a:rPr lang="en-US" dirty="0" smtClean="0"/>
              <a:t>Type</a:t>
            </a:r>
          </a:p>
          <a:p>
            <a:r>
              <a:rPr lang="en-US" dirty="0" smtClean="0"/>
              <a:t>Degree</a:t>
            </a:r>
            <a:endParaRPr lang="en-US" dirty="0"/>
          </a:p>
        </p:txBody>
      </p:sp>
      <p:sp>
        <p:nvSpPr>
          <p:cNvPr id="3" name="Title 2"/>
          <p:cNvSpPr>
            <a:spLocks noGrp="1"/>
          </p:cNvSpPr>
          <p:nvPr>
            <p:ph type="title"/>
          </p:nvPr>
        </p:nvSpPr>
        <p:spPr>
          <a:xfrm>
            <a:off x="457200" y="274638"/>
            <a:ext cx="2819400" cy="1143000"/>
          </a:xfrm>
        </p:spPr>
        <p:txBody>
          <a:bodyPr>
            <a:normAutofit fontScale="90000"/>
          </a:bodyPr>
          <a:lstStyle/>
          <a:p>
            <a:pPr algn="ctr"/>
            <a:r>
              <a:rPr lang="en-US" dirty="0" smtClean="0"/>
              <a:t>What is my hearing loss?</a:t>
            </a:r>
            <a:endParaRPr lang="en-US" dirty="0"/>
          </a:p>
        </p:txBody>
      </p:sp>
      <p:sp>
        <p:nvSpPr>
          <p:cNvPr id="4" name="TextBox 3"/>
          <p:cNvSpPr txBox="1"/>
          <p:nvPr/>
        </p:nvSpPr>
        <p:spPr>
          <a:xfrm>
            <a:off x="4648200" y="2438400"/>
            <a:ext cx="553357" cy="369332"/>
          </a:xfrm>
          <a:prstGeom prst="rect">
            <a:avLst/>
          </a:prstGeom>
          <a:noFill/>
        </p:spPr>
        <p:txBody>
          <a:bodyPr wrap="none" rtlCol="0">
            <a:spAutoFit/>
          </a:bodyPr>
          <a:lstStyle/>
          <a:p>
            <a:r>
              <a:rPr lang="en-US" dirty="0">
                <a:solidFill>
                  <a:prstClr val="black"/>
                </a:solidFill>
              </a:rPr>
              <a:t>     </a:t>
            </a:r>
          </a:p>
        </p:txBody>
      </p:sp>
      <p:pic>
        <p:nvPicPr>
          <p:cNvPr id="2050" name="Picture 2"/>
          <p:cNvPicPr>
            <a:picLocks noChangeAspect="1" noChangeArrowheads="1"/>
          </p:cNvPicPr>
          <p:nvPr/>
        </p:nvPicPr>
        <p:blipFill>
          <a:blip r:embed="rId2" cstate="print"/>
          <a:srcRect l="17391" t="10667" r="61511" b="12000"/>
          <a:stretch>
            <a:fillRect/>
          </a:stretch>
        </p:blipFill>
        <p:spPr bwMode="auto">
          <a:xfrm>
            <a:off x="3276600" y="228600"/>
            <a:ext cx="5638800" cy="6629400"/>
          </a:xfrm>
          <a:prstGeom prst="rect">
            <a:avLst/>
          </a:prstGeom>
          <a:noFill/>
          <a:ln w="9525">
            <a:solidFill>
              <a:schemeClr val="tx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Make finding out about functional listening a joint learning experience</a:t>
            </a:r>
          </a:p>
          <a:p>
            <a:pPr lvl="1"/>
            <a:r>
              <a:rPr lang="en-US" sz="2800" dirty="0" smtClean="0"/>
              <a:t>Increase understanding of just how much background noise and distance affects precision listening</a:t>
            </a:r>
          </a:p>
          <a:p>
            <a:pPr lvl="1"/>
            <a:r>
              <a:rPr lang="en-US" sz="2800" dirty="0" smtClean="0"/>
              <a:t>Relate easy/hard listening to level of effort and resulting challenge keeping up in the classroom</a:t>
            </a:r>
            <a:endParaRPr lang="en-US" sz="2800" dirty="0"/>
          </a:p>
        </p:txBody>
      </p:sp>
      <p:sp>
        <p:nvSpPr>
          <p:cNvPr id="3" name="Title 2"/>
          <p:cNvSpPr>
            <a:spLocks noGrp="1"/>
          </p:cNvSpPr>
          <p:nvPr>
            <p:ph type="title"/>
          </p:nvPr>
        </p:nvSpPr>
        <p:spPr/>
        <p:txBody>
          <a:bodyPr>
            <a:normAutofit fontScale="90000"/>
          </a:bodyPr>
          <a:lstStyle/>
          <a:p>
            <a:r>
              <a:rPr lang="en-US" sz="3600" dirty="0" smtClean="0"/>
              <a:t>How does my hearing loss affect me?</a:t>
            </a:r>
            <a:br>
              <a:rPr lang="en-US" sz="3600" dirty="0" smtClean="0"/>
            </a:br>
            <a:r>
              <a:rPr lang="en-US" sz="3600" dirty="0" smtClean="0"/>
              <a:t>Specific issues listening to speech</a:t>
            </a:r>
            <a:endParaRPr lang="en-US" dirty="0"/>
          </a:p>
        </p:txBody>
      </p:sp>
      <p:pic>
        <p:nvPicPr>
          <p:cNvPr id="4" name="Picture 3" descr="boy at desk confused.jpg"/>
          <p:cNvPicPr>
            <a:picLocks noChangeAspect="1"/>
          </p:cNvPicPr>
          <p:nvPr/>
        </p:nvPicPr>
        <p:blipFill>
          <a:blip r:embed="rId2" cstate="print"/>
          <a:stretch>
            <a:fillRect/>
          </a:stretch>
        </p:blipFill>
        <p:spPr>
          <a:xfrm>
            <a:off x="5791200" y="4560713"/>
            <a:ext cx="3352800" cy="2297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24600" y="274638"/>
            <a:ext cx="2362200" cy="5897562"/>
          </a:xfrm>
        </p:spPr>
        <p:txBody>
          <a:bodyPr>
            <a:normAutofit/>
          </a:bodyPr>
          <a:lstStyle/>
          <a:p>
            <a:r>
              <a:rPr lang="en-US" sz="2800" dirty="0" smtClean="0">
                <a:effectLst/>
              </a:rPr>
              <a:t>Raise the student’s awareness: </a:t>
            </a:r>
            <a:r>
              <a:rPr lang="en-US" sz="2800" b="0" dirty="0" smtClean="0">
                <a:effectLst/>
              </a:rPr>
              <a:t>What does he already know? Do? Identify his level of knowledge on just how much is missed.</a:t>
            </a:r>
            <a:endParaRPr lang="en-US" sz="2800" b="0" dirty="0">
              <a:effectLst/>
            </a:endParaRPr>
          </a:p>
        </p:txBody>
      </p:sp>
      <p:pic>
        <p:nvPicPr>
          <p:cNvPr id="1026" name="Picture 2"/>
          <p:cNvPicPr>
            <a:picLocks noGrp="1" noChangeAspect="1" noChangeArrowheads="1"/>
          </p:cNvPicPr>
          <p:nvPr>
            <p:ph idx="1"/>
          </p:nvPr>
        </p:nvPicPr>
        <p:blipFill>
          <a:blip r:embed="rId2" cstate="print"/>
          <a:srcRect l="18519" t="12080" r="60185" b="4202"/>
          <a:stretch>
            <a:fillRect/>
          </a:stretch>
        </p:blipFill>
        <p:spPr bwMode="auto">
          <a:xfrm>
            <a:off x="381000" y="152400"/>
            <a:ext cx="5318234" cy="6705600"/>
          </a:xfrm>
          <a:prstGeom prst="rect">
            <a:avLst/>
          </a:prstGeom>
          <a:noFill/>
          <a:ln w="9525">
            <a:solidFill>
              <a:schemeClr val="tx1"/>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0"/>
            <a:ext cx="2819400" cy="4114800"/>
          </a:xfrm>
          <a:solidFill>
            <a:schemeClr val="accent1">
              <a:lumMod val="40000"/>
              <a:lumOff val="60000"/>
            </a:schemeClr>
          </a:solidFill>
        </p:spPr>
        <p:txBody>
          <a:bodyPr>
            <a:noAutofit/>
          </a:bodyPr>
          <a:lstStyle/>
          <a:p>
            <a:pPr algn="ctr"/>
            <a:r>
              <a:rPr lang="en-US" sz="3200" dirty="0" smtClean="0"/>
              <a:t>Identify Level of Awareness about the Classroom Acoustic Environment</a:t>
            </a:r>
            <a:endParaRPr lang="en-US" sz="3200" dirty="0"/>
          </a:p>
        </p:txBody>
      </p:sp>
      <p:pic>
        <p:nvPicPr>
          <p:cNvPr id="4098" name="Picture 2"/>
          <p:cNvPicPr>
            <a:picLocks noChangeAspect="1" noChangeArrowheads="1"/>
          </p:cNvPicPr>
          <p:nvPr/>
        </p:nvPicPr>
        <p:blipFill>
          <a:blip r:embed="rId2" cstate="print"/>
          <a:srcRect l="20413" t="14222" r="59202" b="4889"/>
          <a:stretch>
            <a:fillRect/>
          </a:stretch>
        </p:blipFill>
        <p:spPr bwMode="auto">
          <a:xfrm>
            <a:off x="3505200" y="0"/>
            <a:ext cx="5181600" cy="6594764"/>
          </a:xfrm>
          <a:prstGeom prst="rect">
            <a:avLst/>
          </a:prstGeom>
          <a:noFill/>
          <a:ln w="9525">
            <a:solidFill>
              <a:schemeClr val="tx1"/>
            </a:solidFill>
            <a:miter lim="800000"/>
            <a:headEnd/>
            <a:tailEnd/>
          </a:ln>
        </p:spPr>
      </p:pic>
      <p:cxnSp>
        <p:nvCxnSpPr>
          <p:cNvPr id="9" name="Straight Arrow Connector 8"/>
          <p:cNvCxnSpPr/>
          <p:nvPr/>
        </p:nvCxnSpPr>
        <p:spPr>
          <a:xfrm flipH="1">
            <a:off x="7772400" y="4800600"/>
            <a:ext cx="12192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4648200"/>
          </a:xfrm>
        </p:spPr>
        <p:txBody>
          <a:bodyPr/>
          <a:lstStyle/>
          <a:p>
            <a:r>
              <a:rPr lang="en-US" dirty="0" smtClean="0"/>
              <a:t>Recognizing their need to take responsibility to act toward or advocate for their listening needs</a:t>
            </a:r>
          </a:p>
          <a:p>
            <a:pPr lvl="1"/>
            <a:r>
              <a:rPr lang="en-US" dirty="0" smtClean="0"/>
              <a:t>Ideally starts at home at a very young age</a:t>
            </a:r>
          </a:p>
          <a:p>
            <a:pPr lvl="1"/>
            <a:r>
              <a:rPr lang="en-US" dirty="0" smtClean="0"/>
              <a:t>Integrate mention of </a:t>
            </a:r>
            <a:r>
              <a:rPr lang="en-US" u="sng" dirty="0" smtClean="0"/>
              <a:t>‘right to receive the same information as everyone else in the class</a:t>
            </a:r>
            <a:r>
              <a:rPr lang="en-US" dirty="0" smtClean="0"/>
              <a:t>’ into all discussions of listening ability</a:t>
            </a:r>
          </a:p>
          <a:p>
            <a:pPr lvl="1"/>
            <a:r>
              <a:rPr lang="en-US" dirty="0" smtClean="0"/>
              <a:t>Describe within the context of the responsibility everyone shares in communication</a:t>
            </a:r>
          </a:p>
          <a:p>
            <a:pPr lvl="1"/>
            <a:r>
              <a:rPr lang="en-US" dirty="0" smtClean="0"/>
              <a:t>Outgrowth discussion of assessment of self-advocacy skills</a:t>
            </a:r>
          </a:p>
          <a:p>
            <a:endParaRPr lang="en-US" dirty="0"/>
          </a:p>
        </p:txBody>
      </p:sp>
      <p:sp>
        <p:nvSpPr>
          <p:cNvPr id="3" name="Title 2"/>
          <p:cNvSpPr>
            <a:spLocks noGrp="1"/>
          </p:cNvSpPr>
          <p:nvPr>
            <p:ph type="title"/>
          </p:nvPr>
        </p:nvSpPr>
        <p:spPr/>
        <p:txBody>
          <a:bodyPr/>
          <a:lstStyle/>
          <a:p>
            <a:r>
              <a:rPr lang="en-US" dirty="0" smtClean="0"/>
              <a:t>2</a:t>
            </a:r>
            <a:r>
              <a:rPr lang="en-US" baseline="30000" dirty="0" smtClean="0"/>
              <a:t>nd</a:t>
            </a:r>
            <a:r>
              <a:rPr lang="en-US" dirty="0" smtClean="0"/>
              <a:t> Ingredient</a:t>
            </a:r>
            <a:endParaRPr lang="en-US" dirty="0"/>
          </a:p>
        </p:txBody>
      </p:sp>
      <p:pic>
        <p:nvPicPr>
          <p:cNvPr id="4" name="Picture 2" descr="C:\Users\karen\AppData\Local\Microsoft\Windows\Temporary Internet Files\Content.IE5\QO9BWNM6\MC900034584[1].wmf"/>
          <p:cNvPicPr>
            <a:picLocks noChangeAspect="1" noChangeArrowheads="1"/>
          </p:cNvPicPr>
          <p:nvPr/>
        </p:nvPicPr>
        <p:blipFill>
          <a:blip r:embed="rId2" cstate="print"/>
          <a:srcRect/>
          <a:stretch>
            <a:fillRect/>
          </a:stretch>
        </p:blipFill>
        <p:spPr bwMode="auto">
          <a:xfrm>
            <a:off x="7112596" y="0"/>
            <a:ext cx="2031404" cy="196309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l="12544" t="34667" r="68924" b="4000"/>
          <a:stretch>
            <a:fillRect/>
          </a:stretch>
        </p:blipFill>
        <p:spPr bwMode="auto">
          <a:xfrm>
            <a:off x="1524000" y="0"/>
            <a:ext cx="6321075" cy="6709926"/>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2" cstate="print"/>
          <a:srcRect l="11974" t="19556" r="69780" b="66222"/>
          <a:stretch>
            <a:fillRect/>
          </a:stretch>
        </p:blipFill>
        <p:spPr bwMode="auto">
          <a:xfrm rot="16200000">
            <a:off x="-1676400" y="2438400"/>
            <a:ext cx="4876800" cy="1219200"/>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l="59016" t="11556" r="21597" b="22667"/>
          <a:stretch>
            <a:fillRect/>
          </a:stretch>
        </p:blipFill>
        <p:spPr bwMode="auto">
          <a:xfrm rot="533066">
            <a:off x="3376149" y="852899"/>
            <a:ext cx="5181600" cy="5638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effectLst/>
              </a:rPr>
              <a:t>After LIFE Questions – a measure of self awareness and self-advocacy</a:t>
            </a:r>
            <a:endParaRPr lang="en-US" sz="3600" dirty="0">
              <a:effectLst/>
            </a:endParaRPr>
          </a:p>
        </p:txBody>
      </p:sp>
      <p:pic>
        <p:nvPicPr>
          <p:cNvPr id="9218" name="Picture 2"/>
          <p:cNvPicPr>
            <a:picLocks noGrp="1" noChangeAspect="1" noChangeArrowheads="1"/>
          </p:cNvPicPr>
          <p:nvPr>
            <p:ph idx="1"/>
          </p:nvPr>
        </p:nvPicPr>
        <p:blipFill>
          <a:blip r:embed="rId2" cstate="print"/>
          <a:srcRect l="57408" t="11659" r="6481" b="27717"/>
          <a:stretch>
            <a:fillRect/>
          </a:stretch>
        </p:blipFill>
        <p:spPr bwMode="auto">
          <a:xfrm>
            <a:off x="0" y="1934309"/>
            <a:ext cx="9144000" cy="4923692"/>
          </a:xfrm>
          <a:prstGeom prst="rect">
            <a:avLst/>
          </a:prstGeom>
          <a:noFill/>
          <a:ln w="9525">
            <a:solidFill>
              <a:schemeClr val="tx1"/>
            </a:solidFill>
            <a:miter lim="800000"/>
            <a:headEnd/>
            <a:tailEnd/>
          </a:ln>
        </p:spPr>
      </p:pic>
      <p:pic>
        <p:nvPicPr>
          <p:cNvPr id="17409" name="Picture 1" descr="C:\Users\karen\AppData\Local\Microsoft\Windows\Temporary Internet Files\Content.IE5\185A1BUQ\MC900384184[1].wmf"/>
          <p:cNvPicPr>
            <a:picLocks noChangeAspect="1" noChangeArrowheads="1"/>
          </p:cNvPicPr>
          <p:nvPr/>
        </p:nvPicPr>
        <p:blipFill>
          <a:blip r:embed="rId3" cstate="print"/>
          <a:srcRect/>
          <a:stretch>
            <a:fillRect/>
          </a:stretch>
        </p:blipFill>
        <p:spPr bwMode="auto">
          <a:xfrm flipH="1">
            <a:off x="7772400" y="609600"/>
            <a:ext cx="1190273" cy="811987"/>
          </a:xfrm>
          <a:prstGeom prst="rect">
            <a:avLst/>
          </a:prstGeom>
          <a:noFill/>
        </p:spPr>
      </p:pic>
      <p:sp>
        <p:nvSpPr>
          <p:cNvPr id="6" name="TextBox 5"/>
          <p:cNvSpPr txBox="1"/>
          <p:nvPr/>
        </p:nvSpPr>
        <p:spPr>
          <a:xfrm>
            <a:off x="457200" y="1447800"/>
            <a:ext cx="8517075" cy="461665"/>
          </a:xfrm>
          <a:prstGeom prst="rect">
            <a:avLst/>
          </a:prstGeom>
          <a:solidFill>
            <a:srgbClr val="92D050"/>
          </a:solidFill>
        </p:spPr>
        <p:txBody>
          <a:bodyPr wrap="none" rtlCol="0">
            <a:spAutoFit/>
          </a:bodyPr>
          <a:lstStyle/>
          <a:p>
            <a:r>
              <a:rPr lang="en-US" sz="2400" dirty="0">
                <a:solidFill>
                  <a:prstClr val="black"/>
                </a:solidFill>
              </a:rPr>
              <a:t>Baseline measure and to monitor progress toward skills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304800"/>
            <a:ext cx="7772400" cy="838200"/>
          </a:xfrm>
        </p:spPr>
        <p:txBody>
          <a:bodyPr/>
          <a:lstStyle/>
          <a:p>
            <a:pPr eaLnBrk="1" hangingPunct="1"/>
            <a:r>
              <a:rPr lang="en-US" dirty="0" smtClean="0"/>
              <a:t>A place to start….</a:t>
            </a:r>
          </a:p>
        </p:txBody>
      </p:sp>
      <p:sp>
        <p:nvSpPr>
          <p:cNvPr id="21507" name="Content Placeholder 2" descr="Rectangle: Click to edit Master text styles&#10;Second level&#10;Third level&#10;Fourth level&#10;Fifth level"/>
          <p:cNvSpPr>
            <a:spLocks noGrp="1"/>
          </p:cNvSpPr>
          <p:nvPr>
            <p:ph idx="1"/>
          </p:nvPr>
        </p:nvSpPr>
        <p:spPr>
          <a:xfrm>
            <a:off x="609600" y="1066800"/>
            <a:ext cx="7772400" cy="5205413"/>
          </a:xfrm>
        </p:spPr>
        <p:txBody>
          <a:bodyPr/>
          <a:lstStyle/>
          <a:p>
            <a:pPr eaLnBrk="1" hangingPunct="1">
              <a:buFont typeface="Arial" charset="0"/>
              <a:buChar char="•"/>
            </a:pPr>
            <a:r>
              <a:rPr lang="en-US" dirty="0" smtClean="0"/>
              <a:t>Success for students with hearing loss is not </a:t>
            </a:r>
            <a:r>
              <a:rPr lang="en-US" u="sng" dirty="0" smtClean="0"/>
              <a:t>all</a:t>
            </a:r>
            <a:r>
              <a:rPr lang="en-US" dirty="0" smtClean="0"/>
              <a:t> about academics, audibility and language or language delay</a:t>
            </a:r>
          </a:p>
          <a:p>
            <a:pPr eaLnBrk="1" hangingPunct="1">
              <a:buFont typeface="Arial" charset="0"/>
              <a:buChar char="•"/>
            </a:pPr>
            <a:r>
              <a:rPr lang="en-US" dirty="0" smtClean="0"/>
              <a:t>Success is also about how a person communicates – </a:t>
            </a:r>
            <a:r>
              <a:rPr lang="en-US" b="1" dirty="0" smtClean="0"/>
              <a:t>your style</a:t>
            </a:r>
          </a:p>
          <a:p>
            <a:pPr eaLnBrk="1" hangingPunct="1">
              <a:buFont typeface="Arial" charset="0"/>
              <a:buChar char="•"/>
            </a:pPr>
            <a:r>
              <a:rPr lang="en-US" dirty="0" smtClean="0"/>
              <a:t>Children can have communication styles that do not help them:</a:t>
            </a:r>
          </a:p>
          <a:p>
            <a:pPr lvl="1" eaLnBrk="1" hangingPunct="1"/>
            <a:r>
              <a:rPr lang="en-US" sz="2400" dirty="0" smtClean="0"/>
              <a:t>Socialize</a:t>
            </a:r>
          </a:p>
          <a:p>
            <a:pPr lvl="1" eaLnBrk="1" hangingPunct="1"/>
            <a:r>
              <a:rPr lang="en-US" sz="2400" dirty="0" smtClean="0"/>
              <a:t>Advocate for what they need</a:t>
            </a:r>
          </a:p>
          <a:p>
            <a:pPr lvl="1" eaLnBrk="1" hangingPunct="1"/>
            <a:r>
              <a:rPr lang="en-US" sz="2400" dirty="0" smtClean="0"/>
              <a:t>Be perceived as capable and                         equal communicators</a:t>
            </a:r>
          </a:p>
        </p:txBody>
      </p:sp>
      <p:pic>
        <p:nvPicPr>
          <p:cNvPr id="5" name="Picture 4" descr="Aubre_aid_1.jpg"/>
          <p:cNvPicPr>
            <a:picLocks noChangeAspect="1"/>
          </p:cNvPicPr>
          <p:nvPr/>
        </p:nvPicPr>
        <p:blipFill>
          <a:blip r:embed="rId2" cstate="print"/>
          <a:stretch>
            <a:fillRect/>
          </a:stretch>
        </p:blipFill>
        <p:spPr>
          <a:xfrm flipH="1">
            <a:off x="5943600" y="4343400"/>
            <a:ext cx="2895600"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anim calcmode="lin" valueType="num">
                                      <p:cBhvr additive="base">
                                        <p:cTn id="11"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 calcmode="lin" valueType="num">
                                      <p:cBhvr additive="base">
                                        <p:cTn id="17"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50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1507">
                                            <p:txEl>
                                              <p:pRg st="3" end="3"/>
                                            </p:txEl>
                                          </p:spTgt>
                                        </p:tgtEl>
                                        <p:attrNameLst>
                                          <p:attrName>style.visibility</p:attrName>
                                        </p:attrNameLst>
                                      </p:cBhvr>
                                      <p:to>
                                        <p:strVal val="visible"/>
                                      </p:to>
                                    </p:set>
                                    <p:anim calcmode="lin" valueType="num">
                                      <p:cBhvr additive="base">
                                        <p:cTn id="21"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50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507">
                                            <p:txEl>
                                              <p:pRg st="4" end="4"/>
                                            </p:txEl>
                                          </p:spTgt>
                                        </p:tgtEl>
                                        <p:attrNameLst>
                                          <p:attrName>style.visibility</p:attrName>
                                        </p:attrNameLst>
                                      </p:cBhvr>
                                      <p:to>
                                        <p:strVal val="visible"/>
                                      </p:to>
                                    </p:set>
                                    <p:anim calcmode="lin" valueType="num">
                                      <p:cBhvr additive="base">
                                        <p:cTn id="25"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507">
                                            <p:txEl>
                                              <p:pRg st="5" end="5"/>
                                            </p:txEl>
                                          </p:spTgt>
                                        </p:tgtEl>
                                        <p:attrNameLst>
                                          <p:attrName>style.visibility</p:attrName>
                                        </p:attrNameLst>
                                      </p:cBhvr>
                                      <p:to>
                                        <p:strVal val="visible"/>
                                      </p:to>
                                    </p:set>
                                    <p:anim calcmode="lin" valueType="num">
                                      <p:cBhvr additive="base">
                                        <p:cTn id="29"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90600"/>
            <a:ext cx="8229600" cy="5105400"/>
          </a:xfrm>
        </p:spPr>
        <p:txBody>
          <a:bodyPr>
            <a:noAutofit/>
          </a:bodyPr>
          <a:lstStyle/>
          <a:p>
            <a:pPr>
              <a:buNone/>
            </a:pPr>
            <a:r>
              <a:rPr lang="en-US" sz="2800" dirty="0" smtClean="0"/>
              <a:t>2. What do you do if it is too noisy in your </a:t>
            </a:r>
          </a:p>
          <a:p>
            <a:pPr>
              <a:buNone/>
            </a:pPr>
            <a:r>
              <a:rPr lang="en-US" sz="2800" dirty="0" smtClean="0"/>
              <a:t>classroom, making it hard for you to understand what your teacher says?</a:t>
            </a:r>
          </a:p>
          <a:p>
            <a:pPr>
              <a:buNone/>
            </a:pPr>
            <a:r>
              <a:rPr lang="en-US" sz="2800" dirty="0" smtClean="0"/>
              <a:t>3. What do you do when a student’s voice is too quiet for you to understand during a class discussion?</a:t>
            </a:r>
          </a:p>
          <a:p>
            <a:pPr>
              <a:buNone/>
            </a:pPr>
            <a:r>
              <a:rPr lang="en-US" sz="2800" dirty="0" smtClean="0"/>
              <a:t>4.  What do you do when you can’t hear or understand what your friends are saying when you’re hanging out?</a:t>
            </a:r>
          </a:p>
          <a:p>
            <a:pPr>
              <a:buNone/>
            </a:pPr>
            <a:r>
              <a:rPr lang="en-US" sz="2800" dirty="0" smtClean="0"/>
              <a:t>5. What are the things you do when you are trying to communicate and it’s noisy? </a:t>
            </a:r>
          </a:p>
          <a:p>
            <a:pPr>
              <a:buNone/>
            </a:pPr>
            <a:r>
              <a:rPr lang="en-US" sz="2800" dirty="0" smtClean="0"/>
              <a:t>6. What would you do if your listening technology is not working?</a:t>
            </a:r>
          </a:p>
          <a:p>
            <a:pPr>
              <a:buNone/>
            </a:pPr>
            <a:endParaRPr lang="en-US" sz="2800" dirty="0"/>
          </a:p>
        </p:txBody>
      </p:sp>
      <p:sp>
        <p:nvSpPr>
          <p:cNvPr id="3" name="Title 2"/>
          <p:cNvSpPr>
            <a:spLocks noGrp="1"/>
          </p:cNvSpPr>
          <p:nvPr>
            <p:ph type="title"/>
          </p:nvPr>
        </p:nvSpPr>
        <p:spPr>
          <a:xfrm>
            <a:off x="457200" y="274638"/>
            <a:ext cx="7086600" cy="639762"/>
          </a:xfrm>
          <a:solidFill>
            <a:srgbClr val="92D050"/>
          </a:solidFill>
        </p:spPr>
        <p:txBody>
          <a:bodyPr>
            <a:normAutofit fontScale="90000"/>
          </a:bodyPr>
          <a:lstStyle/>
          <a:p>
            <a:r>
              <a:rPr lang="en-US" sz="3600" dirty="0" smtClean="0">
                <a:effectLst/>
              </a:rPr>
              <a:t>Other After LIFE Questions</a:t>
            </a:r>
            <a:endParaRPr lang="en-US" sz="3600" dirty="0">
              <a:effectLst/>
            </a:endParaRPr>
          </a:p>
        </p:txBody>
      </p:sp>
      <p:pic>
        <p:nvPicPr>
          <p:cNvPr id="13314" name="Picture 2" descr="C:\Users\karen\Desktop\Consulting\Website\teenagers discussing in library.jpg"/>
          <p:cNvPicPr>
            <a:picLocks noChangeAspect="1" noChangeArrowheads="1"/>
          </p:cNvPicPr>
          <p:nvPr/>
        </p:nvPicPr>
        <p:blipFill>
          <a:blip r:embed="rId2" cstate="print"/>
          <a:srcRect l="58775"/>
          <a:stretch>
            <a:fillRect/>
          </a:stretch>
        </p:blipFill>
        <p:spPr bwMode="auto">
          <a:xfrm>
            <a:off x="7848600" y="0"/>
            <a:ext cx="1295400" cy="209299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638800"/>
          </a:xfrm>
        </p:spPr>
        <p:txBody>
          <a:bodyPr>
            <a:normAutofit fontScale="92500"/>
          </a:bodyPr>
          <a:lstStyle/>
          <a:p>
            <a:pPr>
              <a:buNone/>
            </a:pPr>
            <a:r>
              <a:rPr lang="en-US" sz="2400" dirty="0" smtClean="0"/>
              <a:t>1. </a:t>
            </a:r>
            <a:r>
              <a:rPr lang="en-US" sz="2400" b="1" dirty="0" smtClean="0"/>
              <a:t>What do you do to let your teacher know that you didn’t hear or understand what s/he said?</a:t>
            </a:r>
          </a:p>
          <a:p>
            <a:r>
              <a:rPr lang="en-US" sz="2400" dirty="0" smtClean="0">
                <a:solidFill>
                  <a:srgbClr val="C00000"/>
                </a:solidFill>
              </a:rPr>
              <a:t>a) Use a facial expression to let her know that I have missed some information (like looking puzzled).</a:t>
            </a:r>
          </a:p>
          <a:p>
            <a:r>
              <a:rPr lang="en-US" sz="2400" dirty="0" smtClean="0"/>
              <a:t>b) Use some kind of signal that my teacher and I have agreed on (like putting my finger on my chin).</a:t>
            </a:r>
          </a:p>
          <a:p>
            <a:r>
              <a:rPr lang="en-US" sz="2400" dirty="0" smtClean="0"/>
              <a:t>c) Do nothing and hope that I will figure it out later on.</a:t>
            </a:r>
          </a:p>
          <a:p>
            <a:r>
              <a:rPr lang="en-US" sz="2400" dirty="0" smtClean="0"/>
              <a:t>d) Raise my hand and ask for more information (like “Page 300 and what?”; “Do we do the odd AND the even problems?”).</a:t>
            </a:r>
          </a:p>
          <a:p>
            <a:r>
              <a:rPr lang="en-US" sz="2400" dirty="0" smtClean="0">
                <a:solidFill>
                  <a:srgbClr val="C00000"/>
                </a:solidFill>
              </a:rPr>
              <a:t>e) Look around to see what the other students are doing (hoping the teacher will notice me looking around).</a:t>
            </a:r>
          </a:p>
          <a:p>
            <a:r>
              <a:rPr lang="en-US" sz="2400" dirty="0" smtClean="0"/>
              <a:t>f) Raise your hand and ask your teacher to repeat what she said.</a:t>
            </a:r>
          </a:p>
          <a:p>
            <a:r>
              <a:rPr lang="en-US" sz="2400" dirty="0" smtClean="0"/>
              <a:t>g) Ask the teacher after class.</a:t>
            </a:r>
          </a:p>
        </p:txBody>
      </p:sp>
      <p:sp>
        <p:nvSpPr>
          <p:cNvPr id="3" name="Title 2"/>
          <p:cNvSpPr>
            <a:spLocks noGrp="1"/>
          </p:cNvSpPr>
          <p:nvPr>
            <p:ph type="title"/>
          </p:nvPr>
        </p:nvSpPr>
        <p:spPr/>
        <p:txBody>
          <a:bodyPr/>
          <a:lstStyle/>
          <a:p>
            <a:r>
              <a:rPr lang="en-US" dirty="0" smtClean="0"/>
              <a:t>An Li’s After LIFE results: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638800"/>
          </a:xfrm>
        </p:spPr>
        <p:txBody>
          <a:bodyPr>
            <a:normAutofit fontScale="85000" lnSpcReduction="10000"/>
          </a:bodyPr>
          <a:lstStyle/>
          <a:p>
            <a:pPr>
              <a:buNone/>
            </a:pPr>
            <a:r>
              <a:rPr lang="en-US" sz="2400" b="1" dirty="0" smtClean="0"/>
              <a:t>2. What do you do if it is too noisy in your classroom, making it hard for you to understand what your teacher says?</a:t>
            </a:r>
          </a:p>
          <a:p>
            <a:r>
              <a:rPr lang="en-US" sz="2400" dirty="0" smtClean="0"/>
              <a:t>a) Raise my hand and let my teacher know that I am having a hard time understanding because of the noise.</a:t>
            </a:r>
          </a:p>
          <a:p>
            <a:r>
              <a:rPr lang="en-US" sz="2400" dirty="0" smtClean="0">
                <a:solidFill>
                  <a:srgbClr val="C00000"/>
                </a:solidFill>
              </a:rPr>
              <a:t>b) Look around the class and glare (make a mean face) at the people who are making noise (hoping the teacher will notice).</a:t>
            </a:r>
          </a:p>
          <a:p>
            <a:r>
              <a:rPr lang="en-US" sz="2400" dirty="0" smtClean="0"/>
              <a:t>c) Get up and close the door (if the noise is in the hallway) or move to a seat in the classroom that is away from the noise.</a:t>
            </a:r>
          </a:p>
          <a:p>
            <a:r>
              <a:rPr lang="en-US" sz="2400" dirty="0" smtClean="0">
                <a:solidFill>
                  <a:srgbClr val="C00000"/>
                </a:solidFill>
              </a:rPr>
              <a:t>d) Do nothing, put more effort into listening and hope that I hear enough to figure out what is going on</a:t>
            </a:r>
            <a:r>
              <a:rPr lang="en-US" sz="2400" dirty="0" smtClean="0"/>
              <a:t>.</a:t>
            </a:r>
          </a:p>
          <a:p>
            <a:r>
              <a:rPr lang="en-US" sz="2400" dirty="0" smtClean="0"/>
              <a:t>e) Get out of my seat and quietly ask the person making noise to stop (my teacher knows this is one of my listening strategies).</a:t>
            </a:r>
          </a:p>
          <a:p>
            <a:r>
              <a:rPr lang="en-US" sz="2400" dirty="0" smtClean="0"/>
              <a:t>f) </a:t>
            </a:r>
            <a:r>
              <a:rPr lang="en-US" sz="2400" dirty="0" smtClean="0">
                <a:solidFill>
                  <a:srgbClr val="C00000"/>
                </a:solidFill>
              </a:rPr>
              <a:t>Start to do something else because it is too hard to listen and understand (hoping the teacher will notice I’m not attending).</a:t>
            </a:r>
          </a:p>
          <a:p>
            <a:r>
              <a:rPr lang="en-US" sz="2400" dirty="0" smtClean="0"/>
              <a:t>g) Talk to the teacher after class.</a:t>
            </a:r>
          </a:p>
        </p:txBody>
      </p:sp>
      <p:sp>
        <p:nvSpPr>
          <p:cNvPr id="3" name="Title 2"/>
          <p:cNvSpPr>
            <a:spLocks noGrp="1"/>
          </p:cNvSpPr>
          <p:nvPr>
            <p:ph type="title"/>
          </p:nvPr>
        </p:nvSpPr>
        <p:spPr/>
        <p:txBody>
          <a:bodyPr/>
          <a:lstStyle/>
          <a:p>
            <a:r>
              <a:rPr lang="en-US" dirty="0" smtClean="0"/>
              <a:t>An Li’s After LIFE results: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638800"/>
          </a:xfrm>
        </p:spPr>
        <p:txBody>
          <a:bodyPr>
            <a:normAutofit/>
          </a:bodyPr>
          <a:lstStyle/>
          <a:p>
            <a:pPr>
              <a:buNone/>
            </a:pPr>
            <a:r>
              <a:rPr lang="en-US" sz="2000" b="1" dirty="0" smtClean="0"/>
              <a:t>3. What do you do when a student’s voice is too quiet for you to understand during a class discussion?</a:t>
            </a:r>
          </a:p>
          <a:p>
            <a:r>
              <a:rPr lang="en-US" sz="2000" dirty="0" smtClean="0">
                <a:solidFill>
                  <a:srgbClr val="C00000"/>
                </a:solidFill>
              </a:rPr>
              <a:t>a) Do nothing and hope that what the student is saying isn’t very important.</a:t>
            </a:r>
          </a:p>
          <a:p>
            <a:r>
              <a:rPr lang="en-US" sz="2000" dirty="0" smtClean="0"/>
              <a:t>b) Raise my hand and remind the teacher to pass the FM microphone to the student before s/he says something to the class.</a:t>
            </a:r>
          </a:p>
          <a:p>
            <a:r>
              <a:rPr lang="en-US" sz="2000" dirty="0" smtClean="0">
                <a:solidFill>
                  <a:srgbClr val="C00000"/>
                </a:solidFill>
              </a:rPr>
              <a:t>c) Look at something that is nowhere near the student who is talking (hoping my teacher will notice and it will remind her that it is hard to hear quiet voices from across the room).</a:t>
            </a:r>
          </a:p>
          <a:p>
            <a:r>
              <a:rPr lang="en-US" sz="2000" dirty="0" smtClean="0"/>
              <a:t>d) Turn around in my seat or move so that I can see the student’s face more easily as s/he talks.</a:t>
            </a:r>
          </a:p>
          <a:p>
            <a:r>
              <a:rPr lang="en-US" sz="2000" dirty="0" smtClean="0">
                <a:solidFill>
                  <a:srgbClr val="C00000"/>
                </a:solidFill>
              </a:rPr>
              <a:t>e) Do nothing and hope that what the student is saying will be repeated by the teacher.</a:t>
            </a:r>
          </a:p>
          <a:p>
            <a:r>
              <a:rPr lang="en-US" sz="2000" dirty="0" smtClean="0"/>
              <a:t>f) Raise my hand and say something like “Marie has a quiet voice and I didn’t hear everything she said.”</a:t>
            </a:r>
            <a:endParaRPr lang="en-US" sz="2400" dirty="0" smtClean="0"/>
          </a:p>
        </p:txBody>
      </p:sp>
      <p:sp>
        <p:nvSpPr>
          <p:cNvPr id="3" name="Title 2"/>
          <p:cNvSpPr>
            <a:spLocks noGrp="1"/>
          </p:cNvSpPr>
          <p:nvPr>
            <p:ph type="title"/>
          </p:nvPr>
        </p:nvSpPr>
        <p:spPr/>
        <p:txBody>
          <a:bodyPr/>
          <a:lstStyle/>
          <a:p>
            <a:r>
              <a:rPr lang="en-US" dirty="0" smtClean="0"/>
              <a:t>An Li’s After LIFE results: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638800"/>
          </a:xfrm>
        </p:spPr>
        <p:txBody>
          <a:bodyPr>
            <a:normAutofit fontScale="92500" lnSpcReduction="10000"/>
          </a:bodyPr>
          <a:lstStyle/>
          <a:p>
            <a:pPr>
              <a:buNone/>
            </a:pPr>
            <a:r>
              <a:rPr lang="en-US" sz="2000" b="1" dirty="0" smtClean="0"/>
              <a:t>4. What do you do when you can’t hear or understand what your friends are saying when you’re hanging out?</a:t>
            </a:r>
          </a:p>
          <a:p>
            <a:r>
              <a:rPr lang="en-US" sz="2000" dirty="0" smtClean="0"/>
              <a:t>a) We move to a quieter place or I stand close to the person who is talking so I can hear my best and see his or her face.</a:t>
            </a:r>
          </a:p>
          <a:p>
            <a:r>
              <a:rPr lang="en-US" sz="2000" dirty="0" smtClean="0">
                <a:solidFill>
                  <a:srgbClr val="C00000"/>
                </a:solidFill>
              </a:rPr>
              <a:t>b) I do nothing. I just hope they don’t ask me anything because sometimes my answers are way off and they laugh at me.</a:t>
            </a:r>
          </a:p>
          <a:p>
            <a:r>
              <a:rPr lang="en-US" sz="2000" dirty="0" smtClean="0"/>
              <a:t>c) I usually miss only part, so I say something like, “What was the name of the movie?” or “Who got in trouble?”</a:t>
            </a:r>
          </a:p>
          <a:p>
            <a:r>
              <a:rPr lang="en-US" sz="2000" dirty="0" smtClean="0"/>
              <a:t>d) Sometimes I just start talking about something else, that way I’ll know what we’re talking about.</a:t>
            </a:r>
          </a:p>
          <a:p>
            <a:r>
              <a:rPr lang="en-US" sz="2000" dirty="0" smtClean="0"/>
              <a:t>e) My friends know I sometimes have a hard time hearing everything. When I miss something I tap the person on the arm and make a puzzled face and they remember to face me when they talk.</a:t>
            </a:r>
          </a:p>
          <a:p>
            <a:r>
              <a:rPr lang="en-US" sz="2000" dirty="0" smtClean="0">
                <a:solidFill>
                  <a:srgbClr val="C00000"/>
                </a:solidFill>
              </a:rPr>
              <a:t>f) I start looking around. Sometimes when I do this it reminds them to face me when they talk.</a:t>
            </a:r>
          </a:p>
          <a:p>
            <a:r>
              <a:rPr lang="en-US" sz="2000" dirty="0" smtClean="0"/>
              <a:t>g) Sometimes I walk away because it’s just too hard to follow the conversation.</a:t>
            </a:r>
            <a:endParaRPr lang="en-US" sz="2400" dirty="0" smtClean="0"/>
          </a:p>
        </p:txBody>
      </p:sp>
      <p:sp>
        <p:nvSpPr>
          <p:cNvPr id="3" name="Title 2"/>
          <p:cNvSpPr>
            <a:spLocks noGrp="1"/>
          </p:cNvSpPr>
          <p:nvPr>
            <p:ph type="title"/>
          </p:nvPr>
        </p:nvSpPr>
        <p:spPr/>
        <p:txBody>
          <a:bodyPr/>
          <a:lstStyle/>
          <a:p>
            <a:r>
              <a:rPr lang="en-US" dirty="0" smtClean="0"/>
              <a:t>An Li’s After LIFE results: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638800"/>
          </a:xfrm>
        </p:spPr>
        <p:txBody>
          <a:bodyPr>
            <a:normAutofit/>
          </a:bodyPr>
          <a:lstStyle/>
          <a:p>
            <a:pPr>
              <a:buNone/>
            </a:pPr>
            <a:r>
              <a:rPr lang="en-US" sz="2200" b="1" dirty="0" smtClean="0"/>
              <a:t>5. What are the things you do when you are trying to communicate and it’s noisy?</a:t>
            </a:r>
          </a:p>
          <a:p>
            <a:r>
              <a:rPr lang="en-US" sz="2200" dirty="0" smtClean="0"/>
              <a:t>a) I try to avoid places where it is noisy and I’m expected to listen and talk.</a:t>
            </a:r>
          </a:p>
          <a:p>
            <a:r>
              <a:rPr lang="en-US" sz="2200" dirty="0" smtClean="0"/>
              <a:t>b) The teacher uses the FM system and passes the microphone to students when they talk.</a:t>
            </a:r>
          </a:p>
          <a:p>
            <a:r>
              <a:rPr lang="en-US" sz="2200" dirty="0" smtClean="0"/>
              <a:t>c) I stop paying attention – if people want me to know something they will tell me again.</a:t>
            </a:r>
          </a:p>
          <a:p>
            <a:r>
              <a:rPr lang="en-US" sz="2200" dirty="0" smtClean="0"/>
              <a:t>d) I try to get the noise to stop or to move away from the noise and closer to the person talking.</a:t>
            </a:r>
          </a:p>
          <a:p>
            <a:r>
              <a:rPr lang="en-US" sz="2200" dirty="0" smtClean="0">
                <a:solidFill>
                  <a:srgbClr val="C00000"/>
                </a:solidFill>
              </a:rPr>
              <a:t>e) Do nothing and hope that no one will ask me anything.</a:t>
            </a:r>
          </a:p>
          <a:p>
            <a:r>
              <a:rPr lang="en-US" sz="2200" dirty="0" smtClean="0"/>
              <a:t>f) I switch the program on my hearing device to the ‘noisy environment’ setting.</a:t>
            </a:r>
          </a:p>
        </p:txBody>
      </p:sp>
      <p:sp>
        <p:nvSpPr>
          <p:cNvPr id="3" name="Title 2"/>
          <p:cNvSpPr>
            <a:spLocks noGrp="1"/>
          </p:cNvSpPr>
          <p:nvPr>
            <p:ph type="title"/>
          </p:nvPr>
        </p:nvSpPr>
        <p:spPr/>
        <p:txBody>
          <a:bodyPr/>
          <a:lstStyle/>
          <a:p>
            <a:r>
              <a:rPr lang="en-US" dirty="0" smtClean="0"/>
              <a:t>An Li’s After LIFE results: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638800"/>
          </a:xfrm>
        </p:spPr>
        <p:txBody>
          <a:bodyPr>
            <a:noAutofit/>
          </a:bodyPr>
          <a:lstStyle/>
          <a:p>
            <a:pPr>
              <a:buNone/>
            </a:pPr>
            <a:r>
              <a:rPr lang="en-US" sz="2200" b="1" dirty="0" smtClean="0"/>
              <a:t>6. What would you do if your listening technology is not working?</a:t>
            </a:r>
          </a:p>
          <a:p>
            <a:r>
              <a:rPr lang="en-US" sz="2200" dirty="0" smtClean="0"/>
              <a:t>a) Let my teacher know right away by raising my hand or using my signal.</a:t>
            </a:r>
          </a:p>
          <a:p>
            <a:r>
              <a:rPr lang="en-US" sz="2200" dirty="0" smtClean="0">
                <a:solidFill>
                  <a:srgbClr val="C00000"/>
                </a:solidFill>
              </a:rPr>
              <a:t>b) Sit at my desk and hope that it will start working again.</a:t>
            </a:r>
          </a:p>
          <a:p>
            <a:r>
              <a:rPr lang="en-US" sz="2200" dirty="0" smtClean="0">
                <a:solidFill>
                  <a:srgbClr val="C00000"/>
                </a:solidFill>
              </a:rPr>
              <a:t>c) Tell my teacher at the end of the day or class period.</a:t>
            </a:r>
          </a:p>
          <a:p>
            <a:r>
              <a:rPr lang="en-US" sz="2200" dirty="0" smtClean="0"/>
              <a:t>d) Change the batteries and do basic troubleshooting to see if I can figure out what is wrong with it.</a:t>
            </a:r>
          </a:p>
          <a:p>
            <a:r>
              <a:rPr lang="en-US" sz="2200" dirty="0" smtClean="0"/>
              <a:t>e) Let my teacher know there is a problem and then leave the class to show the device to someone at school who helps me when there are problems with my hearing aids or other listening devices.</a:t>
            </a:r>
          </a:p>
        </p:txBody>
      </p:sp>
      <p:sp>
        <p:nvSpPr>
          <p:cNvPr id="3" name="Title 2"/>
          <p:cNvSpPr>
            <a:spLocks noGrp="1"/>
          </p:cNvSpPr>
          <p:nvPr>
            <p:ph type="title"/>
          </p:nvPr>
        </p:nvSpPr>
        <p:spPr/>
        <p:txBody>
          <a:bodyPr/>
          <a:lstStyle/>
          <a:p>
            <a:r>
              <a:rPr lang="en-US" dirty="0" smtClean="0"/>
              <a:t>An Li’s After LIFE results: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200"/>
            <a:ext cx="8610600" cy="5257800"/>
          </a:xfrm>
          <a:ln>
            <a:noFill/>
          </a:ln>
        </p:spPr>
        <p:txBody>
          <a:bodyPr>
            <a:noAutofit/>
          </a:bodyPr>
          <a:lstStyle/>
          <a:p>
            <a:r>
              <a:rPr lang="en-US" sz="2800" dirty="0" smtClean="0"/>
              <a:t>Only 8 questions; results in percent of total possible</a:t>
            </a:r>
          </a:p>
          <a:p>
            <a:r>
              <a:rPr lang="en-US" sz="2800" dirty="0" smtClean="0"/>
              <a:t>Provides a box to write the student’s IEP goals related to self-advocacy</a:t>
            </a:r>
          </a:p>
          <a:p>
            <a:r>
              <a:rPr lang="en-US" sz="2800" dirty="0" smtClean="0"/>
              <a:t>Response options: </a:t>
            </a:r>
            <a:r>
              <a:rPr lang="en-US" sz="2800" i="1" dirty="0" smtClean="0"/>
              <a:t>Most opportunities, Often, Sometimes, Rarely, NA/Not observed</a:t>
            </a:r>
          </a:p>
          <a:p>
            <a:r>
              <a:rPr lang="en-US" sz="2800" dirty="0" smtClean="0"/>
              <a:t>Teacher comment area RE: student advocating for self</a:t>
            </a:r>
          </a:p>
          <a:p>
            <a:pPr>
              <a:buNone/>
            </a:pPr>
            <a:r>
              <a:rPr lang="en-US" sz="2800" dirty="0" smtClean="0"/>
              <a:t>Useful to raise teacher </a:t>
            </a:r>
            <a:r>
              <a:rPr lang="en-US" sz="2800" b="1" dirty="0" smtClean="0">
                <a:solidFill>
                  <a:srgbClr val="0070C0"/>
                </a:solidFill>
              </a:rPr>
              <a:t>awareness</a:t>
            </a:r>
            <a:r>
              <a:rPr lang="en-US" sz="2800" dirty="0" smtClean="0"/>
              <a:t>, as a </a:t>
            </a:r>
            <a:r>
              <a:rPr lang="en-US" sz="2800" b="1" dirty="0" smtClean="0">
                <a:solidFill>
                  <a:srgbClr val="0070C0"/>
                </a:solidFill>
              </a:rPr>
              <a:t>baseline measure </a:t>
            </a:r>
            <a:r>
              <a:rPr lang="en-US" sz="2800" dirty="0" smtClean="0"/>
              <a:t>and to </a:t>
            </a:r>
            <a:r>
              <a:rPr lang="en-US" sz="2800" b="1" dirty="0" smtClean="0">
                <a:solidFill>
                  <a:srgbClr val="0070C0"/>
                </a:solidFill>
              </a:rPr>
              <a:t>measure progress </a:t>
            </a:r>
            <a:r>
              <a:rPr lang="en-US" sz="2800" dirty="0" smtClean="0"/>
              <a:t>in student use of self-advocacy activities</a:t>
            </a:r>
            <a:endParaRPr lang="en-US" sz="3200" dirty="0" smtClean="0"/>
          </a:p>
        </p:txBody>
      </p:sp>
      <p:sp>
        <p:nvSpPr>
          <p:cNvPr id="3" name="Title 2"/>
          <p:cNvSpPr>
            <a:spLocks noGrp="1"/>
          </p:cNvSpPr>
          <p:nvPr>
            <p:ph type="title"/>
          </p:nvPr>
        </p:nvSpPr>
        <p:spPr>
          <a:xfrm>
            <a:off x="533400" y="152400"/>
            <a:ext cx="8229600" cy="1020762"/>
          </a:xfrm>
          <a:solidFill>
            <a:srgbClr val="92D050"/>
          </a:solidFill>
        </p:spPr>
        <p:txBody>
          <a:bodyPr>
            <a:noAutofit/>
          </a:bodyPr>
          <a:lstStyle/>
          <a:p>
            <a:pPr algn="ctr"/>
            <a:r>
              <a:rPr lang="en-US" sz="3200" dirty="0" smtClean="0"/>
              <a:t>Teacher LIFE-R Checklist: </a:t>
            </a:r>
            <a:br>
              <a:rPr lang="en-US" sz="3200" dirty="0" smtClean="0"/>
            </a:br>
            <a:r>
              <a:rPr lang="en-US" sz="3200" dirty="0" smtClean="0"/>
              <a:t>Self-Advocacy and Instructional Access</a:t>
            </a:r>
          </a:p>
        </p:txBody>
      </p:sp>
      <p:sp>
        <p:nvSpPr>
          <p:cNvPr id="4" name="Rectangle 1"/>
          <p:cNvSpPr>
            <a:spLocks noChangeArrowheads="1"/>
          </p:cNvSpPr>
          <p:nvPr/>
        </p:nvSpPr>
        <p:spPr bwMode="auto">
          <a:xfrm>
            <a:off x="6858000" y="5791200"/>
            <a:ext cx="1295400" cy="70788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dirty="0">
                <a:solidFill>
                  <a:prstClr val="black"/>
                </a:solidFill>
                <a:latin typeface="Calibri" pitchFamily="34" charset="0"/>
                <a:ea typeface="Calibri" pitchFamily="34" charset="0"/>
                <a:cs typeface="Times New Roman" pitchFamily="18" charset="0"/>
              </a:rPr>
              <a:t>TEACHER</a:t>
            </a:r>
            <a:endParaRPr lang="en-US" sz="800" dirty="0">
              <a:solidFill>
                <a:prstClr val="black"/>
              </a:solidFill>
              <a:latin typeface="Arial" pitchFamily="34" charset="0"/>
              <a:cs typeface="Arial" pitchFamily="34" charset="0"/>
            </a:endParaRPr>
          </a:p>
          <a:p>
            <a:pPr algn="ctr" eaLnBrk="0" fontAlgn="base" hangingPunct="0">
              <a:spcBef>
                <a:spcPct val="0"/>
              </a:spcBef>
              <a:spcAft>
                <a:spcPct val="0"/>
              </a:spcAft>
            </a:pPr>
            <a:r>
              <a:rPr lang="en-US" sz="2000" b="1" dirty="0">
                <a:solidFill>
                  <a:prstClr val="black"/>
                </a:solidFill>
                <a:latin typeface="Calibri" pitchFamily="34" charset="0"/>
                <a:ea typeface="Calibri" pitchFamily="34" charset="0"/>
                <a:cs typeface="Times New Roman" pitchFamily="18" charset="0"/>
              </a:rPr>
              <a:t> L.I.F.E.</a:t>
            </a:r>
            <a:endParaRPr lang="en-US"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l="8333" t="14967" r="56481" b="4202"/>
          <a:stretch>
            <a:fillRect/>
          </a:stretch>
        </p:blipFill>
        <p:spPr bwMode="auto">
          <a:xfrm>
            <a:off x="5443" y="228600"/>
            <a:ext cx="8926287" cy="6577263"/>
          </a:xfrm>
          <a:prstGeom prst="rect">
            <a:avLst/>
          </a:prstGeom>
          <a:noFill/>
          <a:ln w="9525">
            <a:solidFill>
              <a:schemeClr val="tx1"/>
            </a:solidFill>
            <a:miter lim="800000"/>
            <a:headEnd/>
            <a:tailEnd/>
          </a:ln>
        </p:spPr>
      </p:pic>
      <p:sp>
        <p:nvSpPr>
          <p:cNvPr id="5" name="Rectangle 1"/>
          <p:cNvSpPr>
            <a:spLocks noChangeArrowheads="1"/>
          </p:cNvSpPr>
          <p:nvPr/>
        </p:nvSpPr>
        <p:spPr bwMode="auto">
          <a:xfrm>
            <a:off x="3657600" y="685800"/>
            <a:ext cx="1295400" cy="70788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000" b="1" dirty="0">
                <a:solidFill>
                  <a:prstClr val="black"/>
                </a:solidFill>
                <a:latin typeface="Calibri" pitchFamily="34" charset="0"/>
                <a:ea typeface="Calibri" pitchFamily="34" charset="0"/>
                <a:cs typeface="Times New Roman" pitchFamily="18" charset="0"/>
              </a:rPr>
              <a:t>TEACHER</a:t>
            </a:r>
            <a:endParaRPr lang="en-US" sz="800" dirty="0">
              <a:solidFill>
                <a:prstClr val="black"/>
              </a:solidFill>
              <a:latin typeface="Arial" pitchFamily="34" charset="0"/>
              <a:cs typeface="Arial" pitchFamily="34" charset="0"/>
            </a:endParaRPr>
          </a:p>
          <a:p>
            <a:pPr algn="ctr" eaLnBrk="0" fontAlgn="base" hangingPunct="0">
              <a:spcBef>
                <a:spcPct val="0"/>
              </a:spcBef>
              <a:spcAft>
                <a:spcPct val="0"/>
              </a:spcAft>
            </a:pPr>
            <a:r>
              <a:rPr lang="en-US" sz="2000" b="1" dirty="0">
                <a:solidFill>
                  <a:prstClr val="black"/>
                </a:solidFill>
                <a:latin typeface="Calibri" pitchFamily="34" charset="0"/>
                <a:ea typeface="Calibri" pitchFamily="34" charset="0"/>
                <a:cs typeface="Times New Roman" pitchFamily="18" charset="0"/>
              </a:rPr>
              <a:t> L.I.F.E.</a:t>
            </a:r>
            <a:endParaRPr lang="en-US"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karen\AppData\Local\Microsoft\Windows\Temporary Internet Files\Content.IE5\SL5KHTCM\MC900230931[1].wmf"/>
          <p:cNvPicPr>
            <a:picLocks noChangeAspect="1" noChangeArrowheads="1"/>
          </p:cNvPicPr>
          <p:nvPr/>
        </p:nvPicPr>
        <p:blipFill>
          <a:blip r:embed="rId2" cstate="print">
            <a:lum contrast="-10000"/>
          </a:blip>
          <a:srcRect/>
          <a:stretch>
            <a:fillRect/>
          </a:stretch>
        </p:blipFill>
        <p:spPr bwMode="auto">
          <a:xfrm rot="1821777">
            <a:off x="6096884" y="274211"/>
            <a:ext cx="2018929" cy="3097451"/>
          </a:xfrm>
          <a:prstGeom prst="rect">
            <a:avLst/>
          </a:prstGeom>
          <a:noFill/>
        </p:spPr>
      </p:pic>
      <p:sp>
        <p:nvSpPr>
          <p:cNvPr id="2" name="Content Placeholder 1"/>
          <p:cNvSpPr>
            <a:spLocks noGrp="1"/>
          </p:cNvSpPr>
          <p:nvPr>
            <p:ph idx="1"/>
          </p:nvPr>
        </p:nvSpPr>
        <p:spPr>
          <a:xfrm>
            <a:off x="304800" y="1295400"/>
            <a:ext cx="8229600" cy="5105400"/>
          </a:xfrm>
        </p:spPr>
        <p:txBody>
          <a:bodyPr>
            <a:normAutofit lnSpcReduction="10000"/>
          </a:bodyPr>
          <a:lstStyle/>
          <a:p>
            <a:pPr>
              <a:buNone/>
            </a:pPr>
            <a:r>
              <a:rPr lang="en-US" sz="3300" dirty="0" smtClean="0">
                <a:solidFill>
                  <a:srgbClr val="0000CC"/>
                </a:solidFill>
              </a:rPr>
              <a:t>What do you currently do to assess self-advocacy skills?</a:t>
            </a:r>
          </a:p>
          <a:p>
            <a:pPr>
              <a:buNone/>
            </a:pPr>
            <a:endParaRPr lang="en-US" sz="3300" dirty="0" smtClean="0">
              <a:solidFill>
                <a:srgbClr val="0000CC"/>
              </a:solidFill>
            </a:endParaRPr>
          </a:p>
          <a:p>
            <a:pPr>
              <a:buNone/>
            </a:pPr>
            <a:r>
              <a:rPr lang="en-US" sz="3300" dirty="0" smtClean="0">
                <a:solidFill>
                  <a:srgbClr val="0000CC"/>
                </a:solidFill>
              </a:rPr>
              <a:t>Do students who are ‘doing okay’ regularly identify when they miss information and advocate? How do you know?</a:t>
            </a:r>
          </a:p>
          <a:p>
            <a:pPr>
              <a:buNone/>
            </a:pPr>
            <a:endParaRPr lang="en-US" sz="3300" dirty="0" smtClean="0">
              <a:solidFill>
                <a:srgbClr val="0000CC"/>
              </a:solidFill>
            </a:endParaRPr>
          </a:p>
          <a:p>
            <a:pPr>
              <a:buNone/>
            </a:pPr>
            <a:r>
              <a:rPr lang="en-US" sz="3300" dirty="0" smtClean="0">
                <a:solidFill>
                  <a:srgbClr val="0000CC"/>
                </a:solidFill>
              </a:rPr>
              <a:t>What could you envision doing differently?</a:t>
            </a:r>
          </a:p>
        </p:txBody>
      </p:sp>
      <p:sp>
        <p:nvSpPr>
          <p:cNvPr id="3" name="Title 2"/>
          <p:cNvSpPr>
            <a:spLocks noGrp="1"/>
          </p:cNvSpPr>
          <p:nvPr>
            <p:ph type="title"/>
          </p:nvPr>
        </p:nvSpPr>
        <p:spPr/>
        <p:txBody>
          <a:bodyPr/>
          <a:lstStyle/>
          <a:p>
            <a:r>
              <a:rPr lang="en-US" dirty="0" smtClean="0"/>
              <a:t>Turn-and-Talk</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Communication styles</a:t>
            </a:r>
            <a:endParaRPr lang="en-US" dirty="0">
              <a:effectLst/>
            </a:endParaRPr>
          </a:p>
        </p:txBody>
      </p:sp>
      <p:pic>
        <p:nvPicPr>
          <p:cNvPr id="3" name="Picture 2"/>
          <p:cNvPicPr>
            <a:picLocks noChangeAspect="1" noChangeArrowheads="1"/>
          </p:cNvPicPr>
          <p:nvPr/>
        </p:nvPicPr>
        <p:blipFill>
          <a:blip r:embed="rId2" cstate="print"/>
          <a:srcRect l="17962" t="67329" r="65502" b="10222"/>
          <a:stretch>
            <a:fillRect/>
          </a:stretch>
        </p:blipFill>
        <p:spPr bwMode="auto">
          <a:xfrm>
            <a:off x="457200" y="3200400"/>
            <a:ext cx="7924800" cy="3450748"/>
          </a:xfrm>
          <a:prstGeom prst="rect">
            <a:avLst/>
          </a:prstGeom>
          <a:noFill/>
          <a:ln w="9525">
            <a:noFill/>
            <a:miter lim="800000"/>
            <a:headEnd/>
            <a:tailEnd/>
          </a:ln>
        </p:spPr>
      </p:pic>
      <p:pic>
        <p:nvPicPr>
          <p:cNvPr id="4098" name="Picture 2" descr="C:\Users\karen\AppData\Local\Microsoft\Windows\Temporary Internet Files\Content.IE5\EQ84OX81\MC900383550[1].wmf"/>
          <p:cNvPicPr>
            <a:picLocks noChangeAspect="1" noChangeArrowheads="1"/>
          </p:cNvPicPr>
          <p:nvPr/>
        </p:nvPicPr>
        <p:blipFill>
          <a:blip r:embed="rId3" cstate="print"/>
          <a:srcRect/>
          <a:stretch>
            <a:fillRect/>
          </a:stretch>
        </p:blipFill>
        <p:spPr bwMode="auto">
          <a:xfrm>
            <a:off x="1066800" y="4114799"/>
            <a:ext cx="990600" cy="2181405"/>
          </a:xfrm>
          <a:prstGeom prst="rect">
            <a:avLst/>
          </a:prstGeom>
          <a:noFill/>
        </p:spPr>
      </p:pic>
      <p:sp>
        <p:nvSpPr>
          <p:cNvPr id="6" name="Rectangle 5"/>
          <p:cNvSpPr/>
          <p:nvPr/>
        </p:nvSpPr>
        <p:spPr>
          <a:xfrm>
            <a:off x="457200" y="2514600"/>
            <a:ext cx="8305800" cy="584775"/>
          </a:xfrm>
          <a:prstGeom prst="rect">
            <a:avLst/>
          </a:prstGeom>
          <a:noFill/>
        </p:spPr>
        <p:txBody>
          <a:bodyPr wrap="squar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Do you know students like this?</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304800" y="1295400"/>
            <a:ext cx="8458201" cy="954107"/>
          </a:xfrm>
          <a:prstGeom prst="rect">
            <a:avLst/>
          </a:prstGeom>
          <a:solidFill>
            <a:srgbClr val="FFFF99"/>
          </a:solidFill>
          <a:ln>
            <a:solidFill>
              <a:srgbClr val="002060"/>
            </a:solidFill>
          </a:ln>
        </p:spPr>
        <p:txBody>
          <a:bodyPr wrap="square" rtlCol="0">
            <a:spAutoFit/>
          </a:bodyPr>
          <a:lstStyle/>
          <a:p>
            <a:r>
              <a:rPr lang="en-US" sz="2800" dirty="0" smtClean="0"/>
              <a:t>Style: ‘A particular, distinctive, or characteristic </a:t>
            </a:r>
          </a:p>
          <a:p>
            <a:r>
              <a:rPr lang="en-US" sz="2800" dirty="0" smtClean="0"/>
              <a:t>mode of action or manner of acting.’</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 presetClass="entr" presetSubtype="5"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linds(vertical)">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ClrTx/>
              <a:buNone/>
            </a:pPr>
            <a:r>
              <a:rPr lang="en-US" dirty="0" smtClean="0"/>
              <a:t>Education about strategies:</a:t>
            </a:r>
          </a:p>
          <a:p>
            <a:pPr lvl="1">
              <a:buClrTx/>
            </a:pPr>
            <a:r>
              <a:rPr lang="en-US" sz="2800" dirty="0" smtClean="0"/>
              <a:t>Predicting challenges within </a:t>
            </a:r>
          </a:p>
          <a:p>
            <a:pPr lvl="1">
              <a:buClrTx/>
              <a:buNone/>
            </a:pPr>
            <a:r>
              <a:rPr lang="en-US" sz="2800" dirty="0" smtClean="0"/>
              <a:t>  the environment</a:t>
            </a:r>
          </a:p>
          <a:p>
            <a:pPr lvl="1">
              <a:buClrTx/>
            </a:pPr>
            <a:r>
              <a:rPr lang="en-US" sz="2800" dirty="0" smtClean="0"/>
              <a:t>Skill Building – </a:t>
            </a:r>
          </a:p>
          <a:p>
            <a:pPr lvl="2">
              <a:buClrTx/>
            </a:pPr>
            <a:r>
              <a:rPr lang="en-US" sz="2800" dirty="0" smtClean="0"/>
              <a:t>Role as ‘Technology Specialist’ </a:t>
            </a:r>
          </a:p>
          <a:p>
            <a:pPr lvl="2">
              <a:buClrTx/>
            </a:pPr>
            <a:r>
              <a:rPr lang="en-US" sz="2800" dirty="0" smtClean="0"/>
              <a:t>Building communication repair skills</a:t>
            </a:r>
          </a:p>
          <a:p>
            <a:pPr lvl="2">
              <a:buClrTx/>
            </a:pPr>
            <a:r>
              <a:rPr lang="en-US" sz="2800" dirty="0" smtClean="0"/>
              <a:t>Self advocacy skills</a:t>
            </a:r>
          </a:p>
          <a:p>
            <a:pPr lvl="1">
              <a:buClrTx/>
            </a:pPr>
            <a:r>
              <a:rPr lang="en-US" sz="2800" dirty="0" smtClean="0"/>
              <a:t>Demonstration/role playing of strategies</a:t>
            </a:r>
          </a:p>
          <a:p>
            <a:endParaRPr lang="en-US" dirty="0"/>
          </a:p>
        </p:txBody>
      </p:sp>
      <p:sp>
        <p:nvSpPr>
          <p:cNvPr id="3" name="Title 2"/>
          <p:cNvSpPr>
            <a:spLocks noGrp="1"/>
          </p:cNvSpPr>
          <p:nvPr>
            <p:ph type="title"/>
          </p:nvPr>
        </p:nvSpPr>
        <p:spPr/>
        <p:txBody>
          <a:bodyPr/>
          <a:lstStyle/>
          <a:p>
            <a:r>
              <a:rPr lang="en-US" dirty="0" smtClean="0"/>
              <a:t>3</a:t>
            </a:r>
            <a:r>
              <a:rPr lang="en-US" baseline="30000" dirty="0" smtClean="0"/>
              <a:t>rd</a:t>
            </a:r>
            <a:r>
              <a:rPr lang="en-US" dirty="0" smtClean="0"/>
              <a:t> Ingredient</a:t>
            </a:r>
            <a:endParaRPr lang="en-US" dirty="0"/>
          </a:p>
        </p:txBody>
      </p:sp>
      <p:pic>
        <p:nvPicPr>
          <p:cNvPr id="4" name="Picture 2" descr="C:\Users\karen\AppData\Local\Microsoft\Windows\Temporary Internet Files\Content.IE5\QO9BWNM6\MC900034584[1].wmf"/>
          <p:cNvPicPr>
            <a:picLocks noChangeAspect="1" noChangeArrowheads="1"/>
          </p:cNvPicPr>
          <p:nvPr/>
        </p:nvPicPr>
        <p:blipFill>
          <a:blip r:embed="rId2" cstate="print"/>
          <a:srcRect/>
          <a:stretch>
            <a:fillRect/>
          </a:stretch>
        </p:blipFill>
        <p:spPr bwMode="auto">
          <a:xfrm>
            <a:off x="7112596" y="0"/>
            <a:ext cx="2031404" cy="1963093"/>
          </a:xfrm>
          <a:prstGeom prst="rect">
            <a:avLst/>
          </a:prstGeom>
          <a:noFill/>
        </p:spPr>
      </p:pic>
      <p:pic>
        <p:nvPicPr>
          <p:cNvPr id="1026" name="Picture 2" descr="C:\Users\karen\AppData\Local\Microsoft\Windows\Temporary Internet Files\Content.IE5\SL5KHTCM\MC900432530[1].png"/>
          <p:cNvPicPr>
            <a:picLocks noChangeAspect="1" noChangeArrowheads="1"/>
          </p:cNvPicPr>
          <p:nvPr/>
        </p:nvPicPr>
        <p:blipFill>
          <a:blip r:embed="rId3" cstate="print"/>
          <a:srcRect/>
          <a:stretch>
            <a:fillRect/>
          </a:stretch>
        </p:blipFill>
        <p:spPr bwMode="auto">
          <a:xfrm>
            <a:off x="6096000" y="1828800"/>
            <a:ext cx="924678" cy="63485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00600" y="1371600"/>
            <a:ext cx="3886200" cy="5029200"/>
          </a:xfrm>
          <a:solidFill>
            <a:schemeClr val="bg1">
              <a:lumMod val="50000"/>
            </a:schemeClr>
          </a:solidFill>
        </p:spPr>
        <p:txBody>
          <a:bodyPr>
            <a:normAutofit fontScale="92500"/>
          </a:bodyPr>
          <a:lstStyle/>
          <a:p>
            <a:pPr>
              <a:buNone/>
            </a:pPr>
            <a:r>
              <a:rPr lang="en-US" b="1" dirty="0" smtClean="0">
                <a:solidFill>
                  <a:srgbClr val="FFFF00"/>
                </a:solidFill>
                <a:effectLst>
                  <a:outerShdw blurRad="38100" dist="38100" dir="2700000" algn="tl">
                    <a:srgbClr val="000000">
                      <a:alpha val="43137"/>
                    </a:srgbClr>
                  </a:outerShdw>
                </a:effectLst>
              </a:rPr>
              <a:t>Accommodations within the classroom</a:t>
            </a:r>
          </a:p>
          <a:p>
            <a:pPr>
              <a:buNone/>
            </a:pPr>
            <a:endParaRPr lang="en-US" sz="1600" dirty="0" smtClean="0"/>
          </a:p>
          <a:p>
            <a:pPr>
              <a:buNone/>
            </a:pPr>
            <a:endParaRPr lang="en-US" sz="1600" dirty="0" smtClean="0">
              <a:solidFill>
                <a:srgbClr val="92D050"/>
              </a:solidFill>
            </a:endParaRPr>
          </a:p>
          <a:p>
            <a:pPr>
              <a:buNone/>
            </a:pPr>
            <a:r>
              <a:rPr lang="en-US" b="1" dirty="0" smtClean="0">
                <a:solidFill>
                  <a:srgbClr val="92D050"/>
                </a:solidFill>
                <a:effectLst>
                  <a:outerShdw blurRad="38100" dist="38100" dir="2700000" algn="tl">
                    <a:srgbClr val="000000">
                      <a:alpha val="43137"/>
                    </a:srgbClr>
                  </a:outerShdw>
                </a:effectLst>
              </a:rPr>
              <a:t>Student awareness of issues and communication repair skills</a:t>
            </a:r>
          </a:p>
          <a:p>
            <a:pPr>
              <a:buNone/>
            </a:pPr>
            <a:endParaRPr lang="en-US" dirty="0" smtClean="0"/>
          </a:p>
          <a:p>
            <a:pPr>
              <a:buNone/>
            </a:pPr>
            <a:r>
              <a:rPr lang="en-US" b="1" dirty="0" smtClean="0">
                <a:solidFill>
                  <a:srgbClr val="FFC000"/>
                </a:solidFill>
                <a:effectLst>
                  <a:outerShdw blurRad="38100" dist="38100" dir="2700000" algn="tl">
                    <a:srgbClr val="000000">
                      <a:alpha val="43137"/>
                    </a:srgbClr>
                  </a:outerShdw>
                </a:effectLst>
              </a:rPr>
              <a:t>Student self-advocacy &amp; effective use of hearing assistance technology</a:t>
            </a:r>
            <a:endParaRPr lang="en-US" b="1" dirty="0">
              <a:solidFill>
                <a:srgbClr val="FFC000"/>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228600" y="0"/>
            <a:ext cx="8915400" cy="1295400"/>
          </a:xfrm>
        </p:spPr>
        <p:txBody>
          <a:bodyPr>
            <a:noAutofit/>
          </a:bodyPr>
          <a:lstStyle/>
          <a:p>
            <a:pPr algn="ctr"/>
            <a:r>
              <a:rPr lang="en-US" sz="2800" dirty="0" smtClean="0"/>
              <a:t>How well does the student predict </a:t>
            </a:r>
            <a:br>
              <a:rPr lang="en-US" sz="2800" dirty="0" smtClean="0"/>
            </a:br>
            <a:r>
              <a:rPr lang="en-US" sz="2800" dirty="0" smtClean="0"/>
              <a:t>causes of listening challenges? </a:t>
            </a:r>
            <a:br>
              <a:rPr lang="en-US" sz="2800" dirty="0" smtClean="0"/>
            </a:br>
            <a:r>
              <a:rPr lang="en-US" sz="2800" dirty="0" smtClean="0">
                <a:effectLst/>
              </a:rPr>
              <a:t>True access requires ‘control’ of all 3</a:t>
            </a:r>
            <a:endParaRPr lang="en-US" sz="2800" dirty="0">
              <a:effectLst/>
            </a:endParaRPr>
          </a:p>
        </p:txBody>
      </p:sp>
      <p:pic>
        <p:nvPicPr>
          <p:cNvPr id="7" name="Picture 5"/>
          <p:cNvPicPr>
            <a:picLocks noChangeAspect="1" noChangeArrowheads="1"/>
          </p:cNvPicPr>
          <p:nvPr/>
        </p:nvPicPr>
        <p:blipFill>
          <a:blip r:embed="rId2" cstate="print"/>
          <a:srcRect l="18817" t="18667" r="62366" b="7556"/>
          <a:stretch>
            <a:fillRect/>
          </a:stretch>
        </p:blipFill>
        <p:spPr bwMode="auto">
          <a:xfrm>
            <a:off x="0" y="1219200"/>
            <a:ext cx="4241494"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61297" t="12444" r="17320" b="23555"/>
          <a:stretch>
            <a:fillRect/>
          </a:stretch>
        </p:blipFill>
        <p:spPr bwMode="auto">
          <a:xfrm>
            <a:off x="0" y="0"/>
            <a:ext cx="5715000" cy="548640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l="63008" t="14222" r="17320" b="45778"/>
          <a:stretch>
            <a:fillRect/>
          </a:stretch>
        </p:blipFill>
        <p:spPr bwMode="auto">
          <a:xfrm rot="1149101">
            <a:off x="416975" y="2443972"/>
            <a:ext cx="5257800" cy="34290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l="18817" t="18667" r="62366" b="7556"/>
          <a:stretch>
            <a:fillRect/>
          </a:stretch>
        </p:blipFill>
        <p:spPr bwMode="auto">
          <a:xfrm>
            <a:off x="5486400" y="1905000"/>
            <a:ext cx="3657600" cy="4599710"/>
          </a:xfrm>
          <a:prstGeom prst="rect">
            <a:avLst/>
          </a:prstGeom>
          <a:noFill/>
          <a:ln w="9525">
            <a:noFill/>
            <a:miter lim="800000"/>
            <a:headEnd/>
            <a:tailEnd/>
          </a:ln>
        </p:spPr>
      </p:pic>
      <p:sp>
        <p:nvSpPr>
          <p:cNvPr id="7" name="TextBox 6"/>
          <p:cNvSpPr txBox="1"/>
          <p:nvPr/>
        </p:nvSpPr>
        <p:spPr>
          <a:xfrm>
            <a:off x="5410200" y="304800"/>
            <a:ext cx="3505200" cy="1569660"/>
          </a:xfrm>
          <a:prstGeom prst="rect">
            <a:avLst/>
          </a:prstGeom>
          <a:solidFill>
            <a:srgbClr val="FFFF99"/>
          </a:solidFill>
        </p:spPr>
        <p:txBody>
          <a:bodyPr wrap="square" rtlCol="0">
            <a:spAutoFit/>
          </a:bodyPr>
          <a:lstStyle/>
          <a:p>
            <a:pPr algn="ctr"/>
            <a:r>
              <a:rPr lang="en-US" sz="2400" dirty="0">
                <a:solidFill>
                  <a:prstClr val="black"/>
                </a:solidFill>
              </a:rPr>
              <a:t>How well does the student predict </a:t>
            </a:r>
            <a:br>
              <a:rPr lang="en-US" sz="2400" dirty="0">
                <a:solidFill>
                  <a:prstClr val="black"/>
                </a:solidFill>
              </a:rPr>
            </a:br>
            <a:r>
              <a:rPr lang="en-US" sz="2400" dirty="0">
                <a:solidFill>
                  <a:prstClr val="black"/>
                </a:solidFill>
              </a:rPr>
              <a:t>challenges within the environment?</a:t>
            </a:r>
            <a:endParaRPr lang="en-US" sz="2500" dirty="0">
              <a:solidFill>
                <a:prstClr val="black"/>
              </a:solidFill>
            </a:endParaRPr>
          </a:p>
        </p:txBody>
      </p:sp>
      <p:sp>
        <p:nvSpPr>
          <p:cNvPr id="8" name="TextBox 7"/>
          <p:cNvSpPr txBox="1"/>
          <p:nvPr/>
        </p:nvSpPr>
        <p:spPr>
          <a:xfrm rot="1140080">
            <a:off x="1283449" y="5682923"/>
            <a:ext cx="1659429" cy="461665"/>
          </a:xfrm>
          <a:prstGeom prst="rect">
            <a:avLst/>
          </a:prstGeom>
          <a:noFill/>
          <a:ln>
            <a:solidFill>
              <a:srgbClr val="0070C0"/>
            </a:solidFill>
          </a:ln>
        </p:spPr>
        <p:txBody>
          <a:bodyPr wrap="none" rtlCol="0">
            <a:spAutoFit/>
          </a:bodyPr>
          <a:lstStyle/>
          <a:p>
            <a:r>
              <a:rPr lang="en-US" sz="2400" b="1" dirty="0">
                <a:solidFill>
                  <a:srgbClr val="0066CC"/>
                </a:solidFill>
                <a:effectLst>
                  <a:outerShdw blurRad="38100" dist="38100" dir="2700000" algn="tl">
                    <a:srgbClr val="000000">
                      <a:alpha val="43137"/>
                    </a:srgbClr>
                  </a:outerShdw>
                </a:effectLst>
              </a:rPr>
              <a:t>Strategies</a:t>
            </a:r>
          </a:p>
        </p:txBody>
      </p:sp>
      <p:sp>
        <p:nvSpPr>
          <p:cNvPr id="9" name="TextBox 8"/>
          <p:cNvSpPr txBox="1"/>
          <p:nvPr/>
        </p:nvSpPr>
        <p:spPr>
          <a:xfrm>
            <a:off x="1524000" y="0"/>
            <a:ext cx="2590800" cy="400110"/>
          </a:xfrm>
          <a:prstGeom prst="rect">
            <a:avLst/>
          </a:prstGeom>
          <a:solidFill>
            <a:srgbClr val="0070C0"/>
          </a:solidFill>
        </p:spPr>
        <p:txBody>
          <a:bodyPr wrap="square" rtlCol="0">
            <a:spAutoFit/>
          </a:bodyPr>
          <a:lstStyle/>
          <a:p>
            <a:pPr algn="ctr"/>
            <a:r>
              <a:rPr lang="en-US" sz="2000" b="1" dirty="0">
                <a:solidFill>
                  <a:prstClr val="white"/>
                </a:solidFill>
              </a:rPr>
              <a:t>Situations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800" dirty="0" smtClean="0"/>
              <a:t>Match up the left-most column of situations with the 3 sources of communication breakdown</a:t>
            </a:r>
          </a:p>
          <a:p>
            <a:r>
              <a:rPr lang="en-US" sz="2800" dirty="0" smtClean="0"/>
              <a:t>What are the possible strategies that can be used to address:</a:t>
            </a:r>
          </a:p>
          <a:p>
            <a:pPr lvl="1"/>
            <a:r>
              <a:rPr lang="en-US" sz="2800" dirty="0" smtClean="0"/>
              <a:t>Student at the next desk coughs during teacher instructions</a:t>
            </a:r>
          </a:p>
          <a:p>
            <a:pPr lvl="1">
              <a:buNone/>
            </a:pPr>
            <a:r>
              <a:rPr lang="en-US" sz="2800" dirty="0" smtClean="0"/>
              <a:t>OR</a:t>
            </a:r>
          </a:p>
          <a:p>
            <a:pPr lvl="1"/>
            <a:r>
              <a:rPr lang="en-US" sz="2800" dirty="0" smtClean="0"/>
              <a:t>Student across the room answers a question and you don’t know what he said</a:t>
            </a:r>
            <a:endParaRPr lang="en-US" sz="2800" dirty="0"/>
          </a:p>
        </p:txBody>
      </p:sp>
      <p:sp>
        <p:nvSpPr>
          <p:cNvPr id="2" name="Title 1"/>
          <p:cNvSpPr>
            <a:spLocks noGrp="1"/>
          </p:cNvSpPr>
          <p:nvPr>
            <p:ph type="title"/>
          </p:nvPr>
        </p:nvSpPr>
        <p:spPr/>
        <p:txBody>
          <a:bodyPr/>
          <a:lstStyle/>
          <a:p>
            <a:r>
              <a:rPr lang="en-US" dirty="0" smtClean="0"/>
              <a:t>Turn-and-Talk</a:t>
            </a:r>
            <a:endParaRPr lang="en-US" dirty="0"/>
          </a:p>
        </p:txBody>
      </p:sp>
      <p:pic>
        <p:nvPicPr>
          <p:cNvPr id="4" name="Picture 2" descr="C:\Users\karen\AppData\Local\Microsoft\Windows\Temporary Internet Files\Content.IE5\SL5KHTCM\MC900149396[1].wmf"/>
          <p:cNvPicPr>
            <a:picLocks noChangeAspect="1" noChangeArrowheads="1"/>
          </p:cNvPicPr>
          <p:nvPr/>
        </p:nvPicPr>
        <p:blipFill>
          <a:blip r:embed="rId2" cstate="print"/>
          <a:srcRect/>
          <a:stretch>
            <a:fillRect/>
          </a:stretch>
        </p:blipFill>
        <p:spPr bwMode="auto">
          <a:xfrm>
            <a:off x="7391400" y="0"/>
            <a:ext cx="1752600" cy="1065229"/>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p:spPr>
        <p:txBody>
          <a:bodyPr>
            <a:noAutofit/>
          </a:bodyPr>
          <a:lstStyle/>
          <a:p>
            <a:pPr algn="ctr"/>
            <a:r>
              <a:rPr lang="en-US" sz="3200" dirty="0" smtClean="0"/>
              <a:t>Skill Building as ‘Technology Specialist’</a:t>
            </a:r>
            <a:endParaRPr lang="en-US" sz="3200" dirty="0"/>
          </a:p>
        </p:txBody>
      </p:sp>
      <p:sp>
        <p:nvSpPr>
          <p:cNvPr id="3" name="Content Placeholder 2"/>
          <p:cNvSpPr>
            <a:spLocks noGrp="1"/>
          </p:cNvSpPr>
          <p:nvPr>
            <p:ph idx="1"/>
          </p:nvPr>
        </p:nvSpPr>
        <p:spPr>
          <a:xfrm>
            <a:off x="457200" y="1481328"/>
            <a:ext cx="8229600" cy="5376672"/>
          </a:xfrm>
        </p:spPr>
        <p:txBody>
          <a:bodyPr>
            <a:normAutofit lnSpcReduction="10000"/>
          </a:bodyPr>
          <a:lstStyle/>
          <a:p>
            <a:r>
              <a:rPr lang="en-US" dirty="0" smtClean="0"/>
              <a:t>Various resources for teaching students about their technology – </a:t>
            </a:r>
            <a:r>
              <a:rPr lang="en-US" sz="2000" dirty="0" smtClean="0"/>
              <a:t>manufacturer info</a:t>
            </a:r>
            <a:endParaRPr lang="en-US" dirty="0" smtClean="0"/>
          </a:p>
          <a:p>
            <a:r>
              <a:rPr lang="en-US" dirty="0" smtClean="0"/>
              <a:t>Learning goes hand-in-hand with increasing responsibility in daily monitoring -</a:t>
            </a:r>
            <a:r>
              <a:rPr lang="en-US" sz="2000" dirty="0" smtClean="0"/>
              <a:t> SEAM</a:t>
            </a:r>
            <a:endParaRPr lang="en-US" dirty="0" smtClean="0"/>
          </a:p>
          <a:p>
            <a:r>
              <a:rPr lang="en-US" dirty="0" smtClean="0"/>
              <a:t>Ideally the student would inservice the teachers on how to use the FM equipment</a:t>
            </a:r>
          </a:p>
          <a:p>
            <a:r>
              <a:rPr lang="en-US" dirty="0" smtClean="0"/>
              <a:t>Student assumes the role as the individual who troubleshoots first when something isn’t working</a:t>
            </a:r>
          </a:p>
          <a:p>
            <a:r>
              <a:rPr lang="en-US" dirty="0" smtClean="0"/>
              <a:t>PowerPoint presentations, video clips by phone or moodle or photos with descriptions to support student independence with use and troubleshooting tasks</a:t>
            </a:r>
            <a:endParaRPr lang="en-US" dirty="0"/>
          </a:p>
        </p:txBody>
      </p:sp>
      <p:pic>
        <p:nvPicPr>
          <p:cNvPr id="13314" name="Picture 2" descr="C:\Users\karen\AppData\Local\Microsoft\Windows\Temporary Internet Files\Content.IE5\523QAPCS\MC900231010[1].wmf"/>
          <p:cNvPicPr>
            <a:picLocks noChangeAspect="1" noChangeArrowheads="1"/>
          </p:cNvPicPr>
          <p:nvPr/>
        </p:nvPicPr>
        <p:blipFill>
          <a:blip r:embed="rId2" cstate="print"/>
          <a:srcRect/>
          <a:stretch>
            <a:fillRect/>
          </a:stretch>
        </p:blipFill>
        <p:spPr bwMode="auto">
          <a:xfrm>
            <a:off x="8001000" y="5720973"/>
            <a:ext cx="1143000" cy="1137026"/>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33600"/>
            <a:ext cx="8229600" cy="3873691"/>
          </a:xfrm>
        </p:spPr>
        <p:txBody>
          <a:bodyPr/>
          <a:lstStyle/>
          <a:p>
            <a:r>
              <a:rPr lang="en-US" dirty="0" smtClean="0"/>
              <a:t>What information would the student need to learn to become the “Technology Specialist”?</a:t>
            </a:r>
          </a:p>
          <a:p>
            <a:endParaRPr lang="en-US" dirty="0"/>
          </a:p>
        </p:txBody>
      </p:sp>
      <p:sp>
        <p:nvSpPr>
          <p:cNvPr id="3" name="Title 2"/>
          <p:cNvSpPr>
            <a:spLocks noGrp="1"/>
          </p:cNvSpPr>
          <p:nvPr>
            <p:ph type="title"/>
          </p:nvPr>
        </p:nvSpPr>
        <p:spPr/>
        <p:txBody>
          <a:bodyPr/>
          <a:lstStyle/>
          <a:p>
            <a:r>
              <a:rPr lang="en-US" dirty="0" smtClean="0"/>
              <a:t>Turn-and-Talk</a:t>
            </a:r>
            <a:endParaRPr lang="en-US" dirty="0"/>
          </a:p>
        </p:txBody>
      </p:sp>
      <p:pic>
        <p:nvPicPr>
          <p:cNvPr id="4" name="Picture 2" descr="C:\Users\karen\AppData\Local\Microsoft\Windows\Temporary Internet Files\Content.IE5\SL5KHTCM\MC900149396[1].wmf"/>
          <p:cNvPicPr>
            <a:picLocks noChangeAspect="1" noChangeArrowheads="1"/>
          </p:cNvPicPr>
          <p:nvPr/>
        </p:nvPicPr>
        <p:blipFill>
          <a:blip r:embed="rId2" cstate="print"/>
          <a:srcRect/>
          <a:stretch>
            <a:fillRect/>
          </a:stretch>
        </p:blipFill>
        <p:spPr bwMode="auto">
          <a:xfrm>
            <a:off x="7391400" y="0"/>
            <a:ext cx="1752600" cy="1065229"/>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635691"/>
          </a:xfrm>
        </p:spPr>
        <p:txBody>
          <a:bodyPr/>
          <a:lstStyle/>
          <a:p>
            <a:pPr>
              <a:buNone/>
            </a:pPr>
            <a:r>
              <a:rPr lang="en-US" dirty="0" smtClean="0"/>
              <a:t>What information would the student need to learn to become the “Technology Specialist”?</a:t>
            </a:r>
          </a:p>
          <a:p>
            <a:r>
              <a:rPr lang="en-US" dirty="0" smtClean="0">
                <a:solidFill>
                  <a:srgbClr val="0070C0"/>
                </a:solidFill>
              </a:rPr>
              <a:t>Parts of the hearing aids/FM</a:t>
            </a:r>
          </a:p>
          <a:p>
            <a:r>
              <a:rPr lang="en-US" dirty="0" smtClean="0">
                <a:solidFill>
                  <a:srgbClr val="0070C0"/>
                </a:solidFill>
              </a:rPr>
              <a:t>How to know when everything is working well</a:t>
            </a:r>
          </a:p>
          <a:p>
            <a:r>
              <a:rPr lang="en-US" dirty="0" smtClean="0">
                <a:solidFill>
                  <a:srgbClr val="0070C0"/>
                </a:solidFill>
              </a:rPr>
              <a:t>Identifying problems</a:t>
            </a:r>
          </a:p>
          <a:p>
            <a:r>
              <a:rPr lang="en-US" dirty="0" smtClean="0">
                <a:solidFill>
                  <a:srgbClr val="0070C0"/>
                </a:solidFill>
              </a:rPr>
              <a:t>Specific troubleshooting – What to check if:</a:t>
            </a:r>
          </a:p>
          <a:p>
            <a:pPr lvl="1"/>
            <a:r>
              <a:rPr lang="en-US" dirty="0" smtClean="0">
                <a:solidFill>
                  <a:srgbClr val="0070C0"/>
                </a:solidFill>
              </a:rPr>
              <a:t>the technology isn’t working</a:t>
            </a:r>
          </a:p>
          <a:p>
            <a:pPr lvl="1"/>
            <a:r>
              <a:rPr lang="en-US" dirty="0" smtClean="0">
                <a:solidFill>
                  <a:srgbClr val="0070C0"/>
                </a:solidFill>
              </a:rPr>
              <a:t>the sound quality is poor</a:t>
            </a:r>
          </a:p>
          <a:p>
            <a:pPr lvl="1"/>
            <a:r>
              <a:rPr lang="en-US" dirty="0" smtClean="0">
                <a:solidFill>
                  <a:srgbClr val="0070C0"/>
                </a:solidFill>
              </a:rPr>
              <a:t>the sound quality is intermittent</a:t>
            </a:r>
          </a:p>
          <a:p>
            <a:r>
              <a:rPr lang="en-US" dirty="0" smtClean="0">
                <a:solidFill>
                  <a:srgbClr val="0070C0"/>
                </a:solidFill>
              </a:rPr>
              <a:t>What to do when a problem is identified</a:t>
            </a:r>
          </a:p>
          <a:p>
            <a:endParaRPr lang="en-US" dirty="0"/>
          </a:p>
        </p:txBody>
      </p:sp>
      <p:sp>
        <p:nvSpPr>
          <p:cNvPr id="3" name="Title 2"/>
          <p:cNvSpPr>
            <a:spLocks noGrp="1"/>
          </p:cNvSpPr>
          <p:nvPr>
            <p:ph type="title"/>
          </p:nvPr>
        </p:nvSpPr>
        <p:spPr/>
        <p:txBody>
          <a:bodyPr/>
          <a:lstStyle/>
          <a:p>
            <a:r>
              <a:rPr lang="en-US" dirty="0" smtClean="0"/>
              <a:t>Turn-and-Talk</a:t>
            </a:r>
            <a:endParaRPr lang="en-US" dirty="0"/>
          </a:p>
        </p:txBody>
      </p:sp>
      <p:pic>
        <p:nvPicPr>
          <p:cNvPr id="4" name="Picture 2" descr="C:\Users\karen\AppData\Local\Microsoft\Windows\Temporary Internet Files\Content.IE5\SL5KHTCM\MC900149396[1].wmf"/>
          <p:cNvPicPr>
            <a:picLocks noChangeAspect="1" noChangeArrowheads="1"/>
          </p:cNvPicPr>
          <p:nvPr/>
        </p:nvPicPr>
        <p:blipFill>
          <a:blip r:embed="rId2" cstate="print"/>
          <a:srcRect/>
          <a:stretch>
            <a:fillRect/>
          </a:stretch>
        </p:blipFill>
        <p:spPr bwMode="auto">
          <a:xfrm>
            <a:off x="7391400" y="0"/>
            <a:ext cx="1752600" cy="1065229"/>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l="64611" t="17321" r="15537" b="27829"/>
          <a:stretch>
            <a:fillRect/>
          </a:stretch>
        </p:blipFill>
        <p:spPr bwMode="auto">
          <a:xfrm>
            <a:off x="885647" y="152400"/>
            <a:ext cx="7566979" cy="6705600"/>
          </a:xfrm>
          <a:prstGeom prst="rect">
            <a:avLst/>
          </a:prstGeom>
          <a:noFill/>
          <a:ln w="9525">
            <a:noFill/>
            <a:miter lim="800000"/>
            <a:headEnd/>
            <a:tailEnd/>
          </a:ln>
        </p:spPr>
      </p:pic>
      <p:sp>
        <p:nvSpPr>
          <p:cNvPr id="3" name="Title 2"/>
          <p:cNvSpPr>
            <a:spLocks noGrp="1"/>
          </p:cNvSpPr>
          <p:nvPr>
            <p:ph type="title"/>
          </p:nvPr>
        </p:nvSpPr>
        <p:spPr>
          <a:xfrm>
            <a:off x="990600" y="2514600"/>
            <a:ext cx="7315200" cy="1143000"/>
          </a:xfrm>
          <a:solidFill>
            <a:schemeClr val="bg2">
              <a:lumMod val="90000"/>
            </a:schemeClr>
          </a:solidFill>
        </p:spPr>
        <p:txBody>
          <a:bodyPr>
            <a:noAutofit/>
          </a:bodyPr>
          <a:lstStyle/>
          <a:p>
            <a:pPr algn="ctr"/>
            <a:r>
              <a:rPr lang="en-US" sz="2800" dirty="0" smtClean="0"/>
              <a:t>How clearly has the student identified listening challenges and strategies?</a:t>
            </a:r>
            <a:endParaRPr lang="en-US"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Prioritize classroom challenges</a:t>
            </a:r>
            <a:endParaRPr lang="en-US" dirty="0"/>
          </a:p>
        </p:txBody>
      </p:sp>
      <p:pic>
        <p:nvPicPr>
          <p:cNvPr id="16386" name="Picture 2"/>
          <p:cNvPicPr>
            <a:picLocks noGrp="1" noChangeAspect="1" noChangeArrowheads="1"/>
          </p:cNvPicPr>
          <p:nvPr>
            <p:ph idx="1"/>
          </p:nvPr>
        </p:nvPicPr>
        <p:blipFill>
          <a:blip r:embed="rId2" cstate="print"/>
          <a:srcRect l="68519" t="19903" r="11677" b="27296"/>
          <a:stretch>
            <a:fillRect/>
          </a:stretch>
        </p:blipFill>
        <p:spPr bwMode="auto">
          <a:xfrm>
            <a:off x="1143000" y="1066800"/>
            <a:ext cx="6477000" cy="55386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8800" y="0"/>
            <a:ext cx="3276600" cy="487362"/>
          </a:xfrm>
          <a:solidFill>
            <a:srgbClr val="FFC000"/>
          </a:solidFill>
        </p:spPr>
        <p:txBody>
          <a:bodyPr>
            <a:normAutofit fontScale="90000"/>
          </a:bodyPr>
          <a:lstStyle/>
          <a:p>
            <a:pPr algn="ctr"/>
            <a:r>
              <a:rPr lang="en-US" sz="3200" dirty="0" smtClean="0"/>
              <a:t>Break it down</a:t>
            </a:r>
            <a:endParaRPr lang="en-US" sz="3200" dirty="0"/>
          </a:p>
        </p:txBody>
      </p:sp>
      <p:pic>
        <p:nvPicPr>
          <p:cNvPr id="17410" name="Picture 2"/>
          <p:cNvPicPr>
            <a:picLocks noGrp="1" noChangeAspect="1" noChangeArrowheads="1"/>
          </p:cNvPicPr>
          <p:nvPr>
            <p:ph idx="1"/>
          </p:nvPr>
        </p:nvPicPr>
        <p:blipFill>
          <a:blip r:embed="rId2" cstate="print"/>
          <a:srcRect l="18315" t="10612" r="61111" b="9975"/>
          <a:stretch>
            <a:fillRect/>
          </a:stretch>
        </p:blipFill>
        <p:spPr bwMode="auto">
          <a:xfrm>
            <a:off x="-1" y="0"/>
            <a:ext cx="5539641" cy="6858000"/>
          </a:xfrm>
          <a:prstGeom prst="rect">
            <a:avLst/>
          </a:prstGeom>
          <a:noFill/>
          <a:ln w="9525">
            <a:solidFill>
              <a:schemeClr val="tx1"/>
            </a:solidFill>
            <a:miter lim="800000"/>
            <a:headEnd/>
            <a:tailEnd/>
          </a:ln>
        </p:spPr>
      </p:pic>
      <p:sp>
        <p:nvSpPr>
          <p:cNvPr id="5" name="TextBox 4"/>
          <p:cNvSpPr txBox="1"/>
          <p:nvPr/>
        </p:nvSpPr>
        <p:spPr>
          <a:xfrm>
            <a:off x="5535320" y="533192"/>
            <a:ext cx="3608680" cy="6324808"/>
          </a:xfrm>
          <a:prstGeom prst="rect">
            <a:avLst/>
          </a:prstGeom>
          <a:noFill/>
        </p:spPr>
        <p:txBody>
          <a:bodyPr wrap="square" rtlCol="0">
            <a:spAutoFit/>
          </a:bodyPr>
          <a:lstStyle/>
          <a:p>
            <a:pPr>
              <a:buFont typeface="Arial" pitchFamily="34" charset="0"/>
              <a:buChar char="•"/>
            </a:pPr>
            <a:r>
              <a:rPr lang="en-US" sz="2700" dirty="0">
                <a:solidFill>
                  <a:prstClr val="black"/>
                </a:solidFill>
              </a:rPr>
              <a:t>PROBLEM SOLVE!</a:t>
            </a:r>
          </a:p>
          <a:p>
            <a:pPr>
              <a:buFont typeface="Arial" pitchFamily="34" charset="0"/>
              <a:buChar char="•"/>
            </a:pPr>
            <a:r>
              <a:rPr lang="en-US" sz="2700" dirty="0">
                <a:solidFill>
                  <a:prstClr val="black"/>
                </a:solidFill>
              </a:rPr>
              <a:t>Reframe situations</a:t>
            </a:r>
          </a:p>
          <a:p>
            <a:pPr>
              <a:buFont typeface="Arial" pitchFamily="34" charset="0"/>
              <a:buChar char="•"/>
            </a:pPr>
            <a:r>
              <a:rPr lang="en-US" sz="2700" dirty="0">
                <a:solidFill>
                  <a:prstClr val="black"/>
                </a:solidFill>
              </a:rPr>
              <a:t>School and social looked at separately</a:t>
            </a:r>
          </a:p>
          <a:p>
            <a:pPr>
              <a:buFont typeface="Arial" pitchFamily="34" charset="0"/>
              <a:buChar char="•"/>
            </a:pPr>
            <a:r>
              <a:rPr lang="en-US" sz="2700" dirty="0">
                <a:solidFill>
                  <a:prstClr val="black"/>
                </a:solidFill>
              </a:rPr>
              <a:t>See what they can fill in for strategies</a:t>
            </a:r>
          </a:p>
          <a:p>
            <a:pPr>
              <a:buFont typeface="Arial" pitchFamily="34" charset="0"/>
              <a:buChar char="•"/>
            </a:pPr>
            <a:r>
              <a:rPr lang="en-US" sz="2700" dirty="0">
                <a:solidFill>
                  <a:prstClr val="black"/>
                </a:solidFill>
              </a:rPr>
              <a:t>Use After-LIFE choices to identify beneficial strategies</a:t>
            </a:r>
          </a:p>
          <a:p>
            <a:pPr>
              <a:buFont typeface="Arial" pitchFamily="34" charset="0"/>
              <a:buChar char="•"/>
            </a:pPr>
            <a:r>
              <a:rPr lang="en-US" sz="2700" dirty="0">
                <a:solidFill>
                  <a:prstClr val="black"/>
                </a:solidFill>
              </a:rPr>
              <a:t>Use examples from game about Talker/Listener/</a:t>
            </a:r>
            <a:r>
              <a:rPr lang="en-US" sz="2700" dirty="0" err="1">
                <a:solidFill>
                  <a:prstClr val="black"/>
                </a:solidFill>
              </a:rPr>
              <a:t>Env</a:t>
            </a:r>
            <a:endParaRPr lang="en-US" sz="2700" dirty="0">
              <a:solidFill>
                <a:prstClr val="black"/>
              </a:solidFill>
            </a:endParaRPr>
          </a:p>
          <a:p>
            <a:pPr>
              <a:buFont typeface="Arial" pitchFamily="34" charset="0"/>
              <a:buChar char="•"/>
            </a:pPr>
            <a:r>
              <a:rPr lang="en-US" sz="2700" dirty="0">
                <a:solidFill>
                  <a:prstClr val="black"/>
                </a:solidFill>
              </a:rPr>
              <a:t>Role play to try out ideas; practice language to use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rPr>
              <a:t>Styles of Communication</a:t>
            </a:r>
            <a:endParaRPr lang="en-US" dirty="0">
              <a:effectLst/>
            </a:endParaRPr>
          </a:p>
        </p:txBody>
      </p:sp>
      <p:pic>
        <p:nvPicPr>
          <p:cNvPr id="3074" name="Picture 2"/>
          <p:cNvPicPr>
            <a:picLocks noChangeAspect="1" noChangeArrowheads="1"/>
          </p:cNvPicPr>
          <p:nvPr/>
        </p:nvPicPr>
        <p:blipFill>
          <a:blip r:embed="rId2" cstate="print"/>
          <a:srcRect l="17962" t="20444" r="65355" b="64385"/>
          <a:stretch>
            <a:fillRect/>
          </a:stretch>
        </p:blipFill>
        <p:spPr bwMode="auto">
          <a:xfrm>
            <a:off x="0" y="1066800"/>
            <a:ext cx="9144000" cy="2667000"/>
          </a:xfrm>
          <a:prstGeom prst="rect">
            <a:avLst/>
          </a:prstGeom>
          <a:noFill/>
          <a:ln w="9525">
            <a:noFill/>
            <a:miter lim="800000"/>
            <a:headEnd/>
            <a:tailEnd/>
          </a:ln>
        </p:spPr>
      </p:pic>
      <p:pic>
        <p:nvPicPr>
          <p:cNvPr id="5" name="Picture 4" descr="C:\Users\karen\AppData\Local\Microsoft\Windows\Temporary Internet Files\Content.IE5\K7NQQD9I\MP900448347[1].jpg"/>
          <p:cNvPicPr/>
          <p:nvPr/>
        </p:nvPicPr>
        <p:blipFill>
          <a:blip r:embed="rId3" cstate="print"/>
          <a:srcRect l="27778" r="17901"/>
          <a:stretch>
            <a:fillRect/>
          </a:stretch>
        </p:blipFill>
        <p:spPr bwMode="auto">
          <a:xfrm>
            <a:off x="609600" y="2057400"/>
            <a:ext cx="1219200" cy="1524000"/>
          </a:xfrm>
          <a:prstGeom prst="rect">
            <a:avLst/>
          </a:prstGeom>
          <a:noFill/>
          <a:ln w="9525">
            <a:noFill/>
            <a:miter lim="800000"/>
            <a:headEnd/>
            <a:tailEnd/>
          </a:ln>
        </p:spPr>
      </p:pic>
      <p:pic>
        <p:nvPicPr>
          <p:cNvPr id="6" name="Picture 5" descr="C:\Users\karen\AppData\Local\Microsoft\Windows\Temporary Internet Files\Content.IE5\M7SVFTFI\MC900446060[1].wmf"/>
          <p:cNvPicPr/>
          <p:nvPr/>
        </p:nvPicPr>
        <p:blipFill>
          <a:blip r:embed="rId4" cstate="print"/>
          <a:srcRect r="-15151"/>
          <a:stretch>
            <a:fillRect/>
          </a:stretch>
        </p:blipFill>
        <p:spPr bwMode="auto">
          <a:xfrm flipH="1">
            <a:off x="7696200" y="1752600"/>
            <a:ext cx="1447800" cy="552450"/>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17962" t="35141" r="65160" b="50637"/>
          <a:stretch>
            <a:fillRect/>
          </a:stretch>
        </p:blipFill>
        <p:spPr bwMode="auto">
          <a:xfrm>
            <a:off x="22860" y="3886200"/>
            <a:ext cx="9121140" cy="2465173"/>
          </a:xfrm>
          <a:prstGeom prst="rect">
            <a:avLst/>
          </a:prstGeom>
          <a:noFill/>
          <a:ln w="9525">
            <a:noFill/>
            <a:miter lim="800000"/>
            <a:headEnd/>
            <a:tailEnd/>
          </a:ln>
        </p:spPr>
      </p:pic>
      <p:pic>
        <p:nvPicPr>
          <p:cNvPr id="8" name="Picture 7" descr="C:\Users\karen\AppData\Local\Microsoft\Windows\Temporary Internet Files\Content.IE5\X11QQM60\MP900442223[1].jpg"/>
          <p:cNvPicPr/>
          <p:nvPr/>
        </p:nvPicPr>
        <p:blipFill>
          <a:blip r:embed="rId5" cstate="print"/>
          <a:srcRect l="49794" r="10288" b="31482"/>
          <a:stretch>
            <a:fillRect/>
          </a:stretch>
        </p:blipFill>
        <p:spPr bwMode="auto">
          <a:xfrm flipH="1">
            <a:off x="762000" y="4572000"/>
            <a:ext cx="1276350" cy="1524000"/>
          </a:xfrm>
          <a:prstGeom prst="rect">
            <a:avLst/>
          </a:prstGeom>
          <a:noFill/>
          <a:ln w="9525">
            <a:noFill/>
            <a:miter lim="800000"/>
            <a:headEnd/>
            <a:tailEnd/>
          </a:ln>
        </p:spPr>
      </p:pic>
      <p:pic>
        <p:nvPicPr>
          <p:cNvPr id="9" name="Picture 8" descr="C:\Users\Karen\AppData\Local\Microsoft\Windows\Temporary Internet Files\Content.IE5\8I987DV9\MPj04265230000[1].jpg"/>
          <p:cNvPicPr/>
          <p:nvPr/>
        </p:nvPicPr>
        <p:blipFill>
          <a:blip r:embed="rId6" cstate="print"/>
          <a:srcRect/>
          <a:stretch>
            <a:fillRect/>
          </a:stretch>
        </p:blipFill>
        <p:spPr bwMode="auto">
          <a:xfrm>
            <a:off x="7696200" y="5638800"/>
            <a:ext cx="14478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1447800"/>
            <a:ext cx="6858000" cy="5148072"/>
          </a:xfrm>
        </p:spPr>
        <p:txBody>
          <a:bodyPr>
            <a:normAutofit fontScale="92500"/>
          </a:bodyPr>
          <a:lstStyle/>
          <a:p>
            <a:r>
              <a:rPr lang="en-US" dirty="0" smtClean="0"/>
              <a:t>If the student is delayed in Theory of Mind, or the ability to understand that what they think and believe may be different from others, then this lack of </a:t>
            </a:r>
            <a:r>
              <a:rPr lang="en-US" b="1" dirty="0" smtClean="0">
                <a:solidFill>
                  <a:srgbClr val="0070C0"/>
                </a:solidFill>
                <a:effectLst>
                  <a:outerShdw blurRad="38100" dist="38100" dir="2700000" algn="tl">
                    <a:srgbClr val="000000">
                      <a:alpha val="43137"/>
                    </a:srgbClr>
                  </a:outerShdw>
                </a:effectLst>
              </a:rPr>
              <a:t>an external perspective </a:t>
            </a:r>
            <a:r>
              <a:rPr lang="en-US" dirty="0" smtClean="0"/>
              <a:t>may interfere with understanding how others may react and social nuance</a:t>
            </a:r>
          </a:p>
          <a:p>
            <a:r>
              <a:rPr lang="en-US" dirty="0" smtClean="0"/>
              <a:t>There is a need to discuss the ‘</a:t>
            </a:r>
            <a:r>
              <a:rPr lang="en-US" b="1" dirty="0" smtClean="0">
                <a:solidFill>
                  <a:srgbClr val="0070C0"/>
                </a:solidFill>
                <a:effectLst>
                  <a:outerShdw blurRad="38100" dist="38100" dir="2700000" algn="tl">
                    <a:srgbClr val="000000">
                      <a:alpha val="43137"/>
                    </a:srgbClr>
                  </a:outerShdw>
                </a:effectLst>
              </a:rPr>
              <a:t>social register</a:t>
            </a:r>
            <a:r>
              <a:rPr lang="en-US" dirty="0" smtClean="0"/>
              <a:t>’ or when it may be appropriate to say just ‘What?’ to a peer but not appropriate to the teacher.</a:t>
            </a:r>
          </a:p>
          <a:p>
            <a:r>
              <a:rPr lang="en-US" dirty="0" smtClean="0"/>
              <a:t>You need </a:t>
            </a:r>
            <a:r>
              <a:rPr lang="en-US" b="1" dirty="0" smtClean="0">
                <a:solidFill>
                  <a:srgbClr val="0070C0"/>
                </a:solidFill>
                <a:effectLst>
                  <a:outerShdw blurRad="38100" dist="38100" dir="2700000" algn="tl">
                    <a:srgbClr val="000000">
                      <a:alpha val="43137"/>
                    </a:srgbClr>
                  </a:outerShdw>
                </a:effectLst>
              </a:rPr>
              <a:t>good self-esteem </a:t>
            </a:r>
            <a:r>
              <a:rPr lang="en-US" dirty="0" smtClean="0"/>
              <a:t>to take the risk of advocating for yourself!</a:t>
            </a:r>
            <a:endParaRPr lang="en-US" dirty="0"/>
          </a:p>
        </p:txBody>
      </p:sp>
      <p:sp>
        <p:nvSpPr>
          <p:cNvPr id="3" name="Title 2"/>
          <p:cNvSpPr>
            <a:spLocks noGrp="1"/>
          </p:cNvSpPr>
          <p:nvPr>
            <p:ph type="title"/>
          </p:nvPr>
        </p:nvSpPr>
        <p:spPr/>
        <p:txBody>
          <a:bodyPr/>
          <a:lstStyle/>
          <a:p>
            <a:r>
              <a:rPr lang="en-US" dirty="0" smtClean="0"/>
              <a:t>3 things to keep in mind…</a:t>
            </a:r>
            <a:endParaRPr lang="en-US" dirty="0"/>
          </a:p>
        </p:txBody>
      </p:sp>
      <p:pic>
        <p:nvPicPr>
          <p:cNvPr id="18434" name="Picture 2" descr="C:\Users\karen\AppData\Local\Microsoft\Windows\Temporary Internet Files\Content.IE5\EQ84OX81\MC900384070[1].wmf"/>
          <p:cNvPicPr>
            <a:picLocks noChangeAspect="1" noChangeArrowheads="1"/>
          </p:cNvPicPr>
          <p:nvPr/>
        </p:nvPicPr>
        <p:blipFill>
          <a:blip r:embed="rId2" cstate="print"/>
          <a:srcRect/>
          <a:stretch>
            <a:fillRect/>
          </a:stretch>
        </p:blipFill>
        <p:spPr bwMode="auto">
          <a:xfrm>
            <a:off x="0" y="1676400"/>
            <a:ext cx="1815084" cy="1776679"/>
          </a:xfrm>
          <a:prstGeom prst="rect">
            <a:avLst/>
          </a:prstGeom>
          <a:noFill/>
        </p:spPr>
      </p:pic>
      <p:pic>
        <p:nvPicPr>
          <p:cNvPr id="18435" name="Picture 3" descr="C:\Users\karen\AppData\Local\Microsoft\Windows\Temporary Internet Files\Content.IE5\185A1BUQ\MC900048181[1].wmf"/>
          <p:cNvPicPr>
            <a:picLocks noChangeAspect="1" noChangeArrowheads="1"/>
          </p:cNvPicPr>
          <p:nvPr/>
        </p:nvPicPr>
        <p:blipFill>
          <a:blip r:embed="rId3" cstate="print"/>
          <a:srcRect/>
          <a:stretch>
            <a:fillRect/>
          </a:stretch>
        </p:blipFill>
        <p:spPr bwMode="auto">
          <a:xfrm>
            <a:off x="457200" y="4724400"/>
            <a:ext cx="1365199" cy="1369771"/>
          </a:xfrm>
          <a:prstGeom prst="rect">
            <a:avLst/>
          </a:prstGeom>
          <a:noFill/>
        </p:spPr>
      </p:pic>
      <p:pic>
        <p:nvPicPr>
          <p:cNvPr id="18436" name="Picture 4" descr="C:\Users\karen\AppData\Local\Microsoft\Windows\Temporary Internet Files\Content.IE5\NQ2HYODX\MC900150563[1].wmf"/>
          <p:cNvPicPr>
            <a:picLocks noChangeAspect="1" noChangeArrowheads="1"/>
          </p:cNvPicPr>
          <p:nvPr/>
        </p:nvPicPr>
        <p:blipFill>
          <a:blip r:embed="rId4" cstate="print"/>
          <a:srcRect/>
          <a:stretch>
            <a:fillRect/>
          </a:stretch>
        </p:blipFill>
        <p:spPr bwMode="auto">
          <a:xfrm>
            <a:off x="7391400" y="152400"/>
            <a:ext cx="1167322" cy="1366571"/>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ClrTx/>
              <a:buNone/>
            </a:pPr>
            <a:r>
              <a:rPr lang="en-US" dirty="0" smtClean="0"/>
              <a:t>Implementing strategies:</a:t>
            </a:r>
          </a:p>
          <a:p>
            <a:pPr lvl="1">
              <a:buClrTx/>
            </a:pPr>
            <a:r>
              <a:rPr lang="en-US" sz="2800" dirty="0" smtClean="0"/>
              <a:t>Rehearsal  with others</a:t>
            </a:r>
          </a:p>
          <a:p>
            <a:pPr lvl="1">
              <a:buClrTx/>
            </a:pPr>
            <a:r>
              <a:rPr lang="en-US" sz="2800" dirty="0" smtClean="0"/>
              <a:t>Selection of what to implement/ coaching about what to expect in classroom when they try implementing a strategy</a:t>
            </a:r>
          </a:p>
          <a:p>
            <a:pPr lvl="1">
              <a:buClrTx/>
            </a:pPr>
            <a:r>
              <a:rPr lang="en-US" sz="2800" dirty="0" smtClean="0"/>
              <a:t>Reflection of how it worked &amp; further coaching.</a:t>
            </a:r>
          </a:p>
        </p:txBody>
      </p:sp>
      <p:sp>
        <p:nvSpPr>
          <p:cNvPr id="3" name="Title 2"/>
          <p:cNvSpPr>
            <a:spLocks noGrp="1"/>
          </p:cNvSpPr>
          <p:nvPr>
            <p:ph type="title"/>
          </p:nvPr>
        </p:nvSpPr>
        <p:spPr/>
        <p:txBody>
          <a:bodyPr/>
          <a:lstStyle/>
          <a:p>
            <a:r>
              <a:rPr lang="en-US" dirty="0" smtClean="0"/>
              <a:t>4</a:t>
            </a:r>
            <a:r>
              <a:rPr lang="en-US" baseline="30000" dirty="0" smtClean="0"/>
              <a:t>th</a:t>
            </a:r>
            <a:r>
              <a:rPr lang="en-US" dirty="0" smtClean="0"/>
              <a:t> Ingredient</a:t>
            </a:r>
            <a:endParaRPr lang="en-US" dirty="0"/>
          </a:p>
        </p:txBody>
      </p:sp>
      <p:pic>
        <p:nvPicPr>
          <p:cNvPr id="4" name="Picture 2" descr="C:\Users\karen\AppData\Local\Microsoft\Windows\Temporary Internet Files\Content.IE5\QO9BWNM6\MC900034584[1].wmf"/>
          <p:cNvPicPr>
            <a:picLocks noChangeAspect="1" noChangeArrowheads="1"/>
          </p:cNvPicPr>
          <p:nvPr/>
        </p:nvPicPr>
        <p:blipFill>
          <a:blip r:embed="rId2" cstate="print"/>
          <a:srcRect/>
          <a:stretch>
            <a:fillRect/>
          </a:stretch>
        </p:blipFill>
        <p:spPr bwMode="auto">
          <a:xfrm>
            <a:off x="7112596" y="0"/>
            <a:ext cx="2031404" cy="1963093"/>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8229600" cy="4525963"/>
          </a:xfrm>
        </p:spPr>
        <p:txBody>
          <a:bodyPr>
            <a:normAutofit lnSpcReduction="10000"/>
          </a:bodyPr>
          <a:lstStyle/>
          <a:p>
            <a:r>
              <a:rPr lang="en-US" dirty="0" smtClean="0"/>
              <a:t>Starting to use strategies may be scary</a:t>
            </a:r>
          </a:p>
          <a:p>
            <a:r>
              <a:rPr lang="en-US" dirty="0" smtClean="0"/>
              <a:t>Role play situations when everything goes well</a:t>
            </a:r>
          </a:p>
          <a:p>
            <a:r>
              <a:rPr lang="en-US" dirty="0" smtClean="0"/>
              <a:t>Role play situations when it doesn’t go well</a:t>
            </a:r>
          </a:p>
          <a:p>
            <a:r>
              <a:rPr lang="en-US" dirty="0" smtClean="0"/>
              <a:t>Play “What’s the worst that can happen?”</a:t>
            </a:r>
          </a:p>
          <a:p>
            <a:r>
              <a:rPr lang="en-US" dirty="0" smtClean="0"/>
              <a:t>Practice language that could be used by the student if s/he is confronted by adults or peers</a:t>
            </a:r>
          </a:p>
          <a:p>
            <a:r>
              <a:rPr lang="en-US" dirty="0" smtClean="0"/>
              <a:t>Continually strengthen the student’s RIGHT to receive information and their RESPONSIBILITY to fix communication repairs</a:t>
            </a:r>
            <a:endParaRPr lang="en-US" dirty="0"/>
          </a:p>
        </p:txBody>
      </p:sp>
      <p:sp>
        <p:nvSpPr>
          <p:cNvPr id="3" name="Title 2"/>
          <p:cNvSpPr>
            <a:spLocks noGrp="1"/>
          </p:cNvSpPr>
          <p:nvPr>
            <p:ph type="title"/>
          </p:nvPr>
        </p:nvSpPr>
        <p:spPr>
          <a:solidFill>
            <a:srgbClr val="FFC000"/>
          </a:solidFill>
        </p:spPr>
        <p:txBody>
          <a:bodyPr/>
          <a:lstStyle/>
          <a:p>
            <a:r>
              <a:rPr lang="en-US" dirty="0" smtClean="0"/>
              <a:t>Talk about what may happen</a:t>
            </a:r>
            <a:endParaRPr lang="en-US" dirty="0"/>
          </a:p>
        </p:txBody>
      </p:sp>
      <p:pic>
        <p:nvPicPr>
          <p:cNvPr id="19458" name="Picture 2" descr="C:\Users\karen\AppData\Local\Microsoft\Windows\Temporary Internet Files\Content.IE5\523QAPCS\MC900065313[1].wmf"/>
          <p:cNvPicPr>
            <a:picLocks noChangeAspect="1" noChangeArrowheads="1"/>
          </p:cNvPicPr>
          <p:nvPr/>
        </p:nvPicPr>
        <p:blipFill>
          <a:blip r:embed="rId2" cstate="print"/>
          <a:srcRect/>
          <a:stretch>
            <a:fillRect/>
          </a:stretch>
        </p:blipFill>
        <p:spPr bwMode="auto">
          <a:xfrm rot="3778563">
            <a:off x="7905830" y="2818394"/>
            <a:ext cx="545038" cy="897186"/>
          </a:xfrm>
          <a:prstGeom prst="rect">
            <a:avLst/>
          </a:prstGeom>
          <a:noFill/>
        </p:spPr>
      </p:pic>
      <p:pic>
        <p:nvPicPr>
          <p:cNvPr id="19459" name="Picture 3" descr="C:\Users\karen\AppData\Local\Microsoft\Windows\Temporary Internet Files\Content.IE5\523QAPCS\MC900098039[1].wmf"/>
          <p:cNvPicPr>
            <a:picLocks noChangeAspect="1" noChangeArrowheads="1"/>
          </p:cNvPicPr>
          <p:nvPr/>
        </p:nvPicPr>
        <p:blipFill>
          <a:blip r:embed="rId3" cstate="print"/>
          <a:srcRect/>
          <a:stretch>
            <a:fillRect/>
          </a:stretch>
        </p:blipFill>
        <p:spPr bwMode="auto">
          <a:xfrm>
            <a:off x="5791200" y="5486400"/>
            <a:ext cx="993736" cy="1143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458200" cy="4953000"/>
          </a:xfrm>
        </p:spPr>
        <p:txBody>
          <a:bodyPr>
            <a:normAutofit lnSpcReduction="10000"/>
          </a:bodyPr>
          <a:lstStyle/>
          <a:p>
            <a:r>
              <a:rPr lang="en-US" sz="2800" dirty="0" smtClean="0"/>
              <a:t>Build on student’s baseline skills and nurture their growth and expansion in the classroom setting  </a:t>
            </a:r>
            <a:r>
              <a:rPr lang="en-US" sz="2400" dirty="0" smtClean="0"/>
              <a:t>(role-playing, small group)</a:t>
            </a:r>
          </a:p>
          <a:p>
            <a:pPr>
              <a:buNone/>
            </a:pPr>
            <a:endParaRPr lang="en-US" sz="1700" dirty="0" smtClean="0"/>
          </a:p>
          <a:p>
            <a:r>
              <a:rPr lang="en-US" sz="2800" dirty="0" smtClean="0"/>
              <a:t>Include self-advocacy in </a:t>
            </a:r>
            <a:r>
              <a:rPr lang="en-US" sz="2800" i="1" dirty="0" smtClean="0"/>
              <a:t>daily expectations </a:t>
            </a:r>
            <a:r>
              <a:rPr lang="en-US" sz="2800" dirty="0" smtClean="0"/>
              <a:t>(teacher awareness via Teacher LIFE-R)</a:t>
            </a:r>
          </a:p>
          <a:p>
            <a:pPr>
              <a:buNone/>
            </a:pPr>
            <a:endParaRPr lang="en-US" sz="1800" dirty="0" smtClean="0"/>
          </a:p>
          <a:p>
            <a:r>
              <a:rPr lang="en-US" sz="2800" dirty="0" smtClean="0"/>
              <a:t>Present self-advocacy strategies as a menu of choices</a:t>
            </a:r>
          </a:p>
          <a:p>
            <a:pPr>
              <a:buNone/>
            </a:pPr>
            <a:endParaRPr lang="en-US" sz="1600" dirty="0" smtClean="0"/>
          </a:p>
          <a:p>
            <a:r>
              <a:rPr lang="en-US" sz="2800" dirty="0" smtClean="0"/>
              <a:t>Approach as implementation in the classroom as </a:t>
            </a:r>
            <a:r>
              <a:rPr lang="en-US" sz="2800" b="1" dirty="0" smtClean="0">
                <a:solidFill>
                  <a:srgbClr val="00B050"/>
                </a:solidFill>
                <a:effectLst>
                  <a:outerShdw blurRad="38100" dist="38100" dir="2700000" algn="tl">
                    <a:srgbClr val="000000">
                      <a:alpha val="43137"/>
                    </a:srgbClr>
                  </a:outerShdw>
                </a:effectLst>
              </a:rPr>
              <a:t>Choose</a:t>
            </a:r>
            <a:r>
              <a:rPr lang="en-US" sz="2800" dirty="0" smtClean="0">
                <a:effectLst>
                  <a:outerShdw blurRad="38100" dist="38100" dir="2700000" algn="tl">
                    <a:srgbClr val="000000">
                      <a:alpha val="43137"/>
                    </a:srgbClr>
                  </a:outerShdw>
                </a:effectLst>
              </a:rPr>
              <a:t>/</a:t>
            </a:r>
            <a:r>
              <a:rPr lang="en-US" sz="2800" b="1" dirty="0" smtClean="0">
                <a:solidFill>
                  <a:srgbClr val="C00000"/>
                </a:solidFill>
                <a:effectLst>
                  <a:outerShdw blurRad="38100" dist="38100" dir="2700000" algn="tl">
                    <a:srgbClr val="000000">
                      <a:alpha val="43137"/>
                    </a:srgbClr>
                  </a:outerShdw>
                </a:effectLst>
              </a:rPr>
              <a:t>Do</a:t>
            </a:r>
            <a:r>
              <a:rPr lang="en-US" sz="2800" dirty="0" smtClean="0">
                <a:effectLst>
                  <a:outerShdw blurRad="38100" dist="38100" dir="2700000" algn="tl">
                    <a:srgbClr val="000000">
                      <a:alpha val="43137"/>
                    </a:srgbClr>
                  </a:outerShdw>
                </a:effectLst>
              </a:rPr>
              <a:t>/</a:t>
            </a:r>
            <a:r>
              <a:rPr lang="en-US" sz="2800" b="1" dirty="0" smtClean="0">
                <a:solidFill>
                  <a:srgbClr val="FFC000"/>
                </a:solidFill>
                <a:effectLst>
                  <a:outerShdw blurRad="38100" dist="38100" dir="2700000" algn="tl">
                    <a:srgbClr val="000000">
                      <a:alpha val="43137"/>
                    </a:srgbClr>
                  </a:outerShdw>
                </a:effectLst>
              </a:rPr>
              <a:t>Reflect</a:t>
            </a:r>
            <a:r>
              <a:rPr lang="en-US" sz="2800" dirty="0" smtClean="0">
                <a:effectLst>
                  <a:outerShdw blurRad="38100" dist="38100" dir="2700000" algn="tl">
                    <a:srgbClr val="000000">
                      <a:alpha val="43137"/>
                    </a:srgbClr>
                  </a:outerShdw>
                </a:effectLst>
              </a:rPr>
              <a:t>/</a:t>
            </a:r>
            <a:r>
              <a:rPr lang="en-US" sz="2800" b="1" dirty="0" smtClean="0">
                <a:solidFill>
                  <a:srgbClr val="0070C0"/>
                </a:solidFill>
                <a:effectLst>
                  <a:outerShdw blurRad="38100" dist="38100" dir="2700000" algn="tl">
                    <a:srgbClr val="000000">
                      <a:alpha val="43137"/>
                    </a:srgbClr>
                  </a:outerShdw>
                </a:effectLst>
              </a:rPr>
              <a:t>Try Again</a:t>
            </a:r>
          </a:p>
          <a:p>
            <a:endParaRPr lang="en-US" dirty="0"/>
          </a:p>
        </p:txBody>
      </p:sp>
      <p:sp>
        <p:nvSpPr>
          <p:cNvPr id="3" name="Title 2"/>
          <p:cNvSpPr>
            <a:spLocks noGrp="1"/>
          </p:cNvSpPr>
          <p:nvPr>
            <p:ph type="title"/>
          </p:nvPr>
        </p:nvSpPr>
        <p:spPr>
          <a:xfrm>
            <a:off x="0" y="274638"/>
            <a:ext cx="9144000" cy="944562"/>
          </a:xfrm>
          <a:solidFill>
            <a:schemeClr val="bg2">
              <a:lumMod val="90000"/>
            </a:schemeClr>
          </a:solidFill>
        </p:spPr>
        <p:txBody>
          <a:bodyPr>
            <a:noAutofit/>
          </a:bodyPr>
          <a:lstStyle/>
          <a:p>
            <a:r>
              <a:rPr lang="en-US" sz="3200" dirty="0" smtClean="0">
                <a:effectLst/>
              </a:rPr>
              <a:t>Suggestions for increasing use in classroom</a:t>
            </a:r>
            <a:endParaRPr lang="en-US" sz="320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1"/>
          </p:nvPr>
        </p:nvPicPr>
        <p:blipFill>
          <a:blip r:embed="rId2" cstate="print"/>
          <a:srcRect l="18519" t="20741" r="62037" b="7088"/>
          <a:stretch>
            <a:fillRect/>
          </a:stretch>
        </p:blipFill>
        <p:spPr bwMode="auto">
          <a:xfrm>
            <a:off x="0" y="0"/>
            <a:ext cx="5791200" cy="6894286"/>
          </a:xfrm>
          <a:prstGeom prst="rect">
            <a:avLst/>
          </a:prstGeom>
          <a:noFill/>
          <a:ln w="9525">
            <a:noFill/>
            <a:miter lim="800000"/>
            <a:headEnd/>
            <a:tailEnd/>
          </a:ln>
        </p:spPr>
      </p:pic>
      <p:sp>
        <p:nvSpPr>
          <p:cNvPr id="5" name="TextBox 4"/>
          <p:cNvSpPr txBox="1"/>
          <p:nvPr/>
        </p:nvSpPr>
        <p:spPr>
          <a:xfrm>
            <a:off x="5562600" y="1"/>
            <a:ext cx="3581401" cy="6858000"/>
          </a:xfrm>
          <a:prstGeom prst="rect">
            <a:avLst/>
          </a:prstGeom>
          <a:noFill/>
        </p:spPr>
        <p:txBody>
          <a:bodyPr wrap="square" rtlCol="0">
            <a:spAutoFit/>
          </a:bodyPr>
          <a:lstStyle/>
          <a:p>
            <a:pPr algn="ctr"/>
            <a:r>
              <a:rPr lang="en-US" sz="2400" b="1" dirty="0">
                <a:solidFill>
                  <a:prstClr val="black">
                    <a:lumMod val="65000"/>
                    <a:lumOff val="35000"/>
                  </a:prstClr>
                </a:solidFill>
                <a:effectLst>
                  <a:outerShdw blurRad="38100" dist="38100" dir="2700000" algn="tl">
                    <a:srgbClr val="000000">
                      <a:alpha val="43137"/>
                    </a:srgbClr>
                  </a:outerShdw>
                </a:effectLst>
              </a:rPr>
              <a:t>MENU of Self-Advocacy Strategies </a:t>
            </a:r>
            <a:endParaRPr lang="en-US" sz="2000" b="1" i="1" dirty="0">
              <a:solidFill>
                <a:prstClr val="black">
                  <a:lumMod val="65000"/>
                  <a:lumOff val="35000"/>
                </a:prstClr>
              </a:solidFill>
              <a:effectLst>
                <a:outerShdw blurRad="38100" dist="38100" dir="2700000" algn="tl">
                  <a:srgbClr val="000000">
                    <a:alpha val="43137"/>
                  </a:srgbClr>
                </a:outerShdw>
              </a:effectLst>
            </a:endParaRPr>
          </a:p>
          <a:p>
            <a:endParaRPr lang="en-US" sz="1200" dirty="0">
              <a:solidFill>
                <a:prstClr val="black"/>
              </a:solidFill>
            </a:endParaRPr>
          </a:p>
          <a:p>
            <a:r>
              <a:rPr lang="en-US" sz="2400" b="1" dirty="0">
                <a:solidFill>
                  <a:srgbClr val="FFC000"/>
                </a:solidFill>
                <a:effectLst>
                  <a:outerShdw blurRad="38100" dist="38100" dir="2700000" algn="tl">
                    <a:srgbClr val="000000">
                      <a:alpha val="43137"/>
                    </a:srgbClr>
                  </a:outerShdw>
                </a:effectLst>
              </a:rPr>
              <a:t>What YOU can do</a:t>
            </a:r>
          </a:p>
          <a:p>
            <a:r>
              <a:rPr lang="en-US" sz="2400" dirty="0">
                <a:solidFill>
                  <a:prstClr val="black"/>
                </a:solidFill>
              </a:rPr>
              <a:t>-using your access activities and communication repair strategies</a:t>
            </a:r>
          </a:p>
          <a:p>
            <a:endParaRPr lang="en-US" sz="1200" b="1" i="1" dirty="0">
              <a:solidFill>
                <a:prstClr val="black"/>
              </a:solidFill>
            </a:endParaRPr>
          </a:p>
          <a:p>
            <a:r>
              <a:rPr lang="en-US" sz="2400" b="1" dirty="0">
                <a:solidFill>
                  <a:srgbClr val="92D050"/>
                </a:solidFill>
                <a:effectLst>
                  <a:outerShdw blurRad="38100" dist="38100" dir="2700000" algn="tl">
                    <a:srgbClr val="000000">
                      <a:alpha val="43137"/>
                    </a:srgbClr>
                  </a:outerShdw>
                </a:effectLst>
              </a:rPr>
              <a:t>What you AND you teacher working together can do </a:t>
            </a:r>
          </a:p>
          <a:p>
            <a:r>
              <a:rPr lang="en-US" sz="2400" dirty="0">
                <a:solidFill>
                  <a:prstClr val="black"/>
                </a:solidFill>
              </a:rPr>
              <a:t>-discuss your strategies and needs</a:t>
            </a:r>
          </a:p>
          <a:p>
            <a:endParaRPr lang="en-US" sz="1200" b="1" i="1" dirty="0">
              <a:solidFill>
                <a:prstClr val="black"/>
              </a:solidFill>
            </a:endParaRPr>
          </a:p>
          <a:p>
            <a:r>
              <a:rPr lang="en-US" sz="2400" b="1" dirty="0">
                <a:solidFill>
                  <a:srgbClr val="39639D">
                    <a:lumMod val="60000"/>
                    <a:lumOff val="40000"/>
                  </a:srgbClr>
                </a:solidFill>
                <a:effectLst>
                  <a:outerShdw blurRad="38100" dist="38100" dir="2700000" algn="tl">
                    <a:srgbClr val="000000">
                      <a:alpha val="43137"/>
                    </a:srgbClr>
                  </a:outerShdw>
                </a:effectLst>
              </a:rPr>
              <a:t>What you AND your friends working together can do </a:t>
            </a:r>
          </a:p>
          <a:p>
            <a:r>
              <a:rPr lang="en-US" sz="2400" dirty="0">
                <a:solidFill>
                  <a:prstClr val="black"/>
                </a:solidFill>
              </a:rPr>
              <a:t>-let them know what you need</a:t>
            </a:r>
            <a:r>
              <a:rPr lang="en-US" sz="2000" b="1" i="1" dirty="0">
                <a:solidFill>
                  <a:prstClr val="black"/>
                </a:solidFill>
              </a:rPr>
              <a:t> </a:t>
            </a:r>
            <a:endParaRPr lang="en-US" sz="2400" b="1" i="1" dirty="0">
              <a:solidFill>
                <a:prstClr val="black"/>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534400" cy="4843272"/>
          </a:xfrm>
        </p:spPr>
        <p:txBody>
          <a:bodyPr>
            <a:normAutofit fontScale="92500" lnSpcReduction="10000"/>
          </a:bodyPr>
          <a:lstStyle/>
          <a:p>
            <a:pPr>
              <a:buNone/>
            </a:pPr>
            <a:r>
              <a:rPr lang="en-US" b="1" dirty="0" smtClean="0"/>
              <a:t>What should you do first?</a:t>
            </a:r>
            <a:endParaRPr lang="en-US" dirty="0" smtClean="0"/>
          </a:p>
          <a:p>
            <a:r>
              <a:rPr lang="en-US" sz="2800" dirty="0" smtClean="0"/>
              <a:t>Use student’s most challenging LIFE-R situations. </a:t>
            </a:r>
          </a:p>
          <a:p>
            <a:r>
              <a:rPr lang="en-US" sz="2800" dirty="0" smtClean="0"/>
              <a:t>For the next____ days I want to improve LIFE situation #___. </a:t>
            </a:r>
          </a:p>
          <a:p>
            <a:r>
              <a:rPr lang="en-US" sz="2800" dirty="0" smtClean="0"/>
              <a:t>Student writes the challenge in own words. </a:t>
            </a:r>
          </a:p>
          <a:p>
            <a:r>
              <a:rPr lang="en-US" sz="2800" dirty="0" smtClean="0">
                <a:solidFill>
                  <a:srgbClr val="00B050"/>
                </a:solidFill>
                <a:effectLst>
                  <a:outerShdw blurRad="38100" dist="38100" dir="2700000" algn="tl">
                    <a:srgbClr val="000000">
                      <a:alpha val="43137"/>
                    </a:srgbClr>
                  </a:outerShdw>
                </a:effectLst>
              </a:rPr>
              <a:t>Choose</a:t>
            </a:r>
            <a:r>
              <a:rPr lang="en-US" sz="2800" dirty="0" smtClean="0"/>
              <a:t> a time of day that the student will use the strategy (i.e., during math).</a:t>
            </a:r>
          </a:p>
          <a:p>
            <a:r>
              <a:rPr lang="en-US" sz="2800" dirty="0" smtClean="0"/>
              <a:t>The strategy I want to try is: ___. </a:t>
            </a:r>
          </a:p>
          <a:p>
            <a:r>
              <a:rPr lang="en-US" sz="2800" dirty="0" smtClean="0"/>
              <a:t>I will know it helped if ___. </a:t>
            </a:r>
          </a:p>
          <a:p>
            <a:r>
              <a:rPr lang="en-US" sz="2800" dirty="0" smtClean="0">
                <a:solidFill>
                  <a:srgbClr val="FF0000"/>
                </a:solidFill>
                <a:effectLst>
                  <a:outerShdw blurRad="38100" dist="38100" dir="2700000" algn="tl">
                    <a:srgbClr val="000000">
                      <a:alpha val="43137"/>
                    </a:srgbClr>
                  </a:outerShdw>
                </a:effectLst>
              </a:rPr>
              <a:t>Try</a:t>
            </a:r>
            <a:r>
              <a:rPr lang="en-US" sz="2800" dirty="0" smtClean="0"/>
              <a:t> it.</a:t>
            </a:r>
          </a:p>
          <a:p>
            <a:r>
              <a:rPr lang="en-US" sz="2800" dirty="0" smtClean="0">
                <a:solidFill>
                  <a:srgbClr val="FFC000"/>
                </a:solidFill>
                <a:effectLst>
                  <a:outerShdw blurRad="38100" dist="38100" dir="2700000" algn="tl">
                    <a:srgbClr val="000000">
                      <a:alpha val="43137"/>
                    </a:srgbClr>
                  </a:outerShdw>
                </a:effectLst>
              </a:rPr>
              <a:t>Result</a:t>
            </a:r>
            <a:r>
              <a:rPr lang="en-US" sz="2800" dirty="0" smtClean="0"/>
              <a:t> of trial:_____</a:t>
            </a:r>
          </a:p>
          <a:p>
            <a:r>
              <a:rPr lang="en-US" sz="2800" dirty="0" smtClean="0">
                <a:solidFill>
                  <a:srgbClr val="0070C0"/>
                </a:solidFill>
                <a:effectLst>
                  <a:outerShdw blurRad="38100" dist="38100" dir="2700000" algn="tl">
                    <a:srgbClr val="000000">
                      <a:alpha val="43137"/>
                    </a:srgbClr>
                  </a:outerShdw>
                </a:effectLst>
              </a:rPr>
              <a:t>Try again</a:t>
            </a:r>
          </a:p>
          <a:p>
            <a:pPr>
              <a:buNone/>
            </a:pPr>
            <a:endParaRPr lang="en-US" dirty="0"/>
          </a:p>
        </p:txBody>
      </p:sp>
      <p:sp>
        <p:nvSpPr>
          <p:cNvPr id="3" name="Title 2"/>
          <p:cNvSpPr>
            <a:spLocks noGrp="1"/>
          </p:cNvSpPr>
          <p:nvPr>
            <p:ph type="title"/>
          </p:nvPr>
        </p:nvSpPr>
        <p:spPr>
          <a:xfrm>
            <a:off x="304800" y="533400"/>
            <a:ext cx="8229600" cy="639762"/>
          </a:xfrm>
        </p:spPr>
        <p:txBody>
          <a:bodyPr>
            <a:normAutofit fontScale="90000"/>
          </a:bodyPr>
          <a:lstStyle/>
          <a:p>
            <a:r>
              <a:rPr lang="en-US" sz="4400" i="1" dirty="0" smtClean="0"/>
              <a:t>Step-by-Step Changes: </a:t>
            </a:r>
            <a:endParaRPr lang="en-US" dirty="0"/>
          </a:p>
        </p:txBody>
      </p:sp>
      <p:pic>
        <p:nvPicPr>
          <p:cNvPr id="4" name="Picture 3" descr="C:\Users\karen\AppData\Local\Microsoft\Windows\Temporary Internet Files\Content.IE5\ZQN2JZOZ\MC900057374[1].wmf"/>
          <p:cNvPicPr/>
          <p:nvPr/>
        </p:nvPicPr>
        <p:blipFill>
          <a:blip r:embed="rId2" cstate="print"/>
          <a:srcRect/>
          <a:stretch>
            <a:fillRect/>
          </a:stretch>
        </p:blipFill>
        <p:spPr bwMode="auto">
          <a:xfrm>
            <a:off x="6858000" y="228600"/>
            <a:ext cx="1543050" cy="1600200"/>
          </a:xfrm>
          <a:prstGeom prst="rect">
            <a:avLst/>
          </a:prstGeom>
          <a:solidFill>
            <a:srgbClr val="92D050"/>
          </a:solidFill>
          <a:ln w="9525">
            <a:noFill/>
            <a:miter lim="800000"/>
            <a:headEnd/>
            <a:tailEnd/>
          </a:ln>
        </p:spPr>
      </p:pic>
      <p:sp>
        <p:nvSpPr>
          <p:cNvPr id="5" name="TextBox 4"/>
          <p:cNvSpPr txBox="1"/>
          <p:nvPr/>
        </p:nvSpPr>
        <p:spPr>
          <a:xfrm>
            <a:off x="5410200" y="5410200"/>
            <a:ext cx="3505200" cy="1200329"/>
          </a:xfrm>
          <a:prstGeom prst="rect">
            <a:avLst/>
          </a:prstGeom>
          <a:solidFill>
            <a:srgbClr val="92D050"/>
          </a:solidFill>
        </p:spPr>
        <p:txBody>
          <a:bodyPr wrap="square" rtlCol="0">
            <a:spAutoFit/>
          </a:bodyPr>
          <a:lstStyle/>
          <a:p>
            <a:pPr algn="ctr"/>
            <a:r>
              <a:rPr lang="en-US" sz="2400" dirty="0">
                <a:solidFill>
                  <a:prstClr val="black"/>
                </a:solidFill>
              </a:rPr>
              <a:t>Can be a method to </a:t>
            </a:r>
          </a:p>
          <a:p>
            <a:pPr algn="ctr"/>
            <a:r>
              <a:rPr lang="en-US" sz="2400" dirty="0">
                <a:solidFill>
                  <a:prstClr val="black"/>
                </a:solidFill>
              </a:rPr>
              <a:t>address access needs</a:t>
            </a:r>
          </a:p>
          <a:p>
            <a:pPr algn="ctr"/>
            <a:r>
              <a:rPr lang="en-US" sz="2400" dirty="0">
                <a:solidFill>
                  <a:prstClr val="black"/>
                </a:solidFill>
              </a:rPr>
              <a:t>annually.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759960"/>
        </p:xfrm>
        <a:graphic>
          <a:graphicData uri="http://schemas.openxmlformats.org/drawingml/2006/table">
            <a:tbl>
              <a:tblPr firstRow="1" bandRow="1">
                <a:tableStyleId>{5C22544A-7EE6-4342-B048-85BDC9FD1C3A}</a:tableStyleId>
              </a:tblPr>
              <a:tblGrid>
                <a:gridCol w="3200400"/>
                <a:gridCol w="5029200"/>
              </a:tblGrid>
              <a:tr h="370840">
                <a:tc>
                  <a:txBody>
                    <a:bodyPr/>
                    <a:lstStyle/>
                    <a:p>
                      <a:r>
                        <a:rPr lang="en-US" dirty="0" smtClean="0"/>
                        <a:t>Skills</a:t>
                      </a:r>
                      <a:endParaRPr lang="en-US" dirty="0"/>
                    </a:p>
                  </a:txBody>
                  <a:tcPr/>
                </a:tc>
                <a:tc>
                  <a:txBody>
                    <a:bodyPr/>
                    <a:lstStyle/>
                    <a:p>
                      <a:r>
                        <a:rPr lang="en-US" dirty="0" smtClean="0"/>
                        <a:t>Objectives</a:t>
                      </a:r>
                      <a:endParaRPr lang="en-US" dirty="0"/>
                    </a:p>
                  </a:txBody>
                  <a:tcPr/>
                </a:tc>
              </a:tr>
              <a:tr h="370840">
                <a:tc>
                  <a:txBody>
                    <a:bodyPr/>
                    <a:lstStyle/>
                    <a:p>
                      <a:r>
                        <a:rPr kumimoji="0" lang="en-US" sz="1800" kern="1200" baseline="0" dirty="0" smtClean="0">
                          <a:solidFill>
                            <a:schemeClr val="dk1"/>
                          </a:solidFill>
                          <a:latin typeface="+mn-lt"/>
                          <a:ea typeface="+mn-ea"/>
                          <a:cs typeface="+mn-cs"/>
                        </a:rPr>
                        <a:t>Chooses own seat to</a:t>
                      </a:r>
                    </a:p>
                    <a:p>
                      <a:r>
                        <a:rPr kumimoji="0" lang="en-US" sz="1800" kern="1200" baseline="0" dirty="0" smtClean="0">
                          <a:solidFill>
                            <a:schemeClr val="dk1"/>
                          </a:solidFill>
                          <a:latin typeface="+mn-lt"/>
                          <a:ea typeface="+mn-ea"/>
                          <a:cs typeface="+mn-cs"/>
                        </a:rPr>
                        <a:t>maximize visual and</a:t>
                      </a:r>
                    </a:p>
                    <a:p>
                      <a:r>
                        <a:rPr kumimoji="0" lang="en-US" sz="1800" kern="1200" baseline="0" dirty="0" smtClean="0">
                          <a:solidFill>
                            <a:schemeClr val="dk1"/>
                          </a:solidFill>
                          <a:latin typeface="+mn-lt"/>
                          <a:ea typeface="+mn-ea"/>
                          <a:cs typeface="+mn-cs"/>
                        </a:rPr>
                        <a:t>auditory access</a:t>
                      </a:r>
                      <a:endParaRPr lang="en-US" dirty="0"/>
                    </a:p>
                  </a:txBody>
                  <a:tcPr/>
                </a:tc>
                <a:tc>
                  <a:txBody>
                    <a:bodyPr/>
                    <a:lstStyle/>
                    <a:p>
                      <a:r>
                        <a:rPr kumimoji="0" lang="en-US" sz="1800" kern="1200" baseline="0" dirty="0" smtClean="0">
                          <a:solidFill>
                            <a:schemeClr val="dk1"/>
                          </a:solidFill>
                          <a:latin typeface="+mn-lt"/>
                          <a:ea typeface="+mn-ea"/>
                          <a:cs typeface="+mn-cs"/>
                        </a:rPr>
                        <a:t>During a typical classroom activity, the student will seat himself to maximize his auditory and visual input in 4 out of 5 situations as measured by teacher observation.</a:t>
                      </a:r>
                      <a:endParaRPr lang="en-US" dirty="0"/>
                    </a:p>
                  </a:txBody>
                  <a:tcPr/>
                </a:tc>
              </a:tr>
              <a:tr h="370840">
                <a:tc>
                  <a:txBody>
                    <a:bodyPr/>
                    <a:lstStyle/>
                    <a:p>
                      <a:r>
                        <a:rPr kumimoji="0" lang="en-US" sz="1800" kern="1200" baseline="0" dirty="0" smtClean="0">
                          <a:solidFill>
                            <a:schemeClr val="dk1"/>
                          </a:solidFill>
                          <a:latin typeface="+mn-lt"/>
                          <a:ea typeface="+mn-ea"/>
                          <a:cs typeface="+mn-cs"/>
                        </a:rPr>
                        <a:t>Informs the speaker of the need to position himself optimally (no obstructions, face the student, in best light, etc.)</a:t>
                      </a:r>
                      <a:endParaRPr lang="en-US" dirty="0"/>
                    </a:p>
                  </a:txBody>
                  <a:tcPr/>
                </a:tc>
                <a:tc>
                  <a:txBody>
                    <a:bodyPr/>
                    <a:lstStyle/>
                    <a:p>
                      <a:r>
                        <a:rPr kumimoji="0" lang="en-US" sz="1800" kern="1200" baseline="0" dirty="0" smtClean="0">
                          <a:solidFill>
                            <a:schemeClr val="dk1"/>
                          </a:solidFill>
                          <a:latin typeface="+mn-lt"/>
                          <a:ea typeface="+mn-ea"/>
                          <a:cs typeface="+mn-cs"/>
                        </a:rPr>
                        <a:t>During a typical classroom activity, the student will request the speaker to position himself to maximize student auditory and visual input in 4 out of 5 situations as measured by teacher observation.</a:t>
                      </a:r>
                      <a:endParaRPr lang="en-US" dirty="0"/>
                    </a:p>
                  </a:txBody>
                  <a:tcPr/>
                </a:tc>
              </a:tr>
              <a:tr h="370840">
                <a:tc>
                  <a:txBody>
                    <a:bodyPr/>
                    <a:lstStyle/>
                    <a:p>
                      <a:r>
                        <a:rPr kumimoji="0" lang="en-US" sz="1800" kern="1200" baseline="0" dirty="0" smtClean="0">
                          <a:solidFill>
                            <a:schemeClr val="dk1"/>
                          </a:solidFill>
                          <a:latin typeface="+mn-lt"/>
                          <a:ea typeface="+mn-ea"/>
                          <a:cs typeface="+mn-cs"/>
                        </a:rPr>
                        <a:t>Gives the FM transmitter</a:t>
                      </a:r>
                    </a:p>
                    <a:p>
                      <a:r>
                        <a:rPr kumimoji="0" lang="en-US" sz="1800" kern="1200" baseline="0" dirty="0" smtClean="0">
                          <a:solidFill>
                            <a:schemeClr val="dk1"/>
                          </a:solidFill>
                          <a:latin typeface="+mn-lt"/>
                          <a:ea typeface="+mn-ea"/>
                          <a:cs typeface="+mn-cs"/>
                        </a:rPr>
                        <a:t>to the speaker</a:t>
                      </a:r>
                      <a:endParaRPr lang="en-US" dirty="0"/>
                    </a:p>
                  </a:txBody>
                  <a:tcPr/>
                </a:tc>
                <a:tc>
                  <a:txBody>
                    <a:bodyPr/>
                    <a:lstStyle/>
                    <a:p>
                      <a:r>
                        <a:rPr kumimoji="0" lang="en-US" sz="1800" kern="1200" baseline="0" dirty="0" smtClean="0">
                          <a:solidFill>
                            <a:schemeClr val="dk1"/>
                          </a:solidFill>
                          <a:latin typeface="+mn-lt"/>
                          <a:ea typeface="+mn-ea"/>
                          <a:cs typeface="+mn-cs"/>
                        </a:rPr>
                        <a:t>During a transition to another classroom,</a:t>
                      </a:r>
                    </a:p>
                    <a:p>
                      <a:r>
                        <a:rPr kumimoji="0" lang="en-US" sz="1800" kern="1200" baseline="0" dirty="0" smtClean="0">
                          <a:solidFill>
                            <a:schemeClr val="dk1"/>
                          </a:solidFill>
                          <a:latin typeface="+mn-lt"/>
                          <a:ea typeface="+mn-ea"/>
                          <a:cs typeface="+mn-cs"/>
                        </a:rPr>
                        <a:t>the student will present the transmitter to</a:t>
                      </a:r>
                    </a:p>
                    <a:p>
                      <a:r>
                        <a:rPr kumimoji="0" lang="en-US" sz="1800" kern="1200" baseline="0" dirty="0" smtClean="0">
                          <a:solidFill>
                            <a:schemeClr val="dk1"/>
                          </a:solidFill>
                          <a:latin typeface="+mn-lt"/>
                          <a:ea typeface="+mn-ea"/>
                          <a:cs typeface="+mn-cs"/>
                        </a:rPr>
                        <a:t>the next teacher in 5 out of 6 classes, </a:t>
                      </a:r>
                      <a:r>
                        <a:rPr kumimoji="0" lang="en-US" sz="1800" kern="1200" baseline="0" smtClean="0">
                          <a:solidFill>
                            <a:schemeClr val="dk1"/>
                          </a:solidFill>
                          <a:latin typeface="+mn-lt"/>
                          <a:ea typeface="+mn-ea"/>
                          <a:cs typeface="+mn-cs"/>
                        </a:rPr>
                        <a:t>4 out of </a:t>
                      </a:r>
                      <a:r>
                        <a:rPr kumimoji="0" lang="en-US" sz="1800" kern="1200" baseline="0" dirty="0" smtClean="0">
                          <a:solidFill>
                            <a:schemeClr val="dk1"/>
                          </a:solidFill>
                          <a:latin typeface="+mn-lt"/>
                          <a:ea typeface="+mn-ea"/>
                          <a:cs typeface="+mn-cs"/>
                        </a:rPr>
                        <a:t>5 days per week as measured </a:t>
                      </a:r>
                      <a:r>
                        <a:rPr kumimoji="0" lang="en-US" sz="1800" kern="1200" baseline="0" smtClean="0">
                          <a:solidFill>
                            <a:schemeClr val="dk1"/>
                          </a:solidFill>
                          <a:latin typeface="+mn-lt"/>
                          <a:ea typeface="+mn-ea"/>
                          <a:cs typeface="+mn-cs"/>
                        </a:rPr>
                        <a:t>by teacher recording</a:t>
                      </a:r>
                      <a:r>
                        <a:rPr kumimoji="0" lang="en-US" sz="1800" kern="1200" baseline="0" dirty="0" smtClean="0">
                          <a:solidFill>
                            <a:schemeClr val="dk1"/>
                          </a:solidFill>
                          <a:latin typeface="+mn-lt"/>
                          <a:ea typeface="+mn-ea"/>
                          <a:cs typeface="+mn-cs"/>
                        </a:rPr>
                        <a:t>.</a:t>
                      </a:r>
                      <a:endParaRPr lang="en-US" dirty="0"/>
                    </a:p>
                  </a:txBody>
                  <a:tcPr/>
                </a:tc>
              </a:tr>
            </a:tbl>
          </a:graphicData>
        </a:graphic>
      </p:graphicFrame>
      <p:sp>
        <p:nvSpPr>
          <p:cNvPr id="3" name="Title 2"/>
          <p:cNvSpPr>
            <a:spLocks noGrp="1"/>
          </p:cNvSpPr>
          <p:nvPr>
            <p:ph type="title"/>
          </p:nvPr>
        </p:nvSpPr>
        <p:spPr/>
        <p:txBody>
          <a:bodyPr/>
          <a:lstStyle/>
          <a:p>
            <a:r>
              <a:rPr lang="en-US" dirty="0" smtClean="0"/>
              <a:t>Self-Advocacy Goals</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3200400" cy="5486400"/>
          </a:xfrm>
        </p:spPr>
        <p:txBody>
          <a:bodyPr>
            <a:normAutofit/>
          </a:bodyPr>
          <a:lstStyle/>
          <a:p>
            <a:pPr>
              <a:buNone/>
            </a:pPr>
            <a:r>
              <a:rPr lang="en-US" sz="2400" dirty="0" smtClean="0">
                <a:solidFill>
                  <a:srgbClr val="0000CC"/>
                </a:solidFill>
              </a:rPr>
              <a:t>What strategies would you target from the ‘menu’ to meet An Li’s needs?</a:t>
            </a:r>
          </a:p>
          <a:p>
            <a:pPr>
              <a:buNone/>
            </a:pPr>
            <a:endParaRPr lang="en-US" sz="1050" dirty="0" smtClean="0">
              <a:solidFill>
                <a:srgbClr val="0000CC"/>
              </a:solidFill>
            </a:endParaRPr>
          </a:p>
          <a:p>
            <a:pPr>
              <a:buNone/>
            </a:pPr>
            <a:r>
              <a:rPr lang="en-US" sz="2400" dirty="0" smtClean="0">
                <a:solidFill>
                  <a:srgbClr val="0000CC"/>
                </a:solidFill>
              </a:rPr>
              <a:t>What are your top 3 ‘take away’ messages about student self-advocacy/ communication repair?</a:t>
            </a:r>
          </a:p>
        </p:txBody>
      </p:sp>
      <p:sp>
        <p:nvSpPr>
          <p:cNvPr id="3" name="Title 2"/>
          <p:cNvSpPr>
            <a:spLocks noGrp="1"/>
          </p:cNvSpPr>
          <p:nvPr>
            <p:ph type="title"/>
          </p:nvPr>
        </p:nvSpPr>
        <p:spPr>
          <a:xfrm>
            <a:off x="457200" y="381000"/>
            <a:ext cx="8229600" cy="762000"/>
          </a:xfrm>
        </p:spPr>
        <p:txBody>
          <a:bodyPr/>
          <a:lstStyle/>
          <a:p>
            <a:r>
              <a:rPr lang="en-US" dirty="0" smtClean="0"/>
              <a:t>Turn-and-Talk</a:t>
            </a:r>
            <a:endParaRPr lang="en-US" dirty="0"/>
          </a:p>
        </p:txBody>
      </p:sp>
      <p:pic>
        <p:nvPicPr>
          <p:cNvPr id="5" name="Picture 2" descr="C:\Users\karen\AppData\Local\Microsoft\Windows\Temporary Internet Files\Content.IE5\SL5KHTCM\MC900149396[1].wmf"/>
          <p:cNvPicPr>
            <a:picLocks noChangeAspect="1" noChangeArrowheads="1"/>
          </p:cNvPicPr>
          <p:nvPr/>
        </p:nvPicPr>
        <p:blipFill>
          <a:blip r:embed="rId2" cstate="print"/>
          <a:srcRect/>
          <a:stretch>
            <a:fillRect/>
          </a:stretch>
        </p:blipFill>
        <p:spPr bwMode="auto">
          <a:xfrm>
            <a:off x="7391400" y="0"/>
            <a:ext cx="1752600" cy="1065229"/>
          </a:xfrm>
          <a:prstGeom prst="rect">
            <a:avLst/>
          </a:prstGeom>
          <a:noFill/>
        </p:spPr>
      </p:pic>
      <p:pic>
        <p:nvPicPr>
          <p:cNvPr id="6" name="Picture 3"/>
          <p:cNvPicPr>
            <a:picLocks noChangeAspect="1" noChangeArrowheads="1"/>
          </p:cNvPicPr>
          <p:nvPr/>
        </p:nvPicPr>
        <p:blipFill>
          <a:blip r:embed="rId3" cstate="print"/>
          <a:srcRect l="20346" t="58185" r="67417" b="12548"/>
          <a:stretch>
            <a:fillRect/>
          </a:stretch>
        </p:blipFill>
        <p:spPr bwMode="auto">
          <a:xfrm>
            <a:off x="3429000" y="1143000"/>
            <a:ext cx="5562600" cy="4267200"/>
          </a:xfrm>
          <a:prstGeom prst="rect">
            <a:avLst/>
          </a:prstGeom>
          <a:noFill/>
          <a:ln w="9525">
            <a:solidFill>
              <a:schemeClr val="tx1"/>
            </a:solidFill>
            <a:miter lim="800000"/>
            <a:headEnd/>
            <a:tailEnd/>
          </a:ln>
        </p:spPr>
      </p:pic>
      <p:sp>
        <p:nvSpPr>
          <p:cNvPr id="7" name="5-Point Star 6"/>
          <p:cNvSpPr/>
          <p:nvPr/>
        </p:nvSpPr>
        <p:spPr>
          <a:xfrm>
            <a:off x="3810000" y="175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3505200" y="2209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3810000" y="2209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4114800" y="2209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505200" y="2743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810000" y="2743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4114800" y="2743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3810000" y="2971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3810000" y="2438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3657600" y="3200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4038600" y="3200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3810000" y="3429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36576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40386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35052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38100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41148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657600" y="3886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038600" y="3886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657600" y="4419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3962400" y="4419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35052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38100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41148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657600" y="4876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4038600" y="4876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effectLst/>
              </a:rPr>
              <a:t>Communication styles</a:t>
            </a:r>
            <a:endParaRPr lang="en-US" dirty="0">
              <a:effectLst/>
            </a:endParaRPr>
          </a:p>
        </p:txBody>
      </p:sp>
      <p:pic>
        <p:nvPicPr>
          <p:cNvPr id="3" name="Picture 2"/>
          <p:cNvPicPr>
            <a:picLocks noChangeAspect="1" noChangeArrowheads="1"/>
          </p:cNvPicPr>
          <p:nvPr/>
        </p:nvPicPr>
        <p:blipFill>
          <a:blip r:embed="rId2" cstate="print"/>
          <a:srcRect l="17962" t="49230" r="65095" b="32123"/>
          <a:stretch>
            <a:fillRect/>
          </a:stretch>
        </p:blipFill>
        <p:spPr bwMode="auto">
          <a:xfrm>
            <a:off x="304799" y="1752600"/>
            <a:ext cx="8547385" cy="3200400"/>
          </a:xfrm>
          <a:prstGeom prst="rect">
            <a:avLst/>
          </a:prstGeom>
          <a:noFill/>
          <a:ln w="9525">
            <a:noFill/>
            <a:miter lim="800000"/>
            <a:headEnd/>
            <a:tailEnd/>
          </a:ln>
        </p:spPr>
      </p:pic>
      <p:pic>
        <p:nvPicPr>
          <p:cNvPr id="4" name="Picture 3" descr="C:\Users\karen\AppData\Local\Microsoft\Windows\Temporary Internet Files\Content.IE5\M7SVFTFI\MP900289496[1].jpg"/>
          <p:cNvPicPr/>
          <p:nvPr/>
        </p:nvPicPr>
        <p:blipFill>
          <a:blip r:embed="rId3" cstate="print"/>
          <a:srcRect/>
          <a:stretch>
            <a:fillRect/>
          </a:stretch>
        </p:blipFill>
        <p:spPr bwMode="auto">
          <a:xfrm>
            <a:off x="381000" y="2743200"/>
            <a:ext cx="18288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382000" cy="5638800"/>
          </a:xfrm>
          <a:solidFill>
            <a:schemeClr val="bg1">
              <a:lumMod val="85000"/>
            </a:schemeClr>
          </a:solidFill>
        </p:spPr>
        <p:txBody>
          <a:bodyPr>
            <a:normAutofit/>
          </a:bodyPr>
          <a:lstStyle/>
          <a:p>
            <a:pPr>
              <a:buFont typeface="Arial" pitchFamily="34" charset="0"/>
              <a:buChar char="•"/>
            </a:pPr>
            <a:r>
              <a:rPr lang="en-US" sz="2800" dirty="0" smtClean="0"/>
              <a:t>know that they have the same rights to be a part of conversations</a:t>
            </a:r>
          </a:p>
          <a:p>
            <a:pPr>
              <a:buFont typeface="Arial" pitchFamily="34" charset="0"/>
              <a:buChar char="•"/>
            </a:pPr>
            <a:r>
              <a:rPr lang="en-US" sz="2800" dirty="0" smtClean="0"/>
              <a:t>respect other people’s rights and feelings. </a:t>
            </a:r>
          </a:p>
          <a:p>
            <a:pPr>
              <a:buFont typeface="Arial" pitchFamily="34" charset="0"/>
              <a:buChar char="•"/>
            </a:pPr>
            <a:r>
              <a:rPr lang="en-US" sz="2800" dirty="0" smtClean="0"/>
              <a:t>use a pleasant tone of voice/signing style and make eye contact</a:t>
            </a:r>
          </a:p>
          <a:p>
            <a:pPr>
              <a:buFont typeface="Arial" pitchFamily="34" charset="0"/>
              <a:buChar char="•"/>
            </a:pPr>
            <a:r>
              <a:rPr lang="en-US" sz="2800" dirty="0" smtClean="0"/>
              <a:t> are honest and open about letting people know what they need for good communication and when there is an understanding problem </a:t>
            </a:r>
          </a:p>
          <a:p>
            <a:pPr>
              <a:buFont typeface="Arial" pitchFamily="34" charset="0"/>
              <a:buChar char="•"/>
            </a:pPr>
            <a:r>
              <a:rPr lang="en-US" sz="2800" dirty="0" smtClean="0"/>
              <a:t>know that a misunderstanding is a shared responsibility and are polite when working with others to clear up the misunderstanding</a:t>
            </a:r>
          </a:p>
        </p:txBody>
      </p:sp>
      <p:sp>
        <p:nvSpPr>
          <p:cNvPr id="2" name="Title 1"/>
          <p:cNvSpPr>
            <a:spLocks noGrp="1"/>
          </p:cNvSpPr>
          <p:nvPr>
            <p:ph type="title"/>
          </p:nvPr>
        </p:nvSpPr>
        <p:spPr/>
        <p:txBody>
          <a:bodyPr/>
          <a:lstStyle/>
          <a:p>
            <a:r>
              <a:rPr lang="en-US" dirty="0" smtClean="0"/>
              <a:t>Assertive people…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09600" y="1447800"/>
            <a:ext cx="5105400" cy="5181600"/>
          </a:xfrm>
        </p:spPr>
        <p:txBody>
          <a:bodyPr/>
          <a:lstStyle/>
          <a:p>
            <a:r>
              <a:rPr lang="en-US" dirty="0" smtClean="0"/>
              <a:t>Early ID, hearing aids by age 2 months</a:t>
            </a:r>
          </a:p>
          <a:p>
            <a:r>
              <a:rPr lang="en-US" dirty="0" smtClean="0"/>
              <a:t>AV training – wonderful language</a:t>
            </a:r>
          </a:p>
          <a:p>
            <a:pPr>
              <a:buFont typeface="Arial" pitchFamily="34" charset="0"/>
              <a:buChar char="•"/>
            </a:pPr>
            <a:r>
              <a:rPr lang="en-US" dirty="0" smtClean="0"/>
              <a:t>Preschool issues!</a:t>
            </a:r>
          </a:p>
          <a:p>
            <a:pPr>
              <a:buFont typeface="Arial" pitchFamily="34" charset="0"/>
              <a:buChar char="•"/>
            </a:pPr>
            <a:r>
              <a:rPr lang="en-US" dirty="0" smtClean="0"/>
              <a:t>Taking turns</a:t>
            </a:r>
          </a:p>
          <a:p>
            <a:pPr>
              <a:buFont typeface="Arial" pitchFamily="34" charset="0"/>
              <a:buChar char="•"/>
            </a:pPr>
            <a:r>
              <a:rPr lang="en-US" dirty="0" smtClean="0"/>
              <a:t>Respecting rules</a:t>
            </a:r>
          </a:p>
          <a:p>
            <a:pPr>
              <a:buFont typeface="Arial" pitchFamily="34" charset="0"/>
              <a:buChar char="•"/>
            </a:pPr>
            <a:r>
              <a:rPr lang="en-US" dirty="0" smtClean="0"/>
              <a:t>Fitting in</a:t>
            </a:r>
            <a:endParaRPr lang="en-US" dirty="0"/>
          </a:p>
        </p:txBody>
      </p:sp>
      <p:sp>
        <p:nvSpPr>
          <p:cNvPr id="4" name="Title 3"/>
          <p:cNvSpPr>
            <a:spLocks noGrp="1"/>
          </p:cNvSpPr>
          <p:nvPr>
            <p:ph type="title"/>
          </p:nvPr>
        </p:nvSpPr>
        <p:spPr/>
        <p:txBody>
          <a:bodyPr/>
          <a:lstStyle/>
          <a:p>
            <a:r>
              <a:rPr lang="en-US" dirty="0" smtClean="0"/>
              <a:t>Example: the ‘star’ at preschool</a:t>
            </a:r>
            <a:endParaRPr lang="en-US" dirty="0"/>
          </a:p>
        </p:txBody>
      </p:sp>
      <p:pic>
        <p:nvPicPr>
          <p:cNvPr id="3076" name="Picture 4" descr="C:\Users\karen\AppData\Local\Microsoft\Windows\Temporary Internet Files\Content.IE5\523QAPCS\MP900448735[1].jpg"/>
          <p:cNvPicPr>
            <a:picLocks noChangeAspect="1" noChangeArrowheads="1"/>
          </p:cNvPicPr>
          <p:nvPr/>
        </p:nvPicPr>
        <p:blipFill>
          <a:blip r:embed="rId2" cstate="print"/>
          <a:srcRect/>
          <a:stretch>
            <a:fillRect/>
          </a:stretch>
        </p:blipFill>
        <p:spPr bwMode="auto">
          <a:xfrm>
            <a:off x="5867400" y="1943100"/>
            <a:ext cx="3276600" cy="4914900"/>
          </a:xfrm>
          <a:prstGeom prst="rect">
            <a:avLst/>
          </a:prstGeom>
          <a:noFill/>
        </p:spPr>
      </p:pic>
      <p:pic>
        <p:nvPicPr>
          <p:cNvPr id="3077" name="Picture 5" descr="C:\Users\karen\AppData\Local\Microsoft\Windows\Temporary Internet Files\Content.IE5\EQ84OX81\MC900441361[1].png"/>
          <p:cNvPicPr>
            <a:picLocks noChangeAspect="1" noChangeArrowheads="1"/>
          </p:cNvPicPr>
          <p:nvPr/>
        </p:nvPicPr>
        <p:blipFill>
          <a:blip r:embed="rId3" cstate="print"/>
          <a:srcRect/>
          <a:stretch>
            <a:fillRect/>
          </a:stretch>
        </p:blipFill>
        <p:spPr bwMode="auto">
          <a:xfrm>
            <a:off x="5638800" y="1447800"/>
            <a:ext cx="914400" cy="914400"/>
          </a:xfrm>
          <a:prstGeom prst="rect">
            <a:avLst/>
          </a:prstGeom>
          <a:noFill/>
        </p:spPr>
      </p:pic>
      <p:sp>
        <p:nvSpPr>
          <p:cNvPr id="10" name="TextBox 9"/>
          <p:cNvSpPr txBox="1"/>
          <p:nvPr/>
        </p:nvSpPr>
        <p:spPr>
          <a:xfrm rot="20030089">
            <a:off x="1480871" y="4814052"/>
            <a:ext cx="4315605" cy="461665"/>
          </a:xfrm>
          <a:prstGeom prst="rect">
            <a:avLst/>
          </a:prstGeom>
          <a:solidFill>
            <a:schemeClr val="accent5">
              <a:lumMod val="40000"/>
              <a:lumOff val="60000"/>
            </a:schemeClr>
          </a:solidFill>
        </p:spPr>
        <p:txBody>
          <a:bodyPr wrap="none" rtlCol="0">
            <a:spAutoFit/>
          </a:bodyPr>
          <a:lstStyle/>
          <a:p>
            <a:r>
              <a:rPr lang="en-US" sz="2400" dirty="0" smtClean="0"/>
              <a:t>Bossy communication style!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833 -0.03096 C 0.01892 -0.03582 0.03056 -0.04159 0.04167 -0.0446 C 0.08247 -0.05546 0.06059 -0.04622 0.08021 -0.055 C 0.08785 -0.05384 0.09601 -0.05523 0.10313 -0.05153 C 0.10556 -0.05015 0.10382 -0.04391 0.10573 -0.04136 C 0.10764 -0.03882 0.11094 -0.03905 0.11354 -0.0379 C 0.12517 0.00971 0.12361 0.06518 0.08264 0.07812 C 0.08264 0.07835 0.06545 0.07373 0.0724 0.06448 C 0.07622 0.0594 0.08264 0.06009 0.08785 0.05778 C 0.09045 0.05663 0.09323 0.05639 0.09549 0.05431 C 0.09809 0.052 0.10017 0.04877 0.10313 0.04738 C 0.10972 0.04415 0.11701 0.04368 0.12378 0.04068 C 0.12795 0.04183 0.13229 0.04253 0.13646 0.04415 C 0.14167 0.04599 0.15191 0.05085 0.15191 0.05108 C 0.1625 0.07165 0.15243 0.04923 0.15955 0.07488 C 0.16094 0.07974 0.16319 0.0839 0.16476 0.08852 C 0.1658 0.09175 0.16649 0.09522 0.16736 0.09846 C 0.16389 0.13104 0.16267 0.16571 0.13646 0.17726 C 0.11163 0.17357 0.1125 0.18027 0.10573 0.15323 C 0.10747 0.14976 0.10955 0.14676 0.11094 0.14306 C 0.11215 0.13982 0.11128 0.13497 0.11354 0.13289 C 0.11632 0.13012 0.13385 0.12388 0.13906 0.12249 C 0.16094 0.11625 0.18351 0.11556 0.20573 0.11209 C 0.21597 0.11348 0.22622 0.11394 0.23646 0.11579 C 0.23924 0.11625 0.24236 0.11671 0.24427 0.11926 C 0.25833 0.13751 0.23385 0.12342 0.25451 0.13289 C 0.26128 0.15924 0.26354 0.19806 0.24167 0.208 C 0.22813 0.22603 0.22847 0.2221 0.20833 0.21817 C 0.2066 0.2147 0.20365 0.21216 0.20313 0.208 C 0.20208 0.19899 0.20885 0.18004 0.21354 0.1738 C 0.2158 0.17079 0.21875 0.16941 0.22118 0.16686 C 0.22396 0.16386 0.22587 0.15947 0.22882 0.1567 C 0.23247 0.15346 0.24688 0.15069 0.24931 0.14976 C 0.27986 0.13867 0.24844 0.14583 0.28524 0.13959 C 0.29635 0.14075 0.30764 0.14029 0.31858 0.14306 C 0.33854 0.14791 0.33142 0.21401 0.33142 0.22164 " pathEditMode="relative" rAng="0" ptsTypes="fffffffffffffffffffffffffffffffffffA">
                                      <p:cBhvr>
                                        <p:cTn id="6" dur="3000" fill="hold"/>
                                        <p:tgtEl>
                                          <p:spTgt spid="3077"/>
                                        </p:tgtEl>
                                        <p:attrNameLst>
                                          <p:attrName>ppt_x</p:attrName>
                                          <p:attrName>ppt_y</p:attrName>
                                        </p:attrNameLst>
                                      </p:cBhvr>
                                      <p:rCtr x="165" y="11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5"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286000" y="1295400"/>
            <a:ext cx="6400800" cy="3429000"/>
          </a:xfrm>
        </p:spPr>
        <p:txBody>
          <a:bodyPr>
            <a:normAutofit lnSpcReduction="10000"/>
          </a:bodyPr>
          <a:lstStyle/>
          <a:p>
            <a:r>
              <a:rPr lang="en-US" sz="2700" dirty="0" smtClean="0"/>
              <a:t>Lack of work completion – too ‘busy’ watching peers at the table to do her work</a:t>
            </a:r>
          </a:p>
          <a:p>
            <a:r>
              <a:rPr lang="en-US" sz="2700" dirty="0" smtClean="0"/>
              <a:t>Result- teacher separated her from her peers to complete her work on the floor</a:t>
            </a:r>
          </a:p>
          <a:p>
            <a:r>
              <a:rPr lang="en-US" sz="2700" dirty="0" smtClean="0"/>
              <a:t>Work was done </a:t>
            </a:r>
            <a:r>
              <a:rPr lang="en-US" sz="2700" u="sng" dirty="0" smtClean="0"/>
              <a:t>perfectly</a:t>
            </a:r>
            <a:r>
              <a:rPr lang="en-US" sz="2700" dirty="0" smtClean="0"/>
              <a:t> – but was this the desired solution?</a:t>
            </a:r>
          </a:p>
        </p:txBody>
      </p:sp>
      <p:sp>
        <p:nvSpPr>
          <p:cNvPr id="3" name="Title 2"/>
          <p:cNvSpPr>
            <a:spLocks noGrp="1"/>
          </p:cNvSpPr>
          <p:nvPr>
            <p:ph type="title"/>
          </p:nvPr>
        </p:nvSpPr>
        <p:spPr/>
        <p:txBody>
          <a:bodyPr/>
          <a:lstStyle/>
          <a:p>
            <a:r>
              <a:rPr lang="en-US" dirty="0" smtClean="0"/>
              <a:t>The ‘star’ at preschool</a:t>
            </a:r>
            <a:endParaRPr lang="en-US" dirty="0"/>
          </a:p>
        </p:txBody>
      </p:sp>
      <p:sp>
        <p:nvSpPr>
          <p:cNvPr id="7" name="TextBox 6"/>
          <p:cNvSpPr txBox="1"/>
          <p:nvPr/>
        </p:nvSpPr>
        <p:spPr>
          <a:xfrm>
            <a:off x="381000" y="4419600"/>
            <a:ext cx="8382000" cy="1815882"/>
          </a:xfrm>
          <a:prstGeom prst="rect">
            <a:avLst/>
          </a:prstGeom>
          <a:noFill/>
        </p:spPr>
        <p:txBody>
          <a:bodyPr wrap="square" rtlCol="0">
            <a:spAutoFit/>
          </a:bodyPr>
          <a:lstStyle/>
          <a:p>
            <a:pPr>
              <a:spcAft>
                <a:spcPts val="600"/>
              </a:spcAft>
              <a:buFont typeface="Arial" pitchFamily="34" charset="0"/>
              <a:buChar char="•"/>
            </a:pPr>
            <a:r>
              <a:rPr lang="en-US" sz="2600" dirty="0" smtClean="0"/>
              <a:t>Lack of understanding of ‘social mores’ – informal unwritten social rules, expectations</a:t>
            </a:r>
          </a:p>
          <a:p>
            <a:pPr>
              <a:spcAft>
                <a:spcPts val="600"/>
              </a:spcAft>
              <a:buFont typeface="Arial" pitchFamily="34" charset="0"/>
              <a:buChar char="•"/>
            </a:pPr>
            <a:r>
              <a:rPr lang="en-US" sz="2600" dirty="0" smtClean="0"/>
              <a:t>Realignment from ‘star’ to ‘student’ expectations</a:t>
            </a:r>
          </a:p>
          <a:p>
            <a:pPr>
              <a:spcAft>
                <a:spcPts val="600"/>
              </a:spcAft>
              <a:buFont typeface="Arial" pitchFamily="34" charset="0"/>
              <a:buChar char="•"/>
            </a:pPr>
            <a:r>
              <a:rPr lang="en-US" sz="2400" dirty="0" smtClean="0"/>
              <a:t>i.e., activities will </a:t>
            </a:r>
            <a:r>
              <a:rPr lang="en-US" sz="2400" u="sng" dirty="0" smtClean="0"/>
              <a:t>not</a:t>
            </a:r>
            <a:r>
              <a:rPr lang="en-US" sz="2400" dirty="0" smtClean="0"/>
              <a:t> be changed even if she is bored</a:t>
            </a:r>
          </a:p>
        </p:txBody>
      </p:sp>
      <p:pic>
        <p:nvPicPr>
          <p:cNvPr id="8" name="Picture 4" descr="C:\Users\karen\AppData\Local\Microsoft\Windows\Temporary Internet Files\Content.IE5\523QAPCS\MP900448735[1].jpg"/>
          <p:cNvPicPr>
            <a:picLocks noChangeAspect="1" noChangeArrowheads="1"/>
          </p:cNvPicPr>
          <p:nvPr/>
        </p:nvPicPr>
        <p:blipFill>
          <a:blip r:embed="rId2" cstate="print"/>
          <a:srcRect l="32558" t="16279" r="9302" b="48062"/>
          <a:stretch>
            <a:fillRect/>
          </a:stretch>
        </p:blipFill>
        <p:spPr bwMode="auto">
          <a:xfrm flipH="1">
            <a:off x="457200" y="1752600"/>
            <a:ext cx="1895061" cy="1981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Grp="1" noChangeAspect="1" noChangeArrowheads="1"/>
          </p:cNvPicPr>
          <p:nvPr>
            <p:ph idx="1"/>
          </p:nvPr>
        </p:nvPicPr>
        <p:blipFill>
          <a:blip r:embed="rId2" cstate="print"/>
          <a:srcRect l="15502" t="17854" r="64253" b="5439"/>
          <a:stretch>
            <a:fillRect/>
          </a:stretch>
        </p:blipFill>
        <p:spPr bwMode="auto">
          <a:xfrm>
            <a:off x="0" y="97971"/>
            <a:ext cx="5562600" cy="6760029"/>
          </a:xfrm>
          <a:prstGeom prst="rect">
            <a:avLst/>
          </a:prstGeom>
          <a:noFill/>
          <a:ln w="9525">
            <a:noFill/>
            <a:miter lim="800000"/>
            <a:headEnd/>
            <a:tailEnd/>
          </a:ln>
        </p:spPr>
      </p:pic>
      <p:sp>
        <p:nvSpPr>
          <p:cNvPr id="6" name="TextBox 5"/>
          <p:cNvSpPr txBox="1"/>
          <p:nvPr/>
        </p:nvSpPr>
        <p:spPr>
          <a:xfrm>
            <a:off x="5638800" y="304801"/>
            <a:ext cx="3505200" cy="6324808"/>
          </a:xfrm>
          <a:prstGeom prst="rect">
            <a:avLst/>
          </a:prstGeom>
          <a:noFill/>
        </p:spPr>
        <p:txBody>
          <a:bodyPr wrap="square" rtlCol="0">
            <a:spAutoFit/>
          </a:bodyPr>
          <a:lstStyle/>
          <a:p>
            <a:r>
              <a:rPr lang="en-US" sz="2700" dirty="0" smtClean="0"/>
              <a:t>Converse with students about their </a:t>
            </a:r>
            <a:r>
              <a:rPr lang="en-US" sz="2500" dirty="0" smtClean="0"/>
              <a:t>communication</a:t>
            </a:r>
            <a:r>
              <a:rPr lang="en-US" sz="2400" dirty="0" smtClean="0"/>
              <a:t> </a:t>
            </a:r>
            <a:r>
              <a:rPr lang="en-US" sz="2700" dirty="0" smtClean="0"/>
              <a:t>style. </a:t>
            </a:r>
          </a:p>
          <a:p>
            <a:endParaRPr lang="en-US" sz="2700" dirty="0" smtClean="0"/>
          </a:p>
          <a:p>
            <a:r>
              <a:rPr lang="en-US" sz="2700" dirty="0" smtClean="0"/>
              <a:t>Style varies by situation. Class? Socially? Home?</a:t>
            </a:r>
          </a:p>
          <a:p>
            <a:endParaRPr lang="en-US" sz="2700" dirty="0" smtClean="0"/>
          </a:p>
          <a:p>
            <a:r>
              <a:rPr lang="en-US" sz="2700" dirty="0" smtClean="0"/>
              <a:t>How to monitor?</a:t>
            </a:r>
          </a:p>
          <a:p>
            <a:endParaRPr lang="en-US" sz="2700" dirty="0" smtClean="0"/>
          </a:p>
          <a:p>
            <a:r>
              <a:rPr lang="en-US" sz="2700" dirty="0" smtClean="0"/>
              <a:t>How can they become more assertive incrementally?</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52113" y="5752563"/>
            <a:ext cx="891887" cy="110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9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10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1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1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4.xml><?xml version="1.0" encoding="utf-8"?>
<a:theme xmlns:a="http://schemas.openxmlformats.org/drawingml/2006/main" name="1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5.xml><?xml version="1.0" encoding="utf-8"?>
<a:theme xmlns:a="http://schemas.openxmlformats.org/drawingml/2006/main" name="1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1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7.xml><?xml version="1.0" encoding="utf-8"?>
<a:theme xmlns:a="http://schemas.openxmlformats.org/drawingml/2006/main" name="16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8.xml><?xml version="1.0" encoding="utf-8"?>
<a:theme xmlns:a="http://schemas.openxmlformats.org/drawingml/2006/main" name="17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9.xml><?xml version="1.0" encoding="utf-8"?>
<a:theme xmlns:a="http://schemas.openxmlformats.org/drawingml/2006/main" name="18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0.xml><?xml version="1.0" encoding="utf-8"?>
<a:theme xmlns:a="http://schemas.openxmlformats.org/drawingml/2006/main" name="19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1.xml><?xml version="1.0" encoding="utf-8"?>
<a:theme xmlns:a="http://schemas.openxmlformats.org/drawingml/2006/main" name="20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2.xml><?xml version="1.0" encoding="utf-8"?>
<a:theme xmlns:a="http://schemas.openxmlformats.org/drawingml/2006/main" name="2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3.xml><?xml version="1.0" encoding="utf-8"?>
<a:theme xmlns:a="http://schemas.openxmlformats.org/drawingml/2006/main" name="2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4.xml><?xml version="1.0" encoding="utf-8"?>
<a:theme xmlns:a="http://schemas.openxmlformats.org/drawingml/2006/main" name="2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5.xml><?xml version="1.0" encoding="utf-8"?>
<a:theme xmlns:a="http://schemas.openxmlformats.org/drawingml/2006/main" name="2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6.xml><?xml version="1.0" encoding="utf-8"?>
<a:theme xmlns:a="http://schemas.openxmlformats.org/drawingml/2006/main" name="2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7.xml><?xml version="1.0" encoding="utf-8"?>
<a:theme xmlns:a="http://schemas.openxmlformats.org/drawingml/2006/main" name="26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8.xml><?xml version="1.0" encoding="utf-8"?>
<a:theme xmlns:a="http://schemas.openxmlformats.org/drawingml/2006/main" name="27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6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7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8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2816</Words>
  <Application>Microsoft Office PowerPoint</Application>
  <PresentationFormat>On-screen Show (4:3)</PresentationFormat>
  <Paragraphs>285</Paragraphs>
  <Slides>47</Slides>
  <Notes>0</Notes>
  <HiddenSlides>0</HiddenSlides>
  <MMClips>0</MMClips>
  <ScaleCrop>false</ScaleCrop>
  <HeadingPairs>
    <vt:vector size="4" baseType="variant">
      <vt:variant>
        <vt:lpstr>Theme</vt:lpstr>
      </vt:variant>
      <vt:variant>
        <vt:i4>28</vt:i4>
      </vt:variant>
      <vt:variant>
        <vt:lpstr>Slide Titles</vt:lpstr>
      </vt:variant>
      <vt:variant>
        <vt:i4>47</vt:i4>
      </vt:variant>
    </vt:vector>
  </HeadingPairs>
  <TitlesOfParts>
    <vt:vector size="75" baseType="lpstr">
      <vt:lpstr>Concourse</vt:lpstr>
      <vt:lpstr>1_Concourse</vt:lpstr>
      <vt:lpstr>2_Concourse</vt:lpstr>
      <vt:lpstr>3_Concourse</vt:lpstr>
      <vt:lpstr>4_Concourse</vt:lpstr>
      <vt:lpstr>5_Concourse</vt:lpstr>
      <vt:lpstr>6_Concourse</vt:lpstr>
      <vt:lpstr>7_Concourse</vt:lpstr>
      <vt:lpstr>8_Concourse</vt:lpstr>
      <vt:lpstr>9_Concourse</vt:lpstr>
      <vt:lpstr>10_Concourse</vt:lpstr>
      <vt:lpstr>11_Concourse</vt:lpstr>
      <vt:lpstr>12_Concourse</vt:lpstr>
      <vt:lpstr>13_Concourse</vt:lpstr>
      <vt:lpstr>14_Concourse</vt:lpstr>
      <vt:lpstr>15_Concourse</vt:lpstr>
      <vt:lpstr>16_Concourse</vt:lpstr>
      <vt:lpstr>17_Concourse</vt:lpstr>
      <vt:lpstr>18_Concourse</vt:lpstr>
      <vt:lpstr>19_Concourse</vt:lpstr>
      <vt:lpstr>20_Concourse</vt:lpstr>
      <vt:lpstr>21_Concourse</vt:lpstr>
      <vt:lpstr>22_Concourse</vt:lpstr>
      <vt:lpstr>23_Concourse</vt:lpstr>
      <vt:lpstr>24_Concourse</vt:lpstr>
      <vt:lpstr>25_Concourse</vt:lpstr>
      <vt:lpstr>26_Concourse</vt:lpstr>
      <vt:lpstr>27_Concourse</vt:lpstr>
      <vt:lpstr>Supporting the Development of   Self-Advocacy Skills</vt:lpstr>
      <vt:lpstr>A place to start….</vt:lpstr>
      <vt:lpstr>Communication styles</vt:lpstr>
      <vt:lpstr>Styles of Communication</vt:lpstr>
      <vt:lpstr>Communication styles</vt:lpstr>
      <vt:lpstr>Assertive people…</vt:lpstr>
      <vt:lpstr>Example: the ‘star’ at preschool</vt:lpstr>
      <vt:lpstr>The ‘star’ at preschool</vt:lpstr>
      <vt:lpstr>Slide 9</vt:lpstr>
      <vt:lpstr>Communication Styles</vt:lpstr>
      <vt:lpstr>Ingredients of Self-Advocacy</vt:lpstr>
      <vt:lpstr>1st Ingredient</vt:lpstr>
      <vt:lpstr>What is my hearing loss?</vt:lpstr>
      <vt:lpstr>How does my hearing loss affect me? Specific issues listening to speech</vt:lpstr>
      <vt:lpstr>Raise the student’s awareness: What does he already know? Do? Identify his level of knowledge on just how much is missed.</vt:lpstr>
      <vt:lpstr>Identify Level of Awareness about the Classroom Acoustic Environment</vt:lpstr>
      <vt:lpstr>2nd Ingredient</vt:lpstr>
      <vt:lpstr>Slide 18</vt:lpstr>
      <vt:lpstr>After LIFE Questions – a measure of self awareness and self-advocacy</vt:lpstr>
      <vt:lpstr>Other After LIFE Questions</vt:lpstr>
      <vt:lpstr>An Li’s After LIFE results:</vt:lpstr>
      <vt:lpstr>An Li’s After LIFE results:</vt:lpstr>
      <vt:lpstr>An Li’s After LIFE results:</vt:lpstr>
      <vt:lpstr>An Li’s After LIFE results:</vt:lpstr>
      <vt:lpstr>An Li’s After LIFE results:</vt:lpstr>
      <vt:lpstr>An Li’s After LIFE results:</vt:lpstr>
      <vt:lpstr>Teacher LIFE-R Checklist:  Self-Advocacy and Instructional Access</vt:lpstr>
      <vt:lpstr>Slide 28</vt:lpstr>
      <vt:lpstr>Turn-and-Talk</vt:lpstr>
      <vt:lpstr>3rd Ingredient</vt:lpstr>
      <vt:lpstr>How well does the student predict  causes of listening challenges?  True access requires ‘control’ of all 3</vt:lpstr>
      <vt:lpstr>Slide 32</vt:lpstr>
      <vt:lpstr>Turn-and-Talk</vt:lpstr>
      <vt:lpstr>Skill Building as ‘Technology Specialist’</vt:lpstr>
      <vt:lpstr>Turn-and-Talk</vt:lpstr>
      <vt:lpstr>Turn-and-Talk</vt:lpstr>
      <vt:lpstr>How clearly has the student identified listening challenges and strategies?</vt:lpstr>
      <vt:lpstr>Prioritize classroom challenges</vt:lpstr>
      <vt:lpstr>Break it down</vt:lpstr>
      <vt:lpstr>3 things to keep in mind…</vt:lpstr>
      <vt:lpstr>4th Ingredient</vt:lpstr>
      <vt:lpstr>Talk about what may happen</vt:lpstr>
      <vt:lpstr>Suggestions for increasing use in classroom</vt:lpstr>
      <vt:lpstr>Slide 44</vt:lpstr>
      <vt:lpstr>Step-by-Step Changes: </vt:lpstr>
      <vt:lpstr>Self-Advocacy Goals</vt:lpstr>
      <vt:lpstr>Turn-and-Talk</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karenlanderson</dc:creator>
  <cp:lastModifiedBy>karenlanderson</cp:lastModifiedBy>
  <cp:revision>13</cp:revision>
  <dcterms:created xsi:type="dcterms:W3CDTF">2012-03-07T18:01:25Z</dcterms:created>
  <dcterms:modified xsi:type="dcterms:W3CDTF">2012-03-18T21:31:09Z</dcterms:modified>
</cp:coreProperties>
</file>