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0"/>
  </p:notesMasterIdLst>
  <p:handoutMasterIdLst>
    <p:handoutMasterId r:id="rId61"/>
  </p:handoutMasterIdLst>
  <p:sldIdLst>
    <p:sldId id="472" r:id="rId2"/>
    <p:sldId id="443" r:id="rId3"/>
    <p:sldId id="354" r:id="rId4"/>
    <p:sldId id="326" r:id="rId5"/>
    <p:sldId id="353" r:id="rId6"/>
    <p:sldId id="356" r:id="rId7"/>
    <p:sldId id="329" r:id="rId8"/>
    <p:sldId id="358" r:id="rId9"/>
    <p:sldId id="359" r:id="rId10"/>
    <p:sldId id="362" r:id="rId11"/>
    <p:sldId id="330" r:id="rId12"/>
    <p:sldId id="360" r:id="rId13"/>
    <p:sldId id="446" r:id="rId14"/>
    <p:sldId id="447" r:id="rId15"/>
    <p:sldId id="448" r:id="rId16"/>
    <p:sldId id="449" r:id="rId17"/>
    <p:sldId id="450" r:id="rId18"/>
    <p:sldId id="451" r:id="rId19"/>
    <p:sldId id="364" r:id="rId20"/>
    <p:sldId id="452" r:id="rId21"/>
    <p:sldId id="453" r:id="rId22"/>
    <p:sldId id="454" r:id="rId23"/>
    <p:sldId id="455" r:id="rId24"/>
    <p:sldId id="456" r:id="rId25"/>
    <p:sldId id="457" r:id="rId26"/>
    <p:sldId id="458" r:id="rId27"/>
    <p:sldId id="459" r:id="rId28"/>
    <p:sldId id="460" r:id="rId29"/>
    <p:sldId id="461" r:id="rId30"/>
    <p:sldId id="463" r:id="rId31"/>
    <p:sldId id="464" r:id="rId32"/>
    <p:sldId id="384" r:id="rId33"/>
    <p:sldId id="380" r:id="rId34"/>
    <p:sldId id="366" r:id="rId35"/>
    <p:sldId id="445" r:id="rId36"/>
    <p:sldId id="465" r:id="rId37"/>
    <p:sldId id="466" r:id="rId38"/>
    <p:sldId id="467" r:id="rId39"/>
    <p:sldId id="468" r:id="rId40"/>
    <p:sldId id="385" r:id="rId41"/>
    <p:sldId id="386" r:id="rId42"/>
    <p:sldId id="388" r:id="rId43"/>
    <p:sldId id="389" r:id="rId44"/>
    <p:sldId id="469" r:id="rId45"/>
    <p:sldId id="390" r:id="rId46"/>
    <p:sldId id="391" r:id="rId47"/>
    <p:sldId id="392" r:id="rId48"/>
    <p:sldId id="393" r:id="rId49"/>
    <p:sldId id="394" r:id="rId50"/>
    <p:sldId id="395" r:id="rId51"/>
    <p:sldId id="396" r:id="rId52"/>
    <p:sldId id="397" r:id="rId53"/>
    <p:sldId id="471" r:id="rId54"/>
    <p:sldId id="398" r:id="rId55"/>
    <p:sldId id="399" r:id="rId56"/>
    <p:sldId id="473" r:id="rId57"/>
    <p:sldId id="474" r:id="rId58"/>
    <p:sldId id="400" r:id="rId59"/>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CCFF66"/>
    <a:srgbClr val="0000CC"/>
    <a:srgbClr val="FFFF99"/>
    <a:srgbClr val="0066CC"/>
    <a:srgbClr val="FF33CC"/>
    <a:srgbClr val="FF33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2" autoAdjust="0"/>
    <p:restoredTop sz="99419" autoAdjust="0"/>
  </p:normalViewPr>
  <p:slideViewPr>
    <p:cSldViewPr>
      <p:cViewPr>
        <p:scale>
          <a:sx n="66" d="100"/>
          <a:sy n="66" d="100"/>
        </p:scale>
        <p:origin x="-768" y="-342"/>
      </p:cViewPr>
      <p:guideLst>
        <p:guide orient="horz" pos="2160"/>
        <p:guide pos="2880"/>
      </p:guideLst>
    </p:cSldViewPr>
  </p:slideViewPr>
  <p:outlineViewPr>
    <p:cViewPr>
      <p:scale>
        <a:sx n="33" d="100"/>
        <a:sy n="33" d="100"/>
      </p:scale>
      <p:origin x="0" y="56994"/>
    </p:cViewPr>
  </p:outlineViewPr>
  <p:notesTextViewPr>
    <p:cViewPr>
      <p:scale>
        <a:sx n="100" d="100"/>
        <a:sy n="100" d="100"/>
      </p:scale>
      <p:origin x="0" y="0"/>
    </p:cViewPr>
  </p:notesTextViewPr>
  <p:sorterViewPr>
    <p:cViewPr>
      <p:scale>
        <a:sx n="66" d="100"/>
        <a:sy n="66" d="100"/>
      </p:scale>
      <p:origin x="0" y="5826"/>
    </p:cViewPr>
  </p:sorterViewPr>
  <p:notesViewPr>
    <p:cSldViewPr>
      <p:cViewPr varScale="1">
        <p:scale>
          <a:sx n="50" d="100"/>
          <a:sy n="50" d="100"/>
        </p:scale>
        <p:origin x="-2130" y="-96"/>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oleObject" Target="file:///C:\Users\karen\Desktop\SCRIPT\SCRIPT%20scoring%20data.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karen\Desktop\SCRIPT\SCRIPT%20scoring%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sz="2400"/>
            </a:pPr>
            <a:r>
              <a:rPr lang="en-US" sz="2400" dirty="0"/>
              <a:t>Percentage</a:t>
            </a:r>
            <a:r>
              <a:rPr lang="en-US" sz="2400" baseline="0" dirty="0"/>
              <a:t> Use of Strategy Types by </a:t>
            </a:r>
            <a:r>
              <a:rPr lang="en-US" sz="2400" baseline="0" dirty="0" smtClean="0"/>
              <a:t>Age when CHILD is not understood</a:t>
            </a:r>
            <a:endParaRPr lang="en-US" sz="2400" dirty="0"/>
          </a:p>
        </c:rich>
      </c:tx>
      <c:layout>
        <c:manualLayout>
          <c:xMode val="edge"/>
          <c:yMode val="edge"/>
          <c:x val="7.8885205138831613E-2"/>
          <c:y val="2.3529411764705879E-2"/>
        </c:manualLayout>
      </c:layout>
    </c:title>
    <c:plotArea>
      <c:layout>
        <c:manualLayout>
          <c:layoutTarget val="inner"/>
          <c:xMode val="edge"/>
          <c:yMode val="edge"/>
          <c:x val="1.6081871345029274E-2"/>
          <c:y val="0.21261093098656791"/>
          <c:w val="0.96783625730994161"/>
          <c:h val="0.64365709433379792"/>
        </c:manualLayout>
      </c:layout>
      <c:barChart>
        <c:barDir val="col"/>
        <c:grouping val="percentStacked"/>
        <c:ser>
          <c:idx val="0"/>
          <c:order val="0"/>
          <c:tx>
            <c:strRef>
              <c:f>Sheet4!$E$81</c:f>
              <c:strCache>
                <c:ptCount val="1"/>
                <c:pt idx="0">
                  <c:v>Repetition</c:v>
                </c:pt>
              </c:strCache>
            </c:strRef>
          </c:tx>
          <c:spPr>
            <a:solidFill>
              <a:srgbClr val="FFFF00"/>
            </a:solidFill>
          </c:spPr>
          <c:dLbls>
            <c:txPr>
              <a:bodyPr/>
              <a:lstStyle/>
              <a:p>
                <a:pPr>
                  <a:defRPr sz="2400"/>
                </a:pPr>
                <a:endParaRPr lang="en-US"/>
              </a:p>
            </c:txPr>
            <c:showVal val="1"/>
          </c:dLbls>
          <c:cat>
            <c:multiLvlStrRef>
              <c:f>Sheet4!$F$79:$J$80</c:f>
              <c:multiLvlStrCache>
                <c:ptCount val="5"/>
                <c:lvl>
                  <c:pt idx="0">
                    <c:v>3</c:v>
                  </c:pt>
                  <c:pt idx="1">
                    <c:v>5</c:v>
                  </c:pt>
                  <c:pt idx="2">
                    <c:v>7</c:v>
                  </c:pt>
                  <c:pt idx="3">
                    <c:v>9</c:v>
                  </c:pt>
                  <c:pt idx="4">
                    <c:v>8 to 11</c:v>
                  </c:pt>
                </c:lvl>
                <c:lvl>
                  <c:pt idx="0">
                    <c:v>Age</c:v>
                  </c:pt>
                </c:lvl>
              </c:multiLvlStrCache>
            </c:multiLvlStrRef>
          </c:cat>
          <c:val>
            <c:numRef>
              <c:f>Sheet4!$F$81:$J$81</c:f>
              <c:numCache>
                <c:formatCode>General</c:formatCode>
                <c:ptCount val="5"/>
                <c:pt idx="0">
                  <c:v>50</c:v>
                </c:pt>
                <c:pt idx="1">
                  <c:v>57</c:v>
                </c:pt>
                <c:pt idx="2">
                  <c:v>56</c:v>
                </c:pt>
                <c:pt idx="3">
                  <c:v>43</c:v>
                </c:pt>
                <c:pt idx="4">
                  <c:v>28</c:v>
                </c:pt>
              </c:numCache>
            </c:numRef>
          </c:val>
        </c:ser>
        <c:ser>
          <c:idx val="1"/>
          <c:order val="1"/>
          <c:tx>
            <c:strRef>
              <c:f>Sheet4!$E$82</c:f>
              <c:strCache>
                <c:ptCount val="1"/>
                <c:pt idx="0">
                  <c:v>Revision</c:v>
                </c:pt>
              </c:strCache>
            </c:strRef>
          </c:tx>
          <c:spPr>
            <a:solidFill>
              <a:srgbClr val="92D050"/>
            </a:solidFill>
          </c:spPr>
          <c:dLbls>
            <c:txPr>
              <a:bodyPr/>
              <a:lstStyle/>
              <a:p>
                <a:pPr>
                  <a:defRPr sz="2000"/>
                </a:pPr>
                <a:endParaRPr lang="en-US"/>
              </a:p>
            </c:txPr>
            <c:showVal val="1"/>
          </c:dLbls>
          <c:cat>
            <c:multiLvlStrRef>
              <c:f>Sheet4!$F$79:$J$80</c:f>
              <c:multiLvlStrCache>
                <c:ptCount val="5"/>
                <c:lvl>
                  <c:pt idx="0">
                    <c:v>3</c:v>
                  </c:pt>
                  <c:pt idx="1">
                    <c:v>5</c:v>
                  </c:pt>
                  <c:pt idx="2">
                    <c:v>7</c:v>
                  </c:pt>
                  <c:pt idx="3">
                    <c:v>9</c:v>
                  </c:pt>
                  <c:pt idx="4">
                    <c:v>8 to 11</c:v>
                  </c:pt>
                </c:lvl>
                <c:lvl>
                  <c:pt idx="0">
                    <c:v>Age</c:v>
                  </c:pt>
                </c:lvl>
              </c:multiLvlStrCache>
            </c:multiLvlStrRef>
          </c:cat>
          <c:val>
            <c:numRef>
              <c:f>Sheet4!$F$82:$J$82</c:f>
              <c:numCache>
                <c:formatCode>General</c:formatCode>
                <c:ptCount val="5"/>
                <c:pt idx="0">
                  <c:v>5</c:v>
                </c:pt>
                <c:pt idx="1">
                  <c:v>8</c:v>
                </c:pt>
                <c:pt idx="2">
                  <c:v>13</c:v>
                </c:pt>
                <c:pt idx="3">
                  <c:v>12</c:v>
                </c:pt>
                <c:pt idx="4">
                  <c:v>18</c:v>
                </c:pt>
              </c:numCache>
            </c:numRef>
          </c:val>
        </c:ser>
        <c:ser>
          <c:idx val="2"/>
          <c:order val="2"/>
          <c:tx>
            <c:strRef>
              <c:f>Sheet4!$E$83</c:f>
              <c:strCache>
                <c:ptCount val="1"/>
                <c:pt idx="0">
                  <c:v>Simple Addition</c:v>
                </c:pt>
              </c:strCache>
            </c:strRef>
          </c:tx>
          <c:spPr>
            <a:solidFill>
              <a:schemeClr val="bg2">
                <a:lumMod val="75000"/>
              </a:schemeClr>
            </a:solidFill>
          </c:spPr>
          <c:dLbls>
            <c:txPr>
              <a:bodyPr/>
              <a:lstStyle/>
              <a:p>
                <a:pPr>
                  <a:defRPr sz="2000"/>
                </a:pPr>
                <a:endParaRPr lang="en-US"/>
              </a:p>
            </c:txPr>
            <c:showVal val="1"/>
          </c:dLbls>
          <c:cat>
            <c:multiLvlStrRef>
              <c:f>Sheet4!$F$79:$J$80</c:f>
              <c:multiLvlStrCache>
                <c:ptCount val="5"/>
                <c:lvl>
                  <c:pt idx="0">
                    <c:v>3</c:v>
                  </c:pt>
                  <c:pt idx="1">
                    <c:v>5</c:v>
                  </c:pt>
                  <c:pt idx="2">
                    <c:v>7</c:v>
                  </c:pt>
                  <c:pt idx="3">
                    <c:v>9</c:v>
                  </c:pt>
                  <c:pt idx="4">
                    <c:v>8 to 11</c:v>
                  </c:pt>
                </c:lvl>
                <c:lvl>
                  <c:pt idx="0">
                    <c:v>Age</c:v>
                  </c:pt>
                </c:lvl>
              </c:multiLvlStrCache>
            </c:multiLvlStrRef>
          </c:cat>
          <c:val>
            <c:numRef>
              <c:f>Sheet4!$F$83:$J$83</c:f>
              <c:numCache>
                <c:formatCode>General</c:formatCode>
                <c:ptCount val="5"/>
                <c:pt idx="0">
                  <c:v>9</c:v>
                </c:pt>
                <c:pt idx="1">
                  <c:v>19</c:v>
                </c:pt>
                <c:pt idx="2">
                  <c:v>26</c:v>
                </c:pt>
                <c:pt idx="3">
                  <c:v>34</c:v>
                </c:pt>
                <c:pt idx="4">
                  <c:v>20</c:v>
                </c:pt>
              </c:numCache>
            </c:numRef>
          </c:val>
        </c:ser>
        <c:ser>
          <c:idx val="3"/>
          <c:order val="3"/>
          <c:tx>
            <c:strRef>
              <c:f>Sheet4!$E$84</c:f>
              <c:strCache>
                <c:ptCount val="1"/>
                <c:pt idx="0">
                  <c:v>Clarifying Addition </c:v>
                </c:pt>
              </c:strCache>
            </c:strRef>
          </c:tx>
          <c:spPr>
            <a:solidFill>
              <a:srgbClr val="00B0F0"/>
            </a:solidFill>
          </c:spPr>
          <c:dLbls>
            <c:txPr>
              <a:bodyPr/>
              <a:lstStyle/>
              <a:p>
                <a:pPr>
                  <a:defRPr sz="2000"/>
                </a:pPr>
                <a:endParaRPr lang="en-US"/>
              </a:p>
            </c:txPr>
            <c:showVal val="1"/>
          </c:dLbls>
          <c:cat>
            <c:multiLvlStrRef>
              <c:f>Sheet4!$F$79:$J$80</c:f>
              <c:multiLvlStrCache>
                <c:ptCount val="5"/>
                <c:lvl>
                  <c:pt idx="0">
                    <c:v>3</c:v>
                  </c:pt>
                  <c:pt idx="1">
                    <c:v>5</c:v>
                  </c:pt>
                  <c:pt idx="2">
                    <c:v>7</c:v>
                  </c:pt>
                  <c:pt idx="3">
                    <c:v>9</c:v>
                  </c:pt>
                  <c:pt idx="4">
                    <c:v>8 to 11</c:v>
                  </c:pt>
                </c:lvl>
                <c:lvl>
                  <c:pt idx="0">
                    <c:v>Age</c:v>
                  </c:pt>
                </c:lvl>
              </c:multiLvlStrCache>
            </c:multiLvlStrRef>
          </c:cat>
          <c:val>
            <c:numRef>
              <c:f>Sheet4!$F$84:$J$84</c:f>
              <c:numCache>
                <c:formatCode>General</c:formatCode>
                <c:ptCount val="5"/>
                <c:pt idx="0">
                  <c:v>0</c:v>
                </c:pt>
                <c:pt idx="1">
                  <c:v>0</c:v>
                </c:pt>
                <c:pt idx="2">
                  <c:v>1</c:v>
                </c:pt>
                <c:pt idx="3">
                  <c:v>8</c:v>
                </c:pt>
                <c:pt idx="4">
                  <c:v>34</c:v>
                </c:pt>
              </c:numCache>
            </c:numRef>
          </c:val>
        </c:ser>
        <c:ser>
          <c:idx val="4"/>
          <c:order val="4"/>
          <c:tx>
            <c:strRef>
              <c:f>Sheet4!$E$85</c:f>
              <c:strCache>
                <c:ptCount val="1"/>
                <c:pt idx="0">
                  <c:v>Inappropriate</c:v>
                </c:pt>
              </c:strCache>
            </c:strRef>
          </c:tx>
          <c:spPr>
            <a:solidFill>
              <a:srgbClr val="FFC000"/>
            </a:solidFill>
          </c:spPr>
          <c:dLbls>
            <c:txPr>
              <a:bodyPr/>
              <a:lstStyle/>
              <a:p>
                <a:pPr>
                  <a:defRPr sz="2000"/>
                </a:pPr>
                <a:endParaRPr lang="en-US"/>
              </a:p>
            </c:txPr>
            <c:showVal val="1"/>
          </c:dLbls>
          <c:cat>
            <c:multiLvlStrRef>
              <c:f>Sheet4!$F$79:$J$80</c:f>
              <c:multiLvlStrCache>
                <c:ptCount val="5"/>
                <c:lvl>
                  <c:pt idx="0">
                    <c:v>3</c:v>
                  </c:pt>
                  <c:pt idx="1">
                    <c:v>5</c:v>
                  </c:pt>
                  <c:pt idx="2">
                    <c:v>7</c:v>
                  </c:pt>
                  <c:pt idx="3">
                    <c:v>9</c:v>
                  </c:pt>
                  <c:pt idx="4">
                    <c:v>8 to 11</c:v>
                  </c:pt>
                </c:lvl>
                <c:lvl>
                  <c:pt idx="0">
                    <c:v>Age</c:v>
                  </c:pt>
                </c:lvl>
              </c:multiLvlStrCache>
            </c:multiLvlStrRef>
          </c:cat>
          <c:val>
            <c:numRef>
              <c:f>Sheet4!$F$85:$J$85</c:f>
              <c:numCache>
                <c:formatCode>General</c:formatCode>
                <c:ptCount val="5"/>
                <c:pt idx="0">
                  <c:v>35</c:v>
                </c:pt>
                <c:pt idx="1">
                  <c:v>15</c:v>
                </c:pt>
                <c:pt idx="2">
                  <c:v>4</c:v>
                </c:pt>
                <c:pt idx="3">
                  <c:v>3</c:v>
                </c:pt>
                <c:pt idx="4">
                  <c:v>0</c:v>
                </c:pt>
              </c:numCache>
            </c:numRef>
          </c:val>
        </c:ser>
        <c:dLbls>
          <c:showVal val="1"/>
        </c:dLbls>
        <c:gapWidth val="95"/>
        <c:overlap val="100"/>
        <c:axId val="78343168"/>
        <c:axId val="78365440"/>
      </c:barChart>
      <c:catAx>
        <c:axId val="78343168"/>
        <c:scaling>
          <c:orientation val="minMax"/>
        </c:scaling>
        <c:axPos val="b"/>
        <c:majorTickMark val="none"/>
        <c:tickLblPos val="nextTo"/>
        <c:txPr>
          <a:bodyPr/>
          <a:lstStyle/>
          <a:p>
            <a:pPr>
              <a:defRPr sz="1800" b="1"/>
            </a:pPr>
            <a:endParaRPr lang="en-US"/>
          </a:p>
        </c:txPr>
        <c:crossAx val="78365440"/>
        <c:crosses val="autoZero"/>
        <c:auto val="1"/>
        <c:lblAlgn val="ctr"/>
        <c:lblOffset val="100"/>
      </c:catAx>
      <c:valAx>
        <c:axId val="78365440"/>
        <c:scaling>
          <c:orientation val="minMax"/>
        </c:scaling>
        <c:delete val="1"/>
        <c:axPos val="l"/>
        <c:numFmt formatCode="0%" sourceLinked="1"/>
        <c:tickLblPos val="none"/>
        <c:crossAx val="78343168"/>
        <c:crosses val="autoZero"/>
        <c:crossBetween val="between"/>
      </c:valAx>
    </c:plotArea>
    <c:legend>
      <c:legendPos val="t"/>
      <c:legendEntry>
        <c:idx val="0"/>
        <c:txPr>
          <a:bodyPr/>
          <a:lstStyle/>
          <a:p>
            <a:pPr>
              <a:defRPr sz="2000" b="1"/>
            </a:pPr>
            <a:endParaRPr lang="en-US"/>
          </a:p>
        </c:txPr>
      </c:legendEntry>
      <c:legendEntry>
        <c:idx val="1"/>
        <c:txPr>
          <a:bodyPr/>
          <a:lstStyle/>
          <a:p>
            <a:pPr>
              <a:defRPr sz="2000" b="1"/>
            </a:pPr>
            <a:endParaRPr lang="en-US"/>
          </a:p>
        </c:txPr>
      </c:legendEntry>
      <c:legendEntry>
        <c:idx val="2"/>
        <c:txPr>
          <a:bodyPr/>
          <a:lstStyle/>
          <a:p>
            <a:pPr>
              <a:defRPr sz="2000" b="1"/>
            </a:pPr>
            <a:endParaRPr lang="en-US"/>
          </a:p>
        </c:txPr>
      </c:legendEntry>
      <c:legendEntry>
        <c:idx val="3"/>
        <c:txPr>
          <a:bodyPr/>
          <a:lstStyle/>
          <a:p>
            <a:pPr>
              <a:defRPr sz="2000" b="1"/>
            </a:pPr>
            <a:endParaRPr lang="en-US"/>
          </a:p>
        </c:txPr>
      </c:legendEntry>
      <c:legendEntry>
        <c:idx val="4"/>
        <c:txPr>
          <a:bodyPr/>
          <a:lstStyle/>
          <a:p>
            <a:pPr>
              <a:defRPr sz="2000" b="1"/>
            </a:pPr>
            <a:endParaRPr lang="en-US"/>
          </a:p>
        </c:txPr>
      </c:legendEntry>
      <c:layout>
        <c:manualLayout>
          <c:xMode val="edge"/>
          <c:yMode val="edge"/>
          <c:x val="5.8479532163742724E-4"/>
          <c:y val="0.1286078431372549"/>
          <c:w val="0.99941520467836253"/>
          <c:h val="9.363764088312504E-2"/>
        </c:manualLayout>
      </c:layout>
      <c:txPr>
        <a:bodyPr/>
        <a:lstStyle/>
        <a:p>
          <a:pPr>
            <a:defRPr sz="1800" b="1"/>
          </a:pPr>
          <a:endParaRPr lang="en-US"/>
        </a:p>
      </c:txPr>
    </c:legend>
    <c:plotVisOnly val="1"/>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percentStacked"/>
        <c:ser>
          <c:idx val="5"/>
          <c:order val="5"/>
          <c:tx>
            <c:strRef>
              <c:f>Sheet4!$E$81</c:f>
            </c:strRef>
          </c:tx>
          <c:spPr>
            <a:solidFill>
              <a:srgbClr val="FFFF00"/>
            </a:solidFill>
          </c:spPr>
          <c:cat>
            <c:multiLvlStrRef>
              <c:f>Sheet4!$F$79:$J$80</c:f>
            </c:multiLvlStrRef>
          </c:cat>
          <c:val>
            <c:numRef>
              <c:f>Sheet4!$F$81:$J$81</c:f>
            </c:numRef>
          </c:val>
        </c:ser>
        <c:ser>
          <c:idx val="6"/>
          <c:order val="6"/>
          <c:tx>
            <c:strRef>
              <c:f>Sheet4!$E$82</c:f>
            </c:strRef>
          </c:tx>
          <c:spPr>
            <a:solidFill>
              <a:srgbClr val="92D050"/>
            </a:solidFill>
          </c:spPr>
          <c:cat>
            <c:multiLvlStrRef>
              <c:f>Sheet4!$F$79:$J$80</c:f>
            </c:multiLvlStrRef>
          </c:cat>
          <c:val>
            <c:numRef>
              <c:f>Sheet4!$F$82:$J$82</c:f>
            </c:numRef>
          </c:val>
        </c:ser>
        <c:ser>
          <c:idx val="7"/>
          <c:order val="7"/>
          <c:tx>
            <c:strRef>
              <c:f>Sheet4!$E$83</c:f>
            </c:strRef>
          </c:tx>
          <c:spPr>
            <a:solidFill>
              <a:schemeClr val="tx2">
                <a:lumMod val="40000"/>
                <a:lumOff val="60000"/>
              </a:schemeClr>
            </a:solidFill>
          </c:spPr>
          <c:cat>
            <c:multiLvlStrRef>
              <c:f>Sheet4!$F$79:$J$80</c:f>
            </c:multiLvlStrRef>
          </c:cat>
          <c:val>
            <c:numRef>
              <c:f>Sheet4!$F$83:$J$83</c:f>
            </c:numRef>
          </c:val>
        </c:ser>
        <c:ser>
          <c:idx val="8"/>
          <c:order val="8"/>
          <c:tx>
            <c:strRef>
              <c:f>Sheet4!$E$84</c:f>
            </c:strRef>
          </c:tx>
          <c:spPr>
            <a:solidFill>
              <a:schemeClr val="tx2">
                <a:lumMod val="60000"/>
                <a:lumOff val="40000"/>
              </a:schemeClr>
            </a:solidFill>
          </c:spPr>
          <c:cat>
            <c:multiLvlStrRef>
              <c:f>Sheet4!$F$79:$J$80</c:f>
            </c:multiLvlStrRef>
          </c:cat>
          <c:val>
            <c:numRef>
              <c:f>Sheet4!$F$84:$J$84</c:f>
            </c:numRef>
          </c:val>
        </c:ser>
        <c:ser>
          <c:idx val="9"/>
          <c:order val="9"/>
          <c:tx>
            <c:strRef>
              <c:f>Sheet4!$E$85</c:f>
            </c:strRef>
          </c:tx>
          <c:spPr>
            <a:solidFill>
              <a:schemeClr val="accent6"/>
            </a:solidFill>
          </c:spPr>
          <c:cat>
            <c:multiLvlStrRef>
              <c:f>Sheet4!$F$79:$J$80</c:f>
            </c:multiLvlStrRef>
          </c:cat>
          <c:val>
            <c:numRef>
              <c:f>Sheet4!$F$85:$J$85</c:f>
            </c:numRef>
          </c:val>
        </c:ser>
        <c:ser>
          <c:idx val="0"/>
          <c:order val="0"/>
          <c:tx>
            <c:strRef>
              <c:f>Sheet4!$E$81</c:f>
              <c:strCache>
                <c:ptCount val="1"/>
                <c:pt idx="0">
                  <c:v>Repetition</c:v>
                </c:pt>
              </c:strCache>
            </c:strRef>
          </c:tx>
          <c:spPr>
            <a:solidFill>
              <a:srgbClr val="FFFF00"/>
            </a:solidFill>
          </c:spPr>
          <c:dLbls>
            <c:txPr>
              <a:bodyPr/>
              <a:lstStyle/>
              <a:p>
                <a:pPr>
                  <a:defRPr sz="1800"/>
                </a:pPr>
                <a:endParaRPr lang="en-US"/>
              </a:p>
            </c:txPr>
            <c:showVal val="1"/>
          </c:dLbls>
          <c:cat>
            <c:multiLvlStrRef>
              <c:f>Sheet4!$F$79:$J$80</c:f>
              <c:multiLvlStrCache>
                <c:ptCount val="5"/>
                <c:lvl>
                  <c:pt idx="0">
                    <c:v>3</c:v>
                  </c:pt>
                  <c:pt idx="1">
                    <c:v>5</c:v>
                  </c:pt>
                  <c:pt idx="2">
                    <c:v>7</c:v>
                  </c:pt>
                  <c:pt idx="3">
                    <c:v>9</c:v>
                  </c:pt>
                  <c:pt idx="4">
                    <c:v>8 to 11</c:v>
                  </c:pt>
                </c:lvl>
                <c:lvl>
                  <c:pt idx="0">
                    <c:v>Age</c:v>
                  </c:pt>
                </c:lvl>
              </c:multiLvlStrCache>
            </c:multiLvlStrRef>
          </c:cat>
          <c:val>
            <c:numRef>
              <c:f>Sheet4!$F$81:$J$81</c:f>
              <c:numCache>
                <c:formatCode>General</c:formatCode>
                <c:ptCount val="5"/>
                <c:pt idx="0">
                  <c:v>50</c:v>
                </c:pt>
                <c:pt idx="1">
                  <c:v>57</c:v>
                </c:pt>
                <c:pt idx="2">
                  <c:v>56</c:v>
                </c:pt>
                <c:pt idx="3">
                  <c:v>43</c:v>
                </c:pt>
                <c:pt idx="4">
                  <c:v>28</c:v>
                </c:pt>
              </c:numCache>
            </c:numRef>
          </c:val>
        </c:ser>
        <c:ser>
          <c:idx val="1"/>
          <c:order val="1"/>
          <c:tx>
            <c:strRef>
              <c:f>Sheet4!$E$82</c:f>
              <c:strCache>
                <c:ptCount val="1"/>
                <c:pt idx="0">
                  <c:v>Revision</c:v>
                </c:pt>
              </c:strCache>
            </c:strRef>
          </c:tx>
          <c:spPr>
            <a:solidFill>
              <a:srgbClr val="92D050"/>
            </a:solidFill>
          </c:spPr>
          <c:dLbls>
            <c:txPr>
              <a:bodyPr/>
              <a:lstStyle/>
              <a:p>
                <a:pPr>
                  <a:defRPr sz="1600"/>
                </a:pPr>
                <a:endParaRPr lang="en-US"/>
              </a:p>
            </c:txPr>
            <c:showVal val="1"/>
          </c:dLbls>
          <c:cat>
            <c:multiLvlStrRef>
              <c:f>Sheet4!$F$79:$J$80</c:f>
              <c:multiLvlStrCache>
                <c:ptCount val="5"/>
                <c:lvl>
                  <c:pt idx="0">
                    <c:v>3</c:v>
                  </c:pt>
                  <c:pt idx="1">
                    <c:v>5</c:v>
                  </c:pt>
                  <c:pt idx="2">
                    <c:v>7</c:v>
                  </c:pt>
                  <c:pt idx="3">
                    <c:v>9</c:v>
                  </c:pt>
                  <c:pt idx="4">
                    <c:v>8 to 11</c:v>
                  </c:pt>
                </c:lvl>
                <c:lvl>
                  <c:pt idx="0">
                    <c:v>Age</c:v>
                  </c:pt>
                </c:lvl>
              </c:multiLvlStrCache>
            </c:multiLvlStrRef>
          </c:cat>
          <c:val>
            <c:numRef>
              <c:f>Sheet4!$F$82:$J$82</c:f>
              <c:numCache>
                <c:formatCode>General</c:formatCode>
                <c:ptCount val="5"/>
                <c:pt idx="0">
                  <c:v>5</c:v>
                </c:pt>
                <c:pt idx="1">
                  <c:v>8</c:v>
                </c:pt>
                <c:pt idx="2">
                  <c:v>13</c:v>
                </c:pt>
                <c:pt idx="3">
                  <c:v>12</c:v>
                </c:pt>
                <c:pt idx="4">
                  <c:v>18</c:v>
                </c:pt>
              </c:numCache>
            </c:numRef>
          </c:val>
        </c:ser>
        <c:ser>
          <c:idx val="2"/>
          <c:order val="2"/>
          <c:tx>
            <c:strRef>
              <c:f>Sheet4!$E$83</c:f>
              <c:strCache>
                <c:ptCount val="1"/>
                <c:pt idx="0">
                  <c:v>Simple Addition</c:v>
                </c:pt>
              </c:strCache>
            </c:strRef>
          </c:tx>
          <c:spPr>
            <a:solidFill>
              <a:schemeClr val="bg2">
                <a:lumMod val="75000"/>
              </a:schemeClr>
            </a:solidFill>
          </c:spPr>
          <c:dLbls>
            <c:txPr>
              <a:bodyPr/>
              <a:lstStyle/>
              <a:p>
                <a:pPr>
                  <a:defRPr sz="1600"/>
                </a:pPr>
                <a:endParaRPr lang="en-US"/>
              </a:p>
            </c:txPr>
            <c:showVal val="1"/>
          </c:dLbls>
          <c:cat>
            <c:multiLvlStrRef>
              <c:f>Sheet4!$F$79:$J$80</c:f>
              <c:multiLvlStrCache>
                <c:ptCount val="5"/>
                <c:lvl>
                  <c:pt idx="0">
                    <c:v>3</c:v>
                  </c:pt>
                  <c:pt idx="1">
                    <c:v>5</c:v>
                  </c:pt>
                  <c:pt idx="2">
                    <c:v>7</c:v>
                  </c:pt>
                  <c:pt idx="3">
                    <c:v>9</c:v>
                  </c:pt>
                  <c:pt idx="4">
                    <c:v>8 to 11</c:v>
                  </c:pt>
                </c:lvl>
                <c:lvl>
                  <c:pt idx="0">
                    <c:v>Age</c:v>
                  </c:pt>
                </c:lvl>
              </c:multiLvlStrCache>
            </c:multiLvlStrRef>
          </c:cat>
          <c:val>
            <c:numRef>
              <c:f>Sheet4!$F$83:$J$83</c:f>
              <c:numCache>
                <c:formatCode>General</c:formatCode>
                <c:ptCount val="5"/>
                <c:pt idx="0">
                  <c:v>9</c:v>
                </c:pt>
                <c:pt idx="1">
                  <c:v>19</c:v>
                </c:pt>
                <c:pt idx="2">
                  <c:v>26</c:v>
                </c:pt>
                <c:pt idx="3">
                  <c:v>34</c:v>
                </c:pt>
                <c:pt idx="4">
                  <c:v>20</c:v>
                </c:pt>
              </c:numCache>
            </c:numRef>
          </c:val>
        </c:ser>
        <c:ser>
          <c:idx val="3"/>
          <c:order val="3"/>
          <c:tx>
            <c:strRef>
              <c:f>Sheet4!$E$84</c:f>
              <c:strCache>
                <c:ptCount val="1"/>
                <c:pt idx="0">
                  <c:v>Clarifying Addition </c:v>
                </c:pt>
              </c:strCache>
            </c:strRef>
          </c:tx>
          <c:spPr>
            <a:solidFill>
              <a:srgbClr val="00B0F0"/>
            </a:solidFill>
          </c:spPr>
          <c:dLbls>
            <c:txPr>
              <a:bodyPr/>
              <a:lstStyle/>
              <a:p>
                <a:pPr>
                  <a:defRPr sz="1600"/>
                </a:pPr>
                <a:endParaRPr lang="en-US"/>
              </a:p>
            </c:txPr>
            <c:showVal val="1"/>
          </c:dLbls>
          <c:cat>
            <c:multiLvlStrRef>
              <c:f>Sheet4!$F$79:$J$80</c:f>
              <c:multiLvlStrCache>
                <c:ptCount val="5"/>
                <c:lvl>
                  <c:pt idx="0">
                    <c:v>3</c:v>
                  </c:pt>
                  <c:pt idx="1">
                    <c:v>5</c:v>
                  </c:pt>
                  <c:pt idx="2">
                    <c:v>7</c:v>
                  </c:pt>
                  <c:pt idx="3">
                    <c:v>9</c:v>
                  </c:pt>
                  <c:pt idx="4">
                    <c:v>8 to 11</c:v>
                  </c:pt>
                </c:lvl>
                <c:lvl>
                  <c:pt idx="0">
                    <c:v>Age</c:v>
                  </c:pt>
                </c:lvl>
              </c:multiLvlStrCache>
            </c:multiLvlStrRef>
          </c:cat>
          <c:val>
            <c:numRef>
              <c:f>Sheet4!$F$84:$J$84</c:f>
              <c:numCache>
                <c:formatCode>General</c:formatCode>
                <c:ptCount val="5"/>
                <c:pt idx="0">
                  <c:v>0</c:v>
                </c:pt>
                <c:pt idx="1">
                  <c:v>0</c:v>
                </c:pt>
                <c:pt idx="2">
                  <c:v>1</c:v>
                </c:pt>
                <c:pt idx="3">
                  <c:v>8</c:v>
                </c:pt>
                <c:pt idx="4">
                  <c:v>34</c:v>
                </c:pt>
              </c:numCache>
            </c:numRef>
          </c:val>
        </c:ser>
        <c:ser>
          <c:idx val="4"/>
          <c:order val="4"/>
          <c:tx>
            <c:strRef>
              <c:f>Sheet4!$E$85</c:f>
              <c:strCache>
                <c:ptCount val="1"/>
                <c:pt idx="0">
                  <c:v>Inappropriate</c:v>
                </c:pt>
              </c:strCache>
            </c:strRef>
          </c:tx>
          <c:spPr>
            <a:solidFill>
              <a:srgbClr val="FFC000"/>
            </a:solidFill>
          </c:spPr>
          <c:dLbls>
            <c:txPr>
              <a:bodyPr/>
              <a:lstStyle/>
              <a:p>
                <a:pPr>
                  <a:defRPr sz="1600"/>
                </a:pPr>
                <a:endParaRPr lang="en-US"/>
              </a:p>
            </c:txPr>
            <c:showVal val="1"/>
          </c:dLbls>
          <c:cat>
            <c:multiLvlStrRef>
              <c:f>Sheet4!$F$79:$J$80</c:f>
              <c:multiLvlStrCache>
                <c:ptCount val="5"/>
                <c:lvl>
                  <c:pt idx="0">
                    <c:v>3</c:v>
                  </c:pt>
                  <c:pt idx="1">
                    <c:v>5</c:v>
                  </c:pt>
                  <c:pt idx="2">
                    <c:v>7</c:v>
                  </c:pt>
                  <c:pt idx="3">
                    <c:v>9</c:v>
                  </c:pt>
                  <c:pt idx="4">
                    <c:v>8 to 11</c:v>
                  </c:pt>
                </c:lvl>
                <c:lvl>
                  <c:pt idx="0">
                    <c:v>Age</c:v>
                  </c:pt>
                </c:lvl>
              </c:multiLvlStrCache>
            </c:multiLvlStrRef>
          </c:cat>
          <c:val>
            <c:numRef>
              <c:f>Sheet4!$F$85:$J$85</c:f>
              <c:numCache>
                <c:formatCode>General</c:formatCode>
                <c:ptCount val="5"/>
                <c:pt idx="0">
                  <c:v>35</c:v>
                </c:pt>
                <c:pt idx="1">
                  <c:v>15</c:v>
                </c:pt>
                <c:pt idx="2">
                  <c:v>4</c:v>
                </c:pt>
                <c:pt idx="3">
                  <c:v>3</c:v>
                </c:pt>
                <c:pt idx="4">
                  <c:v>0</c:v>
                </c:pt>
              </c:numCache>
            </c:numRef>
          </c:val>
        </c:ser>
        <c:dLbls>
          <c:showVal val="1"/>
        </c:dLbls>
        <c:gapWidth val="95"/>
        <c:overlap val="100"/>
        <c:axId val="79543680"/>
        <c:axId val="79557760"/>
      </c:barChart>
      <c:catAx>
        <c:axId val="79543680"/>
        <c:scaling>
          <c:orientation val="minMax"/>
        </c:scaling>
        <c:axPos val="b"/>
        <c:majorTickMark val="none"/>
        <c:tickLblPos val="nextTo"/>
        <c:txPr>
          <a:bodyPr/>
          <a:lstStyle/>
          <a:p>
            <a:pPr>
              <a:defRPr sz="1800" b="1"/>
            </a:pPr>
            <a:endParaRPr lang="en-US"/>
          </a:p>
        </c:txPr>
        <c:crossAx val="79557760"/>
        <c:crosses val="autoZero"/>
        <c:auto val="1"/>
        <c:lblAlgn val="ctr"/>
        <c:lblOffset val="100"/>
      </c:catAx>
      <c:valAx>
        <c:axId val="79557760"/>
        <c:scaling>
          <c:orientation val="minMax"/>
        </c:scaling>
        <c:delete val="1"/>
        <c:axPos val="l"/>
        <c:numFmt formatCode="0%" sourceLinked="1"/>
        <c:tickLblPos val="none"/>
        <c:crossAx val="79543680"/>
        <c:crosses val="autoZero"/>
        <c:crossBetween val="between"/>
      </c:valAx>
    </c:plotArea>
    <c:legend>
      <c:legendPos val="t"/>
      <c:legendEntry>
        <c:idx val="0"/>
        <c:delete val="1"/>
      </c:legendEntry>
      <c:legendEntry>
        <c:idx val="1"/>
        <c:delete val="1"/>
      </c:legendEntry>
      <c:legendEntry>
        <c:idx val="2"/>
        <c:delete val="1"/>
      </c:legendEntry>
      <c:legendEntry>
        <c:idx val="3"/>
        <c:delete val="1"/>
      </c:legendEntry>
      <c:legendEntry>
        <c:idx val="4"/>
        <c:delete val="1"/>
      </c:legendEntry>
      <c:layout/>
      <c:txPr>
        <a:bodyPr/>
        <a:lstStyle/>
        <a:p>
          <a:pPr>
            <a:defRPr sz="1600" b="1"/>
          </a:pPr>
          <a:endParaRPr lang="en-US"/>
        </a:p>
      </c:txPr>
    </c:legend>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F0DD8166-5082-4A1A-AD82-C77286BEAD77}" type="datetimeFigureOut">
              <a:rPr lang="en-US" smtClean="0"/>
              <a:pPr/>
              <a:t>3/18/2012</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950D3AA-9015-4843-960D-F5F9D242A1C3}"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FD631BE5-A43B-4E6A-9DFF-26A19AFE0846}" type="datetimeFigureOut">
              <a:rPr lang="en-US" smtClean="0"/>
              <a:pPr/>
              <a:t>3/18/2012</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CE39CC04-150D-4992-B8EA-3820E467B5C2}"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SCRIPT Inventory Response Summary and Scoring Interpretation</a:t>
            </a:r>
            <a:r>
              <a:rPr lang="en-US" baseline="0" dirty="0" smtClean="0"/>
              <a:t> as handouts.</a:t>
            </a:r>
            <a:endParaRPr lang="en-US" dirty="0"/>
          </a:p>
        </p:txBody>
      </p:sp>
      <p:sp>
        <p:nvSpPr>
          <p:cNvPr id="4" name="Slide Number Placeholder 3"/>
          <p:cNvSpPr>
            <a:spLocks noGrp="1"/>
          </p:cNvSpPr>
          <p:nvPr>
            <p:ph type="sldNum" sz="quarter" idx="10"/>
          </p:nvPr>
        </p:nvSpPr>
        <p:spPr/>
        <p:txBody>
          <a:bodyPr/>
          <a:lstStyle/>
          <a:p>
            <a:fld id="{A8970934-4A56-4844-9371-652A2CCBCA42}" type="slidenum">
              <a:rPr lang="en-US" smtClean="0"/>
              <a:pPr/>
              <a:t>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SCRIPT Inventory Response Summary and Scoring Interpretation</a:t>
            </a:r>
            <a:r>
              <a:rPr lang="en-US" baseline="0" dirty="0" smtClean="0"/>
              <a:t> as handouts.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Communication Repair Strategies Summary (pg 36 of 75)</a:t>
            </a:r>
            <a:endParaRPr lang="en-US" dirty="0" smtClean="0"/>
          </a:p>
          <a:p>
            <a:endParaRPr lang="en-US" dirty="0"/>
          </a:p>
        </p:txBody>
      </p:sp>
      <p:sp>
        <p:nvSpPr>
          <p:cNvPr id="4" name="Slide Number Placeholder 3"/>
          <p:cNvSpPr>
            <a:spLocks noGrp="1"/>
          </p:cNvSpPr>
          <p:nvPr>
            <p:ph type="sldNum" sz="quarter" idx="10"/>
          </p:nvPr>
        </p:nvSpPr>
        <p:spPr/>
        <p:txBody>
          <a:bodyPr/>
          <a:lstStyle/>
          <a:p>
            <a:fld id="{A8970934-4A56-4844-9371-652A2CCBCA42}" type="slidenum">
              <a:rPr lang="en-US" smtClean="0"/>
              <a:pPr/>
              <a:t>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970934-4A56-4844-9371-652A2CCBCA42}" type="slidenum">
              <a:rPr lang="en-US" smtClean="0"/>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Provide pg 45-47 of Chapter 4 - </a:t>
            </a:r>
            <a:endParaRPr lang="en-US" dirty="0"/>
          </a:p>
        </p:txBody>
      </p:sp>
      <p:sp>
        <p:nvSpPr>
          <p:cNvPr id="4" name="Slide Number Placeholder 3"/>
          <p:cNvSpPr>
            <a:spLocks noGrp="1"/>
          </p:cNvSpPr>
          <p:nvPr>
            <p:ph type="sldNum" sz="quarter" idx="10"/>
          </p:nvPr>
        </p:nvSpPr>
        <p:spPr/>
        <p:txBody>
          <a:bodyPr/>
          <a:lstStyle/>
          <a:p>
            <a:fld id="{A8970934-4A56-4844-9371-652A2CCBCA42}" type="slidenum">
              <a:rPr lang="en-US" smtClean="0"/>
              <a:pPr/>
              <a:t>44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Provide copies of </a:t>
            </a:r>
            <a:r>
              <a:rPr lang="en-US" b="1" dirty="0" smtClean="0"/>
              <a:t>The Three Bunnies</a:t>
            </a:r>
          </a:p>
          <a:p>
            <a:r>
              <a:rPr lang="en-US" b="0" dirty="0" smtClean="0"/>
              <a:t>Participants</a:t>
            </a:r>
            <a:r>
              <a:rPr lang="en-US" b="0" baseline="0" dirty="0" smtClean="0"/>
              <a:t> work in pairs. Each one takes a turn to be the student for a page and the teacher for a page.</a:t>
            </a:r>
            <a:endParaRPr lang="en-US" b="0" dirty="0"/>
          </a:p>
        </p:txBody>
      </p:sp>
      <p:sp>
        <p:nvSpPr>
          <p:cNvPr id="4" name="Slide Number Placeholder 3"/>
          <p:cNvSpPr>
            <a:spLocks noGrp="1"/>
          </p:cNvSpPr>
          <p:nvPr>
            <p:ph type="sldNum" sz="quarter" idx="10"/>
          </p:nvPr>
        </p:nvSpPr>
        <p:spPr/>
        <p:txBody>
          <a:bodyPr/>
          <a:lstStyle/>
          <a:p>
            <a:fld id="{A8970934-4A56-4844-9371-652A2CCBCA42}" type="slidenum">
              <a:rPr lang="en-US" smtClean="0"/>
              <a:pPr/>
              <a:t>45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Provide participants with copies of the CR Skill Wheel</a:t>
            </a:r>
            <a:endParaRPr lang="en-US" dirty="0"/>
          </a:p>
        </p:txBody>
      </p:sp>
      <p:sp>
        <p:nvSpPr>
          <p:cNvPr id="4" name="Slide Number Placeholder 3"/>
          <p:cNvSpPr>
            <a:spLocks noGrp="1"/>
          </p:cNvSpPr>
          <p:nvPr>
            <p:ph type="sldNum" sz="quarter" idx="10"/>
          </p:nvPr>
        </p:nvSpPr>
        <p:spPr/>
        <p:txBody>
          <a:bodyPr/>
          <a:lstStyle/>
          <a:p>
            <a:fld id="{A8970934-4A56-4844-9371-652A2CCBCA42}" type="slidenum">
              <a:rPr lang="en-US" smtClean="0"/>
              <a:pPr/>
              <a:t>50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Participants role play using pages 50-51</a:t>
            </a:r>
            <a:r>
              <a:rPr lang="en-US" baseline="0" dirty="0" smtClean="0"/>
              <a:t> of Chapter 4</a:t>
            </a:r>
            <a:endParaRPr lang="en-US" dirty="0"/>
          </a:p>
        </p:txBody>
      </p:sp>
      <p:sp>
        <p:nvSpPr>
          <p:cNvPr id="4" name="Slide Number Placeholder 3"/>
          <p:cNvSpPr>
            <a:spLocks noGrp="1"/>
          </p:cNvSpPr>
          <p:nvPr>
            <p:ph type="sldNum" sz="quarter" idx="10"/>
          </p:nvPr>
        </p:nvSpPr>
        <p:spPr/>
        <p:txBody>
          <a:bodyPr/>
          <a:lstStyle/>
          <a:p>
            <a:fld id="{A8970934-4A56-4844-9371-652A2CCBCA42}" type="slidenum">
              <a:rPr lang="en-US" smtClean="0"/>
              <a:pPr/>
              <a:t>51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Participants</a:t>
            </a:r>
            <a:r>
              <a:rPr lang="en-US" baseline="0" dirty="0" smtClean="0"/>
              <a:t> review Communication Repair at School – pg 55 of Chapter 4</a:t>
            </a:r>
          </a:p>
          <a:p>
            <a:r>
              <a:rPr lang="en-US" baseline="0" dirty="0" smtClean="0"/>
              <a:t>and  page 59 – Homework for Practicing CR at a Restaurant</a:t>
            </a:r>
            <a:endParaRPr lang="en-US" dirty="0"/>
          </a:p>
        </p:txBody>
      </p:sp>
      <p:sp>
        <p:nvSpPr>
          <p:cNvPr id="4" name="Slide Number Placeholder 3"/>
          <p:cNvSpPr>
            <a:spLocks noGrp="1"/>
          </p:cNvSpPr>
          <p:nvPr>
            <p:ph type="sldNum" sz="quarter" idx="10"/>
          </p:nvPr>
        </p:nvSpPr>
        <p:spPr/>
        <p:txBody>
          <a:bodyPr/>
          <a:lstStyle/>
          <a:p>
            <a:fld id="{A8970934-4A56-4844-9371-652A2CCBCA42}" type="slidenum">
              <a:rPr lang="en-US" smtClean="0"/>
              <a:pPr/>
              <a:t>53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F880099-252C-4106-BA90-2FB6FE5FCDF7}" type="datetimeFigureOut">
              <a:rPr lang="en-US" smtClean="0"/>
              <a:pPr/>
              <a:t>3/18/2012</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6EFA7C7-62DA-4075-BD92-B8B8BECCA11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3/18/2012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3/18/2012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3/18/2012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3/18/2012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F880099-252C-4106-BA90-2FB6FE5FCDF7}" type="datetimeFigureOut">
              <a:rPr lang="en-US" smtClean="0"/>
              <a:pPr/>
              <a:t>3/18/2012</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36EFA7C7-62DA-4075-BD92-B8B8BECCA112}"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F880099-252C-4106-BA90-2FB6FE5FCDF7}" type="datetimeFigureOut">
              <a:rPr lang="en-US" smtClean="0"/>
              <a:pPr/>
              <a:t>3/18/2012</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36EFA7C7-62DA-4075-BD92-B8B8BECCA11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BF880099-252C-4106-BA90-2FB6FE5FCDF7}" type="datetimeFigureOut">
              <a:rPr lang="en-US" smtClean="0"/>
              <a:pPr/>
              <a:t>3/18/2012</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36EFA7C7-62DA-4075-BD92-B8B8BECCA112}"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F880099-252C-4106-BA90-2FB6FE5FCDF7}" type="datetimeFigureOut">
              <a:rPr lang="en-US" smtClean="0"/>
              <a:pPr/>
              <a:t>3/18/2012</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36EFA7C7-62DA-4075-BD92-B8B8BECCA11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BF880099-252C-4106-BA90-2FB6FE5FCDF7}" type="datetimeFigureOut">
              <a:rPr lang="en-US" smtClean="0"/>
              <a:pPr/>
              <a:t>3/18/2012</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36EFA7C7-62DA-4075-BD92-B8B8BECCA11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BF880099-252C-4106-BA90-2FB6FE5FCDF7}" type="datetimeFigureOut">
              <a:rPr lang="en-US" smtClean="0"/>
              <a:pPr/>
              <a:t>3/18/2012</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6EFA7C7-62DA-4075-BD92-B8B8BECCA112}"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pPr/>
              <a:t>3/18/2012</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534400" cy="4449763"/>
          </a:xfrm>
        </p:spPr>
        <p:txBody>
          <a:bodyPr rtlCol="0">
            <a:noAutofit/>
          </a:bodyPr>
          <a:lstStyle/>
          <a:p>
            <a:pPr eaLnBrk="1" fontAlgn="auto" hangingPunct="1">
              <a:spcAft>
                <a:spcPts val="0"/>
              </a:spcAft>
              <a:buFont typeface="Arial" pitchFamily="34" charset="0"/>
              <a:buNone/>
              <a:defRPr/>
            </a:pPr>
            <a:r>
              <a:rPr lang="en-US" sz="2800" dirty="0" smtClean="0"/>
              <a:t>What will the school team need to include in their planning for An Li to ensure that he has the best auditory access possible? </a:t>
            </a:r>
          </a:p>
          <a:p>
            <a:pPr eaLnBrk="1" fontAlgn="auto" hangingPunct="1">
              <a:spcAft>
                <a:spcPts val="0"/>
              </a:spcAft>
              <a:buFont typeface="Arial" pitchFamily="34" charset="0"/>
              <a:buNone/>
              <a:defRPr/>
            </a:pPr>
            <a:endParaRPr lang="en-US" sz="2800" dirty="0" smtClean="0"/>
          </a:p>
          <a:p>
            <a:pPr eaLnBrk="1" fontAlgn="auto" hangingPunct="1">
              <a:spcAft>
                <a:spcPts val="0"/>
              </a:spcAft>
              <a:buFont typeface="Arial" pitchFamily="34" charset="0"/>
              <a:buNone/>
              <a:defRPr/>
            </a:pPr>
            <a:endParaRPr lang="en-US" sz="2800" dirty="0" smtClean="0"/>
          </a:p>
          <a:p>
            <a:pPr eaLnBrk="1" fontAlgn="auto" hangingPunct="1">
              <a:spcAft>
                <a:spcPts val="0"/>
              </a:spcAft>
              <a:buFont typeface="Arial" pitchFamily="34" charset="0"/>
              <a:buNone/>
              <a:defRPr/>
            </a:pPr>
            <a:r>
              <a:rPr lang="en-US" sz="2800" dirty="0" smtClean="0"/>
              <a:t>What will An Li need to be able to do to help ensure that he receives the same level of instruction as his class peers?</a:t>
            </a:r>
          </a:p>
          <a:p>
            <a:pPr algn="r">
              <a:buNone/>
              <a:defRPr/>
            </a:pPr>
            <a:endParaRPr lang="en-US" sz="100"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2800" b="1" dirty="0" smtClean="0"/>
          </a:p>
          <a:p>
            <a:pPr eaLnBrk="1" fontAlgn="auto" hangingPunct="1">
              <a:spcAft>
                <a:spcPts val="0"/>
              </a:spcAft>
              <a:buFont typeface="Arial" pitchFamily="34" charset="0"/>
              <a:buNone/>
              <a:defRPr/>
            </a:pPr>
            <a:endParaRPr lang="en-US" sz="2700" dirty="0" smtClean="0"/>
          </a:p>
        </p:txBody>
      </p:sp>
      <p:sp>
        <p:nvSpPr>
          <p:cNvPr id="4" name="Title 3"/>
          <p:cNvSpPr>
            <a:spLocks noGrp="1"/>
          </p:cNvSpPr>
          <p:nvPr>
            <p:ph type="title"/>
          </p:nvPr>
        </p:nvSpPr>
        <p:spPr/>
        <p:txBody>
          <a:bodyPr/>
          <a:lstStyle/>
          <a:p>
            <a:r>
              <a:rPr lang="en-US" dirty="0" smtClean="0"/>
              <a:t>Turn-and-Talk:</a:t>
            </a:r>
            <a:endParaRPr lang="en-US" dirty="0"/>
          </a:p>
        </p:txBody>
      </p:sp>
      <p:pic>
        <p:nvPicPr>
          <p:cNvPr id="26625" name="Picture 1" descr="C:\Users\karen\AppData\Local\Microsoft\Windows\Temporary Internet Files\Content.IE5\G6SXG491\MC900149396[1].wmf"/>
          <p:cNvPicPr>
            <a:picLocks noChangeAspect="1" noChangeArrowheads="1"/>
          </p:cNvPicPr>
          <p:nvPr/>
        </p:nvPicPr>
        <p:blipFill>
          <a:blip r:embed="rId2" cstate="print"/>
          <a:srcRect/>
          <a:stretch>
            <a:fillRect/>
          </a:stretch>
        </p:blipFill>
        <p:spPr bwMode="auto">
          <a:xfrm>
            <a:off x="5777620" y="0"/>
            <a:ext cx="2375780" cy="1443997"/>
          </a:xfrm>
          <a:prstGeom prst="rect">
            <a:avLst/>
          </a:prstGeom>
          <a:noFill/>
        </p:spPr>
      </p:pic>
      <p:sp>
        <p:nvSpPr>
          <p:cNvPr id="5" name="TextBox 4"/>
          <p:cNvSpPr txBox="1"/>
          <p:nvPr/>
        </p:nvSpPr>
        <p:spPr>
          <a:xfrm>
            <a:off x="1143000" y="2743200"/>
            <a:ext cx="7274748" cy="830997"/>
          </a:xfrm>
          <a:prstGeom prst="rect">
            <a:avLst/>
          </a:prstGeom>
          <a:noFill/>
        </p:spPr>
        <p:txBody>
          <a:bodyPr wrap="none" rtlCol="0">
            <a:spAutoFit/>
          </a:bodyPr>
          <a:lstStyle/>
          <a:p>
            <a:r>
              <a:rPr lang="en-US" sz="2400" dirty="0" smtClean="0">
                <a:solidFill>
                  <a:srgbClr val="0070C0"/>
                </a:solidFill>
              </a:rPr>
              <a:t>Audibility; functional listening ability; listening </a:t>
            </a:r>
          </a:p>
          <a:p>
            <a:r>
              <a:rPr lang="en-US" sz="2400" dirty="0" smtClean="0">
                <a:solidFill>
                  <a:srgbClr val="0070C0"/>
                </a:solidFill>
              </a:rPr>
              <a:t>challenges in the environment</a:t>
            </a:r>
            <a:endParaRPr lang="en-US" sz="2400" dirty="0">
              <a:solidFill>
                <a:srgbClr val="0070C0"/>
              </a:solidFill>
            </a:endParaRPr>
          </a:p>
        </p:txBody>
      </p:sp>
      <p:sp>
        <p:nvSpPr>
          <p:cNvPr id="6" name="TextBox 5"/>
          <p:cNvSpPr txBox="1"/>
          <p:nvPr/>
        </p:nvSpPr>
        <p:spPr>
          <a:xfrm>
            <a:off x="1066800" y="5029200"/>
            <a:ext cx="8089074" cy="830997"/>
          </a:xfrm>
          <a:prstGeom prst="rect">
            <a:avLst/>
          </a:prstGeom>
          <a:noFill/>
        </p:spPr>
        <p:txBody>
          <a:bodyPr wrap="none" rtlCol="0">
            <a:spAutoFit/>
          </a:bodyPr>
          <a:lstStyle/>
          <a:p>
            <a:r>
              <a:rPr lang="en-US" sz="2400" dirty="0" smtClean="0">
                <a:solidFill>
                  <a:srgbClr val="0070C0"/>
                </a:solidFill>
              </a:rPr>
              <a:t>Independence with technology, advocate for himself;</a:t>
            </a:r>
          </a:p>
          <a:p>
            <a:r>
              <a:rPr lang="en-US" sz="2400" dirty="0" smtClean="0">
                <a:solidFill>
                  <a:srgbClr val="0070C0"/>
                </a:solidFill>
              </a:rPr>
              <a:t>repair communication  breakdowns</a:t>
            </a:r>
            <a:endParaRPr lang="en-US" sz="24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0"/>
            <a:ext cx="8229600" cy="4525963"/>
          </a:xfrm>
        </p:spPr>
        <p:txBody>
          <a:bodyPr/>
          <a:lstStyle/>
          <a:p>
            <a:pPr>
              <a:buNone/>
            </a:pPr>
            <a:r>
              <a:rPr lang="en-US" dirty="0" smtClean="0"/>
              <a:t>SCRIPT Inventory </a:t>
            </a:r>
          </a:p>
          <a:p>
            <a:r>
              <a:rPr lang="en-US" dirty="0" smtClean="0"/>
              <a:t>obtains a baseline of the strategies that the student already uses when communication breakdowns occur.</a:t>
            </a:r>
          </a:p>
          <a:p>
            <a:r>
              <a:rPr lang="en-US" dirty="0" smtClean="0"/>
              <a:t>The baseline is used to guide the teacher in what other strategies to familiarize the child</a:t>
            </a:r>
          </a:p>
          <a:p>
            <a:r>
              <a:rPr lang="en-US" dirty="0" smtClean="0"/>
              <a:t>Developmental Trends provide guidance on specific skill building objectives</a:t>
            </a:r>
            <a:endParaRPr lang="en-US" dirty="0"/>
          </a:p>
        </p:txBody>
      </p:sp>
      <p:sp>
        <p:nvSpPr>
          <p:cNvPr id="3" name="Title 2"/>
          <p:cNvSpPr>
            <a:spLocks noGrp="1"/>
          </p:cNvSpPr>
          <p:nvPr>
            <p:ph type="title"/>
          </p:nvPr>
        </p:nvSpPr>
        <p:spPr>
          <a:solidFill>
            <a:srgbClr val="FFFF00"/>
          </a:solidFill>
        </p:spPr>
        <p:txBody>
          <a:bodyPr>
            <a:noAutofit/>
          </a:bodyPr>
          <a:lstStyle/>
          <a:p>
            <a:pPr algn="ctr"/>
            <a:r>
              <a:rPr lang="en-US" sz="3200" dirty="0" smtClean="0"/>
              <a:t>SCRIPT – Student Communication Repair Inventory &amp; Practical Training</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304800" y="152400"/>
          <a:ext cx="8686800" cy="6477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5257800" y="6248400"/>
            <a:ext cx="3546164" cy="461665"/>
          </a:xfrm>
          <a:prstGeom prst="rect">
            <a:avLst/>
          </a:prstGeom>
          <a:solidFill>
            <a:srgbClr val="FFFF00"/>
          </a:solidFill>
        </p:spPr>
        <p:txBody>
          <a:bodyPr wrap="none" rtlCol="0">
            <a:spAutoFit/>
          </a:bodyPr>
          <a:lstStyle/>
          <a:p>
            <a:r>
              <a:rPr lang="en-US" sz="2400" dirty="0" smtClean="0"/>
              <a:t>Developmental Trends</a:t>
            </a:r>
            <a:endParaRPr 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995672"/>
          </a:xfrm>
        </p:spPr>
        <p:txBody>
          <a:bodyPr>
            <a:normAutofit fontScale="85000" lnSpcReduction="10000"/>
          </a:bodyPr>
          <a:lstStyle/>
          <a:p>
            <a:r>
              <a:rPr lang="en-US" b="1" dirty="0" smtClean="0">
                <a:solidFill>
                  <a:schemeClr val="accent4">
                    <a:lumMod val="75000"/>
                  </a:schemeClr>
                </a:solidFill>
              </a:rPr>
              <a:t>Repetition</a:t>
            </a:r>
            <a:r>
              <a:rPr lang="en-US" dirty="0" smtClean="0"/>
              <a:t> – these examples transfer easily into how a student can ask appropriately for a speaker to repeat. </a:t>
            </a:r>
            <a:r>
              <a:rPr lang="en-US" b="1" dirty="0" smtClean="0"/>
              <a:t>Emphasizing a key word is the most useful skill.</a:t>
            </a:r>
          </a:p>
          <a:p>
            <a:r>
              <a:rPr lang="en-US" b="1" dirty="0" smtClean="0">
                <a:solidFill>
                  <a:schemeClr val="accent4">
                    <a:lumMod val="75000"/>
                  </a:schemeClr>
                </a:solidFill>
              </a:rPr>
              <a:t>Revision</a:t>
            </a:r>
            <a:r>
              <a:rPr lang="en-US" dirty="0" smtClean="0"/>
              <a:t> – </a:t>
            </a:r>
            <a:r>
              <a:rPr lang="en-US" i="1" dirty="0" smtClean="0"/>
              <a:t>these skills are specific to responding when someone doesn’t understand you</a:t>
            </a:r>
            <a:r>
              <a:rPr lang="en-US" dirty="0" smtClean="0"/>
              <a:t>. These are ‘form changes’, including using different words with the same meaning, different word order, 2 sentences. </a:t>
            </a:r>
          </a:p>
          <a:p>
            <a:r>
              <a:rPr lang="en-US" b="1" dirty="0" smtClean="0">
                <a:solidFill>
                  <a:schemeClr val="accent4">
                    <a:lumMod val="75000"/>
                  </a:schemeClr>
                </a:solidFill>
              </a:rPr>
              <a:t>Addition</a:t>
            </a:r>
            <a:r>
              <a:rPr lang="en-US" dirty="0" smtClean="0"/>
              <a:t> – </a:t>
            </a:r>
            <a:r>
              <a:rPr lang="en-US" b="1" dirty="0" smtClean="0"/>
              <a:t>these are the most useful skills </a:t>
            </a:r>
            <a:r>
              <a:rPr lang="en-US" dirty="0" smtClean="0"/>
              <a:t>to develop and rely on the student to add a little information. This lets others know that he has been paying attention but just misunderstood/misheard a portion.</a:t>
            </a:r>
          </a:p>
          <a:p>
            <a:r>
              <a:rPr lang="en-US" b="1" dirty="0" smtClean="0">
                <a:solidFill>
                  <a:schemeClr val="accent4">
                    <a:lumMod val="75000"/>
                  </a:schemeClr>
                </a:solidFill>
              </a:rPr>
              <a:t>Visual</a:t>
            </a:r>
            <a:r>
              <a:rPr lang="en-US" dirty="0" smtClean="0"/>
              <a:t> strategies are also an option – use of appropriate facial </a:t>
            </a:r>
            <a:r>
              <a:rPr lang="en-US" b="1" dirty="0" smtClean="0"/>
              <a:t>expression may be a key         strategy </a:t>
            </a:r>
            <a:r>
              <a:rPr lang="en-US" dirty="0" smtClean="0"/>
              <a:t>to work on.</a:t>
            </a:r>
            <a:endParaRPr lang="en-US" dirty="0"/>
          </a:p>
        </p:txBody>
      </p:sp>
      <p:sp>
        <p:nvSpPr>
          <p:cNvPr id="3" name="Title 2"/>
          <p:cNvSpPr>
            <a:spLocks noGrp="1"/>
          </p:cNvSpPr>
          <p:nvPr>
            <p:ph type="title"/>
          </p:nvPr>
        </p:nvSpPr>
        <p:spPr/>
        <p:txBody>
          <a:bodyPr>
            <a:noAutofit/>
          </a:bodyPr>
          <a:lstStyle/>
          <a:p>
            <a:pPr algn="ctr"/>
            <a:r>
              <a:rPr lang="en-US" sz="3600" dirty="0" smtClean="0"/>
              <a:t>Reality Check – </a:t>
            </a:r>
            <a:br>
              <a:rPr lang="en-US" sz="3600" dirty="0" smtClean="0"/>
            </a:br>
            <a:r>
              <a:rPr lang="en-US" sz="2400" dirty="0" smtClean="0"/>
              <a:t>Transfer of student’s skills responding when HE is not understood to when he doesn’t understand others</a:t>
            </a:r>
            <a:endParaRPr lang="en-US" sz="3600" dirty="0"/>
          </a:p>
        </p:txBody>
      </p:sp>
      <p:pic>
        <p:nvPicPr>
          <p:cNvPr id="7170" name="Picture 2" descr="C:\Users\karen\AppData\Local\Microsoft\Windows\Temporary Internet Files\Content.IE5\EQ84OX81\MC900432601[1].png"/>
          <p:cNvPicPr>
            <a:picLocks noChangeAspect="1" noChangeArrowheads="1"/>
          </p:cNvPicPr>
          <p:nvPr/>
        </p:nvPicPr>
        <p:blipFill>
          <a:blip r:embed="rId2" cstate="print"/>
          <a:srcRect/>
          <a:stretch>
            <a:fillRect/>
          </a:stretch>
        </p:blipFill>
        <p:spPr bwMode="auto">
          <a:xfrm>
            <a:off x="7391400" y="5105400"/>
            <a:ext cx="1752600"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p:txBody>
          <a:bodyPr/>
          <a:lstStyle/>
          <a:p>
            <a:pPr>
              <a:defRPr/>
            </a:pPr>
            <a:fld id="{BFA07033-9674-42CB-A998-70A7973EB051}" type="slidenum">
              <a:rPr lang="en-US" smtClean="0"/>
              <a:pPr>
                <a:defRPr/>
              </a:pPr>
              <a:t>13</a:t>
            </a:fld>
            <a:endParaRPr lang="en-US" smtClean="0"/>
          </a:p>
        </p:txBody>
      </p:sp>
      <p:sp>
        <p:nvSpPr>
          <p:cNvPr id="69635" name="Rectangle 2"/>
          <p:cNvSpPr>
            <a:spLocks noGrp="1" noChangeArrowheads="1"/>
          </p:cNvSpPr>
          <p:nvPr>
            <p:ph type="title"/>
          </p:nvPr>
        </p:nvSpPr>
        <p:spPr/>
        <p:txBody>
          <a:bodyPr>
            <a:normAutofit fontScale="90000"/>
          </a:bodyPr>
          <a:lstStyle/>
          <a:p>
            <a:pPr eaLnBrk="1" hangingPunct="1"/>
            <a:r>
              <a:rPr lang="en-US" dirty="0" smtClean="0"/>
              <a:t>So don’t they already know how </a:t>
            </a:r>
            <a:br>
              <a:rPr lang="en-US" dirty="0" smtClean="0"/>
            </a:br>
            <a:r>
              <a:rPr lang="en-US" dirty="0" smtClean="0"/>
              <a:t>to repair communication?</a:t>
            </a:r>
          </a:p>
        </p:txBody>
      </p:sp>
      <p:sp>
        <p:nvSpPr>
          <p:cNvPr id="69636" name="Rectangle 3" descr="Rectangle: Click to edit Master text styles&#10;Second level&#10;Third level&#10;Fourth level&#10;Fifth level"/>
          <p:cNvSpPr>
            <a:spLocks noGrp="1" noChangeArrowheads="1"/>
          </p:cNvSpPr>
          <p:nvPr>
            <p:ph type="body" idx="1"/>
          </p:nvPr>
        </p:nvSpPr>
        <p:spPr>
          <a:xfrm>
            <a:off x="457200" y="1524000"/>
            <a:ext cx="8382000" cy="4953000"/>
          </a:xfrm>
        </p:spPr>
        <p:txBody>
          <a:bodyPr>
            <a:normAutofit/>
          </a:bodyPr>
          <a:lstStyle/>
          <a:p>
            <a:pPr eaLnBrk="1" hangingPunct="1">
              <a:lnSpc>
                <a:spcPct val="90000"/>
              </a:lnSpc>
            </a:pPr>
            <a:r>
              <a:rPr lang="en-US" dirty="0" smtClean="0"/>
              <a:t>In 1998 a study compared children with NH to DHH children using Total Communication</a:t>
            </a:r>
          </a:p>
          <a:p>
            <a:pPr eaLnBrk="1" hangingPunct="1">
              <a:lnSpc>
                <a:spcPct val="90000"/>
              </a:lnSpc>
            </a:pPr>
            <a:r>
              <a:rPr lang="en-US" dirty="0" smtClean="0"/>
              <a:t>The two groups used different strategies: DHH were more likely to repeat what they had said</a:t>
            </a:r>
          </a:p>
          <a:p>
            <a:r>
              <a:rPr lang="en-US" dirty="0" smtClean="0"/>
              <a:t>NH repeated, revised, and also provided background cues (addition)</a:t>
            </a:r>
          </a:p>
          <a:p>
            <a:r>
              <a:rPr lang="en-US" dirty="0" smtClean="0"/>
              <a:t>As NH became more linguistically skilled they used fewer non-verbal revisions</a:t>
            </a:r>
          </a:p>
          <a:p>
            <a:r>
              <a:rPr lang="en-US" dirty="0" smtClean="0"/>
              <a:t>DHH used linguistic responses less often and relied heavily on non-verbal information to clarify messages</a:t>
            </a:r>
          </a:p>
          <a:p>
            <a:pPr eaLnBrk="1" hangingPunct="1">
              <a:lnSpc>
                <a:spcPct val="90000"/>
              </a:lnSpc>
            </a:pPr>
            <a:endParaRPr lang="en-US" dirty="0" smtClean="0"/>
          </a:p>
        </p:txBody>
      </p:sp>
      <p:pic>
        <p:nvPicPr>
          <p:cNvPr id="69637" name="Picture 4" descr="C:\Users\Karen\AppData\Local\Microsoft\Windows\Temporary Internet Files\Content.IE5\8I987DV9\MCj00787740000[1].wmf"/>
          <p:cNvPicPr>
            <a:picLocks noChangeAspect="1" noChangeArrowheads="1"/>
          </p:cNvPicPr>
          <p:nvPr/>
        </p:nvPicPr>
        <p:blipFill>
          <a:blip r:embed="rId2" cstate="print"/>
          <a:srcRect/>
          <a:stretch>
            <a:fillRect/>
          </a:stretch>
        </p:blipFill>
        <p:spPr bwMode="auto">
          <a:xfrm flipH="1">
            <a:off x="7620000" y="228600"/>
            <a:ext cx="1257300" cy="1262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63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63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p:cNvSpPr>
            <a:spLocks noGrp="1"/>
          </p:cNvSpPr>
          <p:nvPr>
            <p:ph type="sldNum" sz="quarter" idx="12"/>
          </p:nvPr>
        </p:nvSpPr>
        <p:spPr/>
        <p:txBody>
          <a:bodyPr/>
          <a:lstStyle/>
          <a:p>
            <a:pPr>
              <a:defRPr/>
            </a:pPr>
            <a:fld id="{1BD0EA24-CC22-4C2A-9E51-A62C48B74C3C}" type="slidenum">
              <a:rPr lang="en-US" smtClean="0"/>
              <a:pPr>
                <a:defRPr/>
              </a:pPr>
              <a:t>14</a:t>
            </a:fld>
            <a:endParaRPr lang="en-US" smtClean="0"/>
          </a:p>
        </p:txBody>
      </p:sp>
      <p:sp>
        <p:nvSpPr>
          <p:cNvPr id="73731" name="Rectangle 2"/>
          <p:cNvSpPr>
            <a:spLocks noGrp="1" noChangeArrowheads="1"/>
          </p:cNvSpPr>
          <p:nvPr>
            <p:ph type="title"/>
          </p:nvPr>
        </p:nvSpPr>
        <p:spPr/>
        <p:txBody>
          <a:bodyPr/>
          <a:lstStyle/>
          <a:p>
            <a:pPr eaLnBrk="1" hangingPunct="1"/>
            <a:r>
              <a:rPr lang="en-US" smtClean="0"/>
              <a:t>Will it really help?</a:t>
            </a:r>
          </a:p>
        </p:txBody>
      </p:sp>
      <p:sp>
        <p:nvSpPr>
          <p:cNvPr id="73732" name="Rectangle 3" descr="Rectangle: Click to edit Master text styles&#10;Second level&#10;Third level&#10;Fourth level&#10;Fifth level"/>
          <p:cNvSpPr>
            <a:spLocks noGrp="1" noChangeArrowheads="1"/>
          </p:cNvSpPr>
          <p:nvPr>
            <p:ph type="body" idx="1"/>
          </p:nvPr>
        </p:nvSpPr>
        <p:spPr>
          <a:xfrm>
            <a:off x="457200" y="1219200"/>
            <a:ext cx="7772400" cy="5334000"/>
          </a:xfrm>
        </p:spPr>
        <p:txBody>
          <a:bodyPr/>
          <a:lstStyle/>
          <a:p>
            <a:pPr>
              <a:lnSpc>
                <a:spcPct val="90000"/>
              </a:lnSpc>
            </a:pPr>
            <a:r>
              <a:rPr lang="en-US" dirty="0" smtClean="0"/>
              <a:t>A study set up 7 small groups of 9-12 year olds, each with 3 hearing children and 1 child with hearing loss</a:t>
            </a:r>
          </a:p>
          <a:p>
            <a:pPr eaLnBrk="1" hangingPunct="1">
              <a:lnSpc>
                <a:spcPct val="90000"/>
              </a:lnSpc>
            </a:pPr>
            <a:r>
              <a:rPr lang="en-US" dirty="0" smtClean="0"/>
              <a:t>4 of the 7 children with hearing loss were trained in communication breakdown management</a:t>
            </a:r>
          </a:p>
          <a:p>
            <a:pPr eaLnBrk="1" hangingPunct="1">
              <a:lnSpc>
                <a:spcPct val="90000"/>
              </a:lnSpc>
            </a:pPr>
            <a:r>
              <a:rPr lang="en-US" dirty="0" smtClean="0"/>
              <a:t>RESULT: There were fewer communication breakdowns for those who were trained</a:t>
            </a:r>
          </a:p>
          <a:p>
            <a:pPr eaLnBrk="1" hangingPunct="1">
              <a:lnSpc>
                <a:spcPct val="90000"/>
              </a:lnSpc>
            </a:pPr>
            <a:r>
              <a:rPr lang="en-US" dirty="0" smtClean="0"/>
              <a:t>They added effective addition strategies to the frequently used strategy of repetition</a:t>
            </a:r>
          </a:p>
        </p:txBody>
      </p:sp>
      <p:pic>
        <p:nvPicPr>
          <p:cNvPr id="5" name="Picture 4" descr="C:\Users\Karen\AppData\Local\Microsoft\Windows\Temporary Internet Files\Content.IE5\Z54146JZ\MCj00788110000[1].wmf"/>
          <p:cNvPicPr>
            <a:picLocks noChangeAspect="1" noChangeArrowheads="1"/>
          </p:cNvPicPr>
          <p:nvPr/>
        </p:nvPicPr>
        <p:blipFill>
          <a:blip r:embed="rId2" cstate="print"/>
          <a:srcRect/>
          <a:stretch>
            <a:fillRect/>
          </a:stretch>
        </p:blipFill>
        <p:spPr bwMode="auto">
          <a:xfrm>
            <a:off x="6895072" y="4953000"/>
            <a:ext cx="2039378" cy="190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5"/>
          <p:cNvSpPr>
            <a:spLocks noGrp="1"/>
          </p:cNvSpPr>
          <p:nvPr>
            <p:ph type="sldNum" sz="quarter" idx="12"/>
          </p:nvPr>
        </p:nvSpPr>
        <p:spPr/>
        <p:txBody>
          <a:bodyPr/>
          <a:lstStyle/>
          <a:p>
            <a:pPr>
              <a:defRPr/>
            </a:pPr>
            <a:fld id="{A8971FE0-8565-481D-88DB-DC3917C0B398}" type="slidenum">
              <a:rPr lang="en-US" smtClean="0"/>
              <a:pPr>
                <a:defRPr/>
              </a:pPr>
              <a:t>15</a:t>
            </a:fld>
            <a:endParaRPr lang="en-US" smtClean="0"/>
          </a:p>
        </p:txBody>
      </p:sp>
      <p:sp>
        <p:nvSpPr>
          <p:cNvPr id="86019" name="Rectangle 2"/>
          <p:cNvSpPr>
            <a:spLocks noGrp="1" noChangeArrowheads="1"/>
          </p:cNvSpPr>
          <p:nvPr>
            <p:ph type="title"/>
          </p:nvPr>
        </p:nvSpPr>
        <p:spPr/>
        <p:txBody>
          <a:bodyPr/>
          <a:lstStyle/>
          <a:p>
            <a:pPr eaLnBrk="1" hangingPunct="1"/>
            <a:r>
              <a:rPr lang="en-US" dirty="0" smtClean="0"/>
              <a:t>Implications </a:t>
            </a:r>
          </a:p>
        </p:txBody>
      </p:sp>
      <p:sp>
        <p:nvSpPr>
          <p:cNvPr id="86020" name="Rectangle 3" descr="Rectangle: Click to edit Master text styles&#10;Second level&#10;Third level&#10;Fourth level&#10;Fifth level"/>
          <p:cNvSpPr>
            <a:spLocks noGrp="1" noChangeArrowheads="1"/>
          </p:cNvSpPr>
          <p:nvPr>
            <p:ph type="body" idx="1"/>
          </p:nvPr>
        </p:nvSpPr>
        <p:spPr/>
        <p:txBody>
          <a:bodyPr/>
          <a:lstStyle/>
          <a:p>
            <a:pPr eaLnBrk="1" hangingPunct="1"/>
            <a:r>
              <a:rPr lang="en-US" dirty="0" smtClean="0"/>
              <a:t>Typical language tests used may not be sensitive enough to detect differences in pragmatic use of language specific to communication repair strategies</a:t>
            </a:r>
          </a:p>
          <a:p>
            <a:pPr eaLnBrk="1" hangingPunct="1">
              <a:buNone/>
            </a:pPr>
            <a:endParaRPr lang="en-US" sz="1000" dirty="0" smtClean="0"/>
          </a:p>
          <a:p>
            <a:pPr eaLnBrk="1" hangingPunct="1"/>
            <a:r>
              <a:rPr lang="en-US" dirty="0" smtClean="0"/>
              <a:t>Children with hearing loss do not </a:t>
            </a:r>
            <a:r>
              <a:rPr lang="en-US" u="sng" dirty="0" smtClean="0"/>
              <a:t>spontaneously</a:t>
            </a:r>
            <a:r>
              <a:rPr lang="en-US" dirty="0" smtClean="0"/>
              <a:t> learn how to cope with communication breakdowns </a:t>
            </a:r>
            <a:r>
              <a:rPr lang="en-US" u="sng" dirty="0" smtClean="0"/>
              <a:t>at the same rate</a:t>
            </a:r>
            <a:r>
              <a:rPr lang="en-US" dirty="0" smtClean="0"/>
              <a:t>, </a:t>
            </a:r>
            <a:r>
              <a:rPr lang="en-US" u="sng" dirty="0" smtClean="0"/>
              <a:t>or in the same way</a:t>
            </a:r>
            <a:r>
              <a:rPr lang="en-US" dirty="0" smtClean="0"/>
              <a:t>, as individuals with normal hearing </a:t>
            </a:r>
          </a:p>
        </p:txBody>
      </p:sp>
      <p:pic>
        <p:nvPicPr>
          <p:cNvPr id="8194" name="Picture 2" descr="C:\Users\karen\AppData\Local\Microsoft\Windows\Temporary Internet Files\Content.IE5\185A1BUQ\MC900039017[1].wmf"/>
          <p:cNvPicPr>
            <a:picLocks noChangeAspect="1" noChangeArrowheads="1"/>
          </p:cNvPicPr>
          <p:nvPr/>
        </p:nvPicPr>
        <p:blipFill>
          <a:blip r:embed="rId2" cstate="print"/>
          <a:srcRect/>
          <a:stretch>
            <a:fillRect/>
          </a:stretch>
        </p:blipFill>
        <p:spPr bwMode="auto">
          <a:xfrm>
            <a:off x="7304227" y="5018227"/>
            <a:ext cx="1839773" cy="183977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0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305800" cy="5181600"/>
          </a:xfrm>
        </p:spPr>
        <p:txBody>
          <a:bodyPr>
            <a:normAutofit fontScale="92500" lnSpcReduction="10000"/>
          </a:bodyPr>
          <a:lstStyle/>
          <a:p>
            <a:r>
              <a:rPr lang="en-US" dirty="0" smtClean="0"/>
              <a:t>You and the student will be looking at  set of 12 pictures. (barrier game or computer)</a:t>
            </a:r>
          </a:p>
          <a:p>
            <a:r>
              <a:rPr lang="en-US" dirty="0" smtClean="0"/>
              <a:t>The pictures included in the set are intentionally similar and somewhat unclear to make it more natural to have to ask for clarification. </a:t>
            </a:r>
          </a:p>
          <a:p>
            <a:r>
              <a:rPr lang="en-US" dirty="0" smtClean="0"/>
              <a:t>You will ask the student to choose one of the 12 pictures and describe it to you so you can locate the same picture. </a:t>
            </a:r>
          </a:p>
          <a:p>
            <a:r>
              <a:rPr lang="en-US" dirty="0" smtClean="0"/>
              <a:t>You will ask the student ‘Huh’, ‘What’, ‘I don’t understand’ when you are both looking at the set of pictures.</a:t>
            </a:r>
          </a:p>
          <a:p>
            <a:r>
              <a:rPr lang="en-US" dirty="0" smtClean="0"/>
              <a:t>You need to obtain 3 communication repair responses for each set of pictures you obtain data</a:t>
            </a:r>
          </a:p>
        </p:txBody>
      </p:sp>
      <p:sp>
        <p:nvSpPr>
          <p:cNvPr id="3" name="Title 2"/>
          <p:cNvSpPr>
            <a:spLocks noGrp="1"/>
          </p:cNvSpPr>
          <p:nvPr>
            <p:ph type="title"/>
          </p:nvPr>
        </p:nvSpPr>
        <p:spPr>
          <a:xfrm>
            <a:off x="457200" y="274638"/>
            <a:ext cx="8229600" cy="792162"/>
          </a:xfrm>
        </p:spPr>
        <p:txBody>
          <a:bodyPr>
            <a:normAutofit fontScale="90000"/>
          </a:bodyPr>
          <a:lstStyle/>
          <a:p>
            <a:r>
              <a:rPr lang="en-US" dirty="0" smtClean="0"/>
              <a:t>SCRIPT INVENTORY – What it looks like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305800" cy="5181600"/>
          </a:xfrm>
        </p:spPr>
        <p:txBody>
          <a:bodyPr>
            <a:normAutofit lnSpcReduction="10000"/>
          </a:bodyPr>
          <a:lstStyle/>
          <a:p>
            <a:r>
              <a:rPr lang="en-US" dirty="0" smtClean="0"/>
              <a:t>Mix it up to keep it motivating</a:t>
            </a:r>
          </a:p>
          <a:p>
            <a:r>
              <a:rPr lang="en-US" u="sng" dirty="0" smtClean="0"/>
              <a:t>You will ask the student clarifying questions for some of these picture sets and </a:t>
            </a:r>
            <a:r>
              <a:rPr lang="en-US" b="1" u="sng" dirty="0" smtClean="0"/>
              <a:t>not</a:t>
            </a:r>
            <a:r>
              <a:rPr lang="en-US" u="sng" dirty="0" smtClean="0"/>
              <a:t> others in order to maintain motivation</a:t>
            </a:r>
            <a:r>
              <a:rPr lang="en-US" dirty="0" smtClean="0"/>
              <a:t> – the total number of picture sets used is up to you. </a:t>
            </a:r>
          </a:p>
          <a:p>
            <a:r>
              <a:rPr lang="en-US" dirty="0" smtClean="0"/>
              <a:t>For </a:t>
            </a:r>
            <a:r>
              <a:rPr lang="en-US" u="sng" dirty="0" smtClean="0"/>
              <a:t>five</a:t>
            </a:r>
            <a:r>
              <a:rPr lang="en-US" dirty="0" smtClean="0"/>
              <a:t> of the picture sets, you will ask the student three questions to clarify what the student said. </a:t>
            </a:r>
          </a:p>
          <a:p>
            <a:r>
              <a:rPr lang="en-US" dirty="0" smtClean="0"/>
              <a:t>There will be a total of 15 responses that you will categorize into a communication repair strategy type. </a:t>
            </a:r>
          </a:p>
          <a:p>
            <a:r>
              <a:rPr lang="en-US" dirty="0" smtClean="0"/>
              <a:t>The total SCRIPT Inventory score is based on 15 responses</a:t>
            </a:r>
            <a:endParaRPr lang="en-US" dirty="0"/>
          </a:p>
        </p:txBody>
      </p:sp>
      <p:sp>
        <p:nvSpPr>
          <p:cNvPr id="3" name="Title 2"/>
          <p:cNvSpPr>
            <a:spLocks noGrp="1"/>
          </p:cNvSpPr>
          <p:nvPr>
            <p:ph type="title"/>
          </p:nvPr>
        </p:nvSpPr>
        <p:spPr>
          <a:xfrm>
            <a:off x="457200" y="274638"/>
            <a:ext cx="8229600" cy="792162"/>
          </a:xfrm>
        </p:spPr>
        <p:txBody>
          <a:bodyPr>
            <a:normAutofit fontScale="90000"/>
          </a:bodyPr>
          <a:lstStyle/>
          <a:p>
            <a:r>
              <a:rPr lang="en-US" dirty="0" smtClean="0"/>
              <a:t>SCRIPT INVENTORY – What it looks like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8229600" cy="5638800"/>
          </a:xfrm>
        </p:spPr>
        <p:txBody>
          <a:bodyPr>
            <a:normAutofit/>
          </a:bodyPr>
          <a:lstStyle/>
          <a:p>
            <a:pPr lvl="0"/>
            <a:r>
              <a:rPr lang="en-US" dirty="0" smtClean="0"/>
              <a:t>“I will show you some groups of pictures. I want to know how clearly you can describe just one of the pictures. </a:t>
            </a:r>
          </a:p>
          <a:p>
            <a:pPr lvl="0"/>
            <a:r>
              <a:rPr lang="en-US" dirty="0" smtClean="0"/>
              <a:t>Out of the 12 pictures, you will choose whichever picture you want to. I am interested in how well you can describe that one picture to me.  Do your best to describe it clearly enough for me to identify which picture it is. </a:t>
            </a:r>
          </a:p>
          <a:p>
            <a:pPr lvl="0"/>
            <a:r>
              <a:rPr lang="en-US" dirty="0" smtClean="0"/>
              <a:t>You are not allowed to identify the picture by where it is (no pointing).  You must use words to describe what you see in the picture you chose.”</a:t>
            </a:r>
          </a:p>
        </p:txBody>
      </p:sp>
      <p:sp>
        <p:nvSpPr>
          <p:cNvPr id="3" name="Title 2"/>
          <p:cNvSpPr>
            <a:spLocks noGrp="1"/>
          </p:cNvSpPr>
          <p:nvPr>
            <p:ph type="title"/>
          </p:nvPr>
        </p:nvSpPr>
        <p:spPr>
          <a:xfrm>
            <a:off x="457200" y="274638"/>
            <a:ext cx="8534400" cy="715962"/>
          </a:xfrm>
        </p:spPr>
        <p:txBody>
          <a:bodyPr>
            <a:noAutofit/>
          </a:bodyPr>
          <a:lstStyle/>
          <a:p>
            <a:r>
              <a:rPr lang="en-US" sz="3200" dirty="0" smtClean="0"/>
              <a:t>SCRIPT INVENTORY –</a:t>
            </a:r>
            <a:r>
              <a:rPr lang="en-US" sz="3200" b="0" dirty="0" smtClean="0">
                <a:effectLst/>
              </a:rPr>
              <a:t> Instructions for Students (1)</a:t>
            </a:r>
            <a:endParaRPr lang="en-US" sz="3200" b="0" dirty="0">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l="69322" t="19555" r="16143" b="21778"/>
          <a:stretch>
            <a:fillRect/>
          </a:stretch>
        </p:blipFill>
        <p:spPr bwMode="auto">
          <a:xfrm>
            <a:off x="35280600" y="-1066800"/>
            <a:ext cx="3962400" cy="5029200"/>
          </a:xfrm>
          <a:prstGeom prst="rect">
            <a:avLst/>
          </a:prstGeom>
          <a:noFill/>
          <a:ln w="9525">
            <a:noFill/>
            <a:miter lim="800000"/>
            <a:headEnd/>
            <a:tailEnd/>
          </a:ln>
        </p:spPr>
      </p:pic>
      <p:pic>
        <p:nvPicPr>
          <p:cNvPr id="5" name="Picture 4"/>
          <p:cNvPicPr/>
          <p:nvPr/>
        </p:nvPicPr>
        <p:blipFill>
          <a:blip r:embed="rId3" cstate="print"/>
          <a:srcRect l="69507" t="21286" r="15878" b="25312"/>
          <a:stretch>
            <a:fillRect/>
          </a:stretch>
        </p:blipFill>
        <p:spPr bwMode="auto">
          <a:xfrm>
            <a:off x="3276600" y="228600"/>
            <a:ext cx="5562600" cy="6324600"/>
          </a:xfrm>
          <a:prstGeom prst="rect">
            <a:avLst/>
          </a:prstGeom>
          <a:noFill/>
          <a:ln w="9525">
            <a:noFill/>
            <a:miter lim="800000"/>
            <a:headEnd/>
            <a:tailEnd/>
          </a:ln>
        </p:spPr>
      </p:pic>
      <p:sp>
        <p:nvSpPr>
          <p:cNvPr id="6" name="TextBox 5"/>
          <p:cNvSpPr txBox="1"/>
          <p:nvPr/>
        </p:nvSpPr>
        <p:spPr>
          <a:xfrm>
            <a:off x="293242" y="1676400"/>
            <a:ext cx="2993127" cy="1569660"/>
          </a:xfrm>
          <a:prstGeom prst="rect">
            <a:avLst/>
          </a:prstGeom>
          <a:solidFill>
            <a:srgbClr val="FFFF99"/>
          </a:solidFill>
        </p:spPr>
        <p:txBody>
          <a:bodyPr wrap="none" rtlCol="0">
            <a:spAutoFit/>
          </a:bodyPr>
          <a:lstStyle/>
          <a:p>
            <a:pPr algn="ctr"/>
            <a:r>
              <a:rPr lang="en-US" sz="3200" dirty="0" smtClean="0"/>
              <a:t>Administering</a:t>
            </a:r>
          </a:p>
          <a:p>
            <a:pPr algn="ctr"/>
            <a:r>
              <a:rPr lang="en-US" sz="3200" dirty="0" smtClean="0"/>
              <a:t>the SCRIPT </a:t>
            </a:r>
          </a:p>
          <a:p>
            <a:pPr algn="ctr"/>
            <a:r>
              <a:rPr lang="en-US" sz="3200" dirty="0" smtClean="0"/>
              <a:t>Inventory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144000" cy="1143000"/>
          </a:xfrm>
          <a:solidFill>
            <a:schemeClr val="accent2">
              <a:lumMod val="50000"/>
            </a:schemeClr>
          </a:solidFill>
        </p:spPr>
        <p:txBody>
          <a:bodyPr>
            <a:normAutofit fontScale="90000"/>
          </a:bodyPr>
          <a:lstStyle/>
          <a:p>
            <a:pPr marL="341313" algn="ctr"/>
            <a:r>
              <a:rPr lang="en-US" dirty="0" smtClean="0">
                <a:solidFill>
                  <a:schemeClr val="bg1"/>
                </a:solidFill>
              </a:rPr>
              <a:t>		             Communication </a:t>
            </a:r>
            <a:br>
              <a:rPr lang="en-US" dirty="0" smtClean="0">
                <a:solidFill>
                  <a:schemeClr val="bg1"/>
                </a:solidFill>
              </a:rPr>
            </a:br>
            <a:r>
              <a:rPr lang="en-US" dirty="0" smtClean="0">
                <a:solidFill>
                  <a:schemeClr val="bg1"/>
                </a:solidFill>
              </a:rPr>
              <a:t>                      Repair</a:t>
            </a:r>
            <a:endParaRPr lang="en-US" dirty="0">
              <a:solidFill>
                <a:schemeClr val="bg1"/>
              </a:solidFill>
            </a:endParaRPr>
          </a:p>
        </p:txBody>
      </p:sp>
      <p:pic>
        <p:nvPicPr>
          <p:cNvPr id="5" name="Picture 2" descr="C:\Documents and Settings\lehrstei\Local Settings\Temporary Internet Files\Content.IE5\8ZKYPLSM\MP900439336[1].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4787"/>
          <a:stretch/>
        </p:blipFill>
        <p:spPr bwMode="auto">
          <a:xfrm>
            <a:off x="6400800" y="3338286"/>
            <a:ext cx="2743200" cy="3519714"/>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C:\Users\karen\AppData\Local\Microsoft\Windows\Temporary Internet Files\Content.IE5\SL5KHTCM\MC900353910[1].wmf"/>
          <p:cNvPicPr>
            <a:picLocks noChangeAspect="1" noChangeArrowheads="1"/>
          </p:cNvPicPr>
          <p:nvPr/>
        </p:nvPicPr>
        <p:blipFill>
          <a:blip r:embed="rId3" cstate="print"/>
          <a:srcRect/>
          <a:stretch>
            <a:fillRect/>
          </a:stretch>
        </p:blipFill>
        <p:spPr bwMode="auto">
          <a:xfrm>
            <a:off x="609600" y="685800"/>
            <a:ext cx="3900535" cy="3137026"/>
          </a:xfrm>
          <a:prstGeom prst="rect">
            <a:avLst/>
          </a:prstGeom>
          <a:noFill/>
        </p:spPr>
      </p:pic>
    </p:spTree>
    <p:extLst>
      <p:ext uri="{BB962C8B-B14F-4D97-AF65-F5344CB8AC3E}">
        <p14:creationId xmlns="" xmlns:p14="http://schemas.microsoft.com/office/powerpoint/2010/main" val="5532415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562600"/>
          </a:xfrm>
        </p:spPr>
        <p:txBody>
          <a:bodyPr>
            <a:normAutofit/>
          </a:bodyPr>
          <a:lstStyle/>
          <a:p>
            <a:pPr lvl="0"/>
            <a:r>
              <a:rPr lang="en-US" dirty="0" smtClean="0"/>
              <a:t>“This is also a test about what you do when people can’t understand what you say. Think about different times that someone has asked you “What?” It happens to everybody. </a:t>
            </a:r>
          </a:p>
          <a:p>
            <a:pPr lvl="0"/>
            <a:r>
              <a:rPr lang="en-US" dirty="0" smtClean="0"/>
              <a:t>For some of the pictures, I will be </a:t>
            </a:r>
            <a:r>
              <a:rPr lang="en-US" u="sng" dirty="0" smtClean="0"/>
              <a:t>pretending</a:t>
            </a:r>
            <a:r>
              <a:rPr lang="en-US" dirty="0" smtClean="0"/>
              <a:t> that I do not understand you. It is important for you to answer like you would if anyone who didn’t understand you asked a question like “What?” There are different ways that people can answer. I want to find out the ways that you know. </a:t>
            </a:r>
          </a:p>
          <a:p>
            <a:pPr lvl="0"/>
            <a:r>
              <a:rPr lang="en-US" dirty="0" smtClean="0"/>
              <a:t>I will be writing down some of what you say.”  </a:t>
            </a:r>
          </a:p>
        </p:txBody>
      </p:sp>
      <p:sp>
        <p:nvSpPr>
          <p:cNvPr id="3" name="Title 2"/>
          <p:cNvSpPr>
            <a:spLocks noGrp="1"/>
          </p:cNvSpPr>
          <p:nvPr>
            <p:ph type="title"/>
          </p:nvPr>
        </p:nvSpPr>
        <p:spPr>
          <a:xfrm>
            <a:off x="457200" y="274638"/>
            <a:ext cx="8534400" cy="715962"/>
          </a:xfrm>
        </p:spPr>
        <p:txBody>
          <a:bodyPr>
            <a:noAutofit/>
          </a:bodyPr>
          <a:lstStyle/>
          <a:p>
            <a:r>
              <a:rPr lang="en-US" sz="3200" dirty="0" smtClean="0"/>
              <a:t>SCRIPT INVENTORY –</a:t>
            </a:r>
            <a:r>
              <a:rPr lang="en-US" sz="3200" b="0" dirty="0" smtClean="0">
                <a:effectLst/>
              </a:rPr>
              <a:t> Instructions for Students (2)</a:t>
            </a:r>
            <a:endParaRPr lang="en-US" sz="3200" b="0" dirty="0">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14400"/>
            <a:ext cx="8382000" cy="5638800"/>
          </a:xfrm>
        </p:spPr>
        <p:txBody>
          <a:bodyPr>
            <a:normAutofit fontScale="92500" lnSpcReduction="10000"/>
          </a:bodyPr>
          <a:lstStyle/>
          <a:p>
            <a:r>
              <a:rPr lang="en-US" sz="2800" dirty="0" smtClean="0"/>
              <a:t>To elicit communication repair, you will respond to the student as if the description was not clearly understood. For each test picture set (group of 12 pictures), you will ask the student to repeat what he said three times by saying:</a:t>
            </a:r>
          </a:p>
          <a:p>
            <a:pPr lvl="1"/>
            <a:r>
              <a:rPr lang="en-US" sz="2400" b="1" dirty="0" smtClean="0"/>
              <a:t> “Huh?”</a:t>
            </a:r>
            <a:r>
              <a:rPr lang="en-US" sz="2400" dirty="0" smtClean="0"/>
              <a:t>  Write down the response to your “Huh?”</a:t>
            </a:r>
            <a:r>
              <a:rPr lang="en-US" sz="2400" b="1" dirty="0" smtClean="0"/>
              <a:t> </a:t>
            </a:r>
            <a:r>
              <a:rPr lang="en-US" sz="2400" dirty="0" smtClean="0"/>
              <a:t>in the space provided on the response sheet. </a:t>
            </a:r>
          </a:p>
          <a:p>
            <a:pPr lvl="1"/>
            <a:r>
              <a:rPr lang="en-US" sz="2400" dirty="0" smtClean="0"/>
              <a:t>After the student has further described the picture, say </a:t>
            </a:r>
            <a:r>
              <a:rPr lang="en-US" sz="2400" b="1" dirty="0" smtClean="0"/>
              <a:t>“What?”</a:t>
            </a:r>
            <a:r>
              <a:rPr lang="en-US" sz="2400" dirty="0" smtClean="0"/>
              <a:t> and write down that response. </a:t>
            </a:r>
          </a:p>
          <a:p>
            <a:pPr lvl="1"/>
            <a:r>
              <a:rPr lang="en-US" sz="2400" dirty="0" smtClean="0"/>
              <a:t>After the student has shared more, say </a:t>
            </a:r>
            <a:r>
              <a:rPr lang="en-US" sz="2400" b="1" dirty="0" smtClean="0"/>
              <a:t>“I don’t understand”</a:t>
            </a:r>
            <a:r>
              <a:rPr lang="en-US" sz="2400" dirty="0" smtClean="0"/>
              <a:t> and write down that response. </a:t>
            </a:r>
          </a:p>
          <a:p>
            <a:r>
              <a:rPr lang="en-US" dirty="0" smtClean="0"/>
              <a:t>You can adjust the wording so that the student stays motivated (e.g., “Pardon me?” “Excuse me?” “Hmmm?” “I still can’t get it.”  “I still don’t understand.”). </a:t>
            </a:r>
            <a:r>
              <a:rPr lang="en-US" u="sng" dirty="0" smtClean="0"/>
              <a:t>However, </a:t>
            </a:r>
            <a:r>
              <a:rPr lang="en-US" b="1" u="sng" dirty="0" smtClean="0"/>
              <a:t>three</a:t>
            </a:r>
            <a:r>
              <a:rPr lang="en-US" u="sng" dirty="0" smtClean="0"/>
              <a:t> responses per test picture are needed.</a:t>
            </a:r>
            <a:r>
              <a:rPr lang="en-US" dirty="0" smtClean="0"/>
              <a:t> </a:t>
            </a:r>
          </a:p>
        </p:txBody>
      </p:sp>
      <p:sp>
        <p:nvSpPr>
          <p:cNvPr id="3" name="Title 2"/>
          <p:cNvSpPr>
            <a:spLocks noGrp="1"/>
          </p:cNvSpPr>
          <p:nvPr>
            <p:ph type="title"/>
          </p:nvPr>
        </p:nvSpPr>
        <p:spPr>
          <a:xfrm>
            <a:off x="457200" y="274638"/>
            <a:ext cx="8534400" cy="715962"/>
          </a:xfrm>
        </p:spPr>
        <p:txBody>
          <a:bodyPr>
            <a:noAutofit/>
          </a:bodyPr>
          <a:lstStyle/>
          <a:p>
            <a:r>
              <a:rPr lang="en-US" sz="3200" dirty="0" smtClean="0"/>
              <a:t>SCRIPT INVENTORY –</a:t>
            </a:r>
            <a:r>
              <a:rPr lang="en-US" sz="3200" b="0" dirty="0" smtClean="0">
                <a:effectLst/>
              </a:rPr>
              <a:t> Instructions for Teachers </a:t>
            </a:r>
            <a:endParaRPr lang="en-US" sz="3200" b="0" dirty="0">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14400"/>
            <a:ext cx="8382000" cy="5638800"/>
          </a:xfrm>
        </p:spPr>
        <p:txBody>
          <a:bodyPr>
            <a:normAutofit/>
          </a:bodyPr>
          <a:lstStyle/>
          <a:p>
            <a:r>
              <a:rPr lang="en-US" b="1" dirty="0" smtClean="0"/>
              <a:t>STEP 1: Collecting Student Responses on the </a:t>
            </a:r>
            <a:r>
              <a:rPr lang="en-US" b="1" u="sng" dirty="0" smtClean="0"/>
              <a:t>SCRIPT Inventory Response Sheet</a:t>
            </a:r>
          </a:p>
          <a:p>
            <a:pPr>
              <a:buNone/>
            </a:pPr>
            <a:endParaRPr lang="en-US" sz="2000" dirty="0" smtClean="0"/>
          </a:p>
          <a:p>
            <a:r>
              <a:rPr lang="en-US" dirty="0" smtClean="0"/>
              <a:t>While administering the SCRIPT Inventory you can choose to do one of the following:</a:t>
            </a:r>
          </a:p>
          <a:p>
            <a:pPr lvl="0"/>
            <a:r>
              <a:rPr lang="en-US" dirty="0" smtClean="0"/>
              <a:t>Make an audio recording of how the student responds to each of your questions (“Huh?” “What?” “I don’t understand”). </a:t>
            </a:r>
          </a:p>
          <a:p>
            <a:pPr lvl="0"/>
            <a:r>
              <a:rPr lang="en-US" dirty="0" smtClean="0"/>
              <a:t>Write the student’s response down verbatim in the spaces provided on the sheet.</a:t>
            </a:r>
          </a:p>
          <a:p>
            <a:pPr lvl="0"/>
            <a:r>
              <a:rPr lang="en-US" dirty="0" smtClean="0"/>
              <a:t>Listen carefully and then select the category of repair strategy the student’s response best fits into. </a:t>
            </a:r>
          </a:p>
          <a:p>
            <a:endParaRPr lang="en-US" dirty="0" smtClean="0"/>
          </a:p>
        </p:txBody>
      </p:sp>
      <p:sp>
        <p:nvSpPr>
          <p:cNvPr id="3" name="Title 2"/>
          <p:cNvSpPr>
            <a:spLocks noGrp="1"/>
          </p:cNvSpPr>
          <p:nvPr>
            <p:ph type="title"/>
          </p:nvPr>
        </p:nvSpPr>
        <p:spPr>
          <a:xfrm>
            <a:off x="457200" y="274638"/>
            <a:ext cx="8534400" cy="715962"/>
          </a:xfrm>
        </p:spPr>
        <p:txBody>
          <a:bodyPr>
            <a:noAutofit/>
          </a:bodyPr>
          <a:lstStyle/>
          <a:p>
            <a:r>
              <a:rPr lang="en-US" sz="3200" dirty="0" smtClean="0"/>
              <a:t>SCRIPT INVENTORY –</a:t>
            </a:r>
            <a:r>
              <a:rPr lang="en-US" sz="3200" b="0" dirty="0" smtClean="0">
                <a:effectLst/>
              </a:rPr>
              <a:t> Scoring for Teachers </a:t>
            </a:r>
            <a:endParaRPr lang="en-US" sz="3200" b="0" dirty="0">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14400"/>
            <a:ext cx="8382000" cy="5638800"/>
          </a:xfrm>
        </p:spPr>
        <p:txBody>
          <a:bodyPr>
            <a:normAutofit lnSpcReduction="10000"/>
          </a:bodyPr>
          <a:lstStyle/>
          <a:p>
            <a:r>
              <a:rPr lang="en-US" b="1" dirty="0" smtClean="0"/>
              <a:t>Step 2: Completing the </a:t>
            </a:r>
            <a:r>
              <a:rPr lang="en-US" b="1" u="sng" dirty="0" smtClean="0"/>
              <a:t>SCRIPT Inventory Response Sheet</a:t>
            </a:r>
            <a:endParaRPr lang="en-US" dirty="0" smtClean="0"/>
          </a:p>
          <a:p>
            <a:pPr>
              <a:buNone/>
            </a:pPr>
            <a:endParaRPr lang="en-US" dirty="0" smtClean="0"/>
          </a:p>
          <a:p>
            <a:pPr lvl="0"/>
            <a:r>
              <a:rPr lang="en-US" dirty="0" smtClean="0"/>
              <a:t>After eliciting responses to the question, circle the communication repair strategy number that best represents the student’s response. </a:t>
            </a:r>
          </a:p>
          <a:p>
            <a:r>
              <a:rPr lang="en-US" dirty="0" smtClean="0"/>
              <a:t>For example, if the student responses to your “Huh?” by simply repeating the same words at a slower rate, you would circle response category “1.” </a:t>
            </a:r>
          </a:p>
          <a:p>
            <a:pPr lvl="0"/>
            <a:r>
              <a:rPr lang="en-US" dirty="0" smtClean="0"/>
              <a:t>You can mark multiple response types for each question, but </a:t>
            </a:r>
            <a:r>
              <a:rPr lang="en-US" b="1" dirty="0" smtClean="0"/>
              <a:t>you select </a:t>
            </a:r>
            <a:r>
              <a:rPr lang="en-US" b="1" u="sng" dirty="0" smtClean="0"/>
              <a:t>only one</a:t>
            </a:r>
            <a:r>
              <a:rPr lang="en-US" b="1" dirty="0" smtClean="0"/>
              <a:t> type of repair strategy for scoring each of the 15 questions you ask the student. </a:t>
            </a:r>
            <a:endParaRPr lang="en-US" dirty="0" smtClean="0"/>
          </a:p>
          <a:p>
            <a:endParaRPr lang="en-US" dirty="0" smtClean="0"/>
          </a:p>
        </p:txBody>
      </p:sp>
      <p:sp>
        <p:nvSpPr>
          <p:cNvPr id="3" name="Title 2"/>
          <p:cNvSpPr>
            <a:spLocks noGrp="1"/>
          </p:cNvSpPr>
          <p:nvPr>
            <p:ph type="title"/>
          </p:nvPr>
        </p:nvSpPr>
        <p:spPr>
          <a:xfrm>
            <a:off x="457200" y="274638"/>
            <a:ext cx="8534400" cy="715962"/>
          </a:xfrm>
        </p:spPr>
        <p:txBody>
          <a:bodyPr>
            <a:noAutofit/>
          </a:bodyPr>
          <a:lstStyle/>
          <a:p>
            <a:r>
              <a:rPr lang="en-US" sz="3200" dirty="0" smtClean="0"/>
              <a:t>SCRIPT INVENTORY –</a:t>
            </a:r>
            <a:r>
              <a:rPr lang="en-US" sz="3200" b="0" dirty="0" smtClean="0">
                <a:effectLst/>
              </a:rPr>
              <a:t> Scoring for Teachers </a:t>
            </a:r>
            <a:endParaRPr lang="en-US" sz="3200" b="0" dirty="0">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0"/>
            <a:ext cx="8229600" cy="5867400"/>
          </a:xfrm>
        </p:spPr>
        <p:txBody>
          <a:bodyPr>
            <a:normAutofit fontScale="77500" lnSpcReduction="20000"/>
          </a:bodyPr>
          <a:lstStyle/>
          <a:p>
            <a:r>
              <a:rPr lang="en-US" dirty="0" smtClean="0"/>
              <a:t>The most important point is to determine which of the 5 categories the student’s response is in.</a:t>
            </a:r>
          </a:p>
          <a:p>
            <a:r>
              <a:rPr lang="en-US" dirty="0" smtClean="0"/>
              <a:t>If the student response </a:t>
            </a:r>
            <a:r>
              <a:rPr lang="en-US" i="1" dirty="0" smtClean="0"/>
              <a:t>could</a:t>
            </a:r>
            <a:r>
              <a:rPr lang="en-US" dirty="0" smtClean="0"/>
              <a:t> fall into two categories choose the higher developed skill category to capture emerging skills.</a:t>
            </a:r>
          </a:p>
          <a:p>
            <a:pPr>
              <a:buNone/>
            </a:pPr>
            <a:r>
              <a:rPr lang="en-US" dirty="0" smtClean="0"/>
              <a:t>Ex: There’s a red skateboard with a duck on it.</a:t>
            </a:r>
            <a:r>
              <a:rPr lang="en-US" dirty="0" smtClean="0">
                <a:solidFill>
                  <a:srgbClr val="FF0000"/>
                </a:solidFill>
              </a:rPr>
              <a:t> (#5 </a:t>
            </a:r>
            <a:r>
              <a:rPr lang="en-US" dirty="0" smtClean="0">
                <a:solidFill>
                  <a:srgbClr val="92D050"/>
                </a:solidFill>
                <a:effectLst>
                  <a:outerShdw blurRad="38100" dist="38100" dir="2700000" algn="tl">
                    <a:srgbClr val="000000">
                      <a:alpha val="43137"/>
                    </a:srgbClr>
                  </a:outerShdw>
                </a:effectLst>
              </a:rPr>
              <a:t>revision – different word order</a:t>
            </a:r>
            <a:r>
              <a:rPr lang="en-US" dirty="0" smtClean="0">
                <a:solidFill>
                  <a:srgbClr val="FF0000"/>
                </a:solidFill>
              </a:rPr>
              <a:t>) </a:t>
            </a:r>
            <a:r>
              <a:rPr lang="en-US" dirty="0" smtClean="0"/>
              <a:t> There’s also a green baseball and an orange football. Another ball with a map-thing on it too.  </a:t>
            </a:r>
            <a:r>
              <a:rPr lang="en-US" dirty="0" smtClean="0">
                <a:solidFill>
                  <a:srgbClr val="FF0000"/>
                </a:solidFill>
              </a:rPr>
              <a:t>#10 – </a:t>
            </a:r>
            <a:r>
              <a:rPr lang="en-US" dirty="0" smtClean="0">
                <a:solidFill>
                  <a:srgbClr val="0070C0"/>
                </a:solidFill>
                <a:effectLst>
                  <a:outerShdw blurRad="38100" dist="38100" dir="2700000" algn="tl">
                    <a:srgbClr val="000000">
                      <a:alpha val="43137"/>
                    </a:srgbClr>
                  </a:outerShdw>
                </a:effectLst>
              </a:rPr>
              <a:t>adds background, more features</a:t>
            </a:r>
            <a:r>
              <a:rPr lang="en-US" dirty="0" smtClean="0">
                <a:solidFill>
                  <a:srgbClr val="FF0000"/>
                </a:solidFill>
              </a:rPr>
              <a:t>. Score as #10.</a:t>
            </a:r>
            <a:endParaRPr lang="en-US" dirty="0" smtClean="0"/>
          </a:p>
          <a:p>
            <a:pPr>
              <a:buNone/>
            </a:pPr>
            <a:r>
              <a:rPr lang="en-US" dirty="0" smtClean="0"/>
              <a:t>Ex: I see a </a:t>
            </a:r>
            <a:r>
              <a:rPr lang="en-US" b="1" dirty="0" smtClean="0">
                <a:effectLst>
                  <a:outerShdw blurRad="38100" dist="38100" dir="2700000" algn="tl">
                    <a:srgbClr val="000000">
                      <a:alpha val="43137"/>
                    </a:srgbClr>
                  </a:outerShdw>
                </a:effectLst>
              </a:rPr>
              <a:t>duck</a:t>
            </a:r>
            <a:r>
              <a:rPr lang="en-US" dirty="0" smtClean="0"/>
              <a:t> on a skateboard with a green baseball. There’s an orange football too.</a:t>
            </a:r>
          </a:p>
          <a:p>
            <a:pPr>
              <a:buNone/>
            </a:pPr>
            <a:r>
              <a:rPr lang="en-US" dirty="0" smtClean="0">
                <a:solidFill>
                  <a:srgbClr val="FF0000"/>
                </a:solidFill>
              </a:rPr>
              <a:t>Both </a:t>
            </a:r>
            <a:r>
              <a:rPr lang="en-US" dirty="0" smtClean="0">
                <a:solidFill>
                  <a:srgbClr val="FFFF00"/>
                </a:solidFill>
                <a:effectLst>
                  <a:outerShdw blurRad="38100" dist="38100" dir="2700000" algn="tl">
                    <a:srgbClr val="000000">
                      <a:alpha val="43137"/>
                    </a:srgbClr>
                  </a:outerShdw>
                </a:effectLst>
              </a:rPr>
              <a:t>key word </a:t>
            </a:r>
            <a:r>
              <a:rPr lang="en-US" dirty="0" smtClean="0">
                <a:solidFill>
                  <a:srgbClr val="FF0000"/>
                </a:solidFill>
              </a:rPr>
              <a:t>(#3 </a:t>
            </a:r>
            <a:r>
              <a:rPr lang="en-US" dirty="0" smtClean="0">
                <a:solidFill>
                  <a:srgbClr val="FFFF00"/>
                </a:solidFill>
                <a:effectLst>
                  <a:outerShdw blurRad="38100" dist="38100" dir="2700000" algn="tl">
                    <a:srgbClr val="000000">
                      <a:alpha val="43137"/>
                    </a:srgbClr>
                  </a:outerShdw>
                </a:effectLst>
              </a:rPr>
              <a:t>repetition</a:t>
            </a:r>
            <a:r>
              <a:rPr lang="en-US" dirty="0" smtClean="0">
                <a:solidFill>
                  <a:srgbClr val="FF0000"/>
                </a:solidFill>
              </a:rPr>
              <a:t>) and </a:t>
            </a:r>
            <a:r>
              <a:rPr lang="en-US" dirty="0" smtClean="0">
                <a:solidFill>
                  <a:srgbClr val="0070C0"/>
                </a:solidFill>
                <a:effectLst>
                  <a:outerShdw blurRad="38100" dist="38100" dir="2700000" algn="tl">
                    <a:srgbClr val="000000">
                      <a:alpha val="43137"/>
                    </a:srgbClr>
                  </a:outerShdw>
                </a:effectLst>
              </a:rPr>
              <a:t>adding a little information </a:t>
            </a:r>
            <a:r>
              <a:rPr lang="en-US" dirty="0" smtClean="0">
                <a:solidFill>
                  <a:srgbClr val="FF0000"/>
                </a:solidFill>
              </a:rPr>
              <a:t>(#8 </a:t>
            </a:r>
            <a:r>
              <a:rPr lang="en-US" dirty="0" smtClean="0">
                <a:solidFill>
                  <a:srgbClr val="0070C0"/>
                </a:solidFill>
                <a:effectLst>
                  <a:outerShdw blurRad="38100" dist="38100" dir="2700000" algn="tl">
                    <a:srgbClr val="000000">
                      <a:alpha val="43137"/>
                    </a:srgbClr>
                  </a:outerShdw>
                </a:effectLst>
              </a:rPr>
              <a:t>simple addition</a:t>
            </a:r>
            <a:r>
              <a:rPr lang="en-US" dirty="0" smtClean="0">
                <a:solidFill>
                  <a:srgbClr val="FF0000"/>
                </a:solidFill>
              </a:rPr>
              <a:t>). Score as #8.</a:t>
            </a:r>
          </a:p>
          <a:p>
            <a:pPr>
              <a:buNone/>
            </a:pPr>
            <a:r>
              <a:rPr lang="en-US" dirty="0" smtClean="0"/>
              <a:t>An alternative would be to circle the highest response and put an X on the other response type present. You would still score the highest, but would capture the existence of other skills too.</a:t>
            </a:r>
          </a:p>
          <a:p>
            <a:pPr>
              <a:buNone/>
            </a:pPr>
            <a:r>
              <a:rPr lang="en-US" b="1" dirty="0" smtClean="0"/>
              <a:t>Ultimately, you make the call about which category best represents the students use of CR strategies</a:t>
            </a:r>
            <a:endParaRPr lang="en-US" b="1" dirty="0"/>
          </a:p>
        </p:txBody>
      </p:sp>
      <p:sp>
        <p:nvSpPr>
          <p:cNvPr id="3" name="Title 2"/>
          <p:cNvSpPr>
            <a:spLocks noGrp="1"/>
          </p:cNvSpPr>
          <p:nvPr>
            <p:ph type="title"/>
          </p:nvPr>
        </p:nvSpPr>
        <p:spPr>
          <a:xfrm>
            <a:off x="457200" y="274638"/>
            <a:ext cx="8229600" cy="487362"/>
          </a:xfrm>
        </p:spPr>
        <p:txBody>
          <a:bodyPr>
            <a:normAutofit fontScale="90000"/>
          </a:bodyPr>
          <a:lstStyle/>
          <a:p>
            <a:r>
              <a:rPr lang="en-US" dirty="0" smtClean="0"/>
              <a:t>Scoring Tips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8610600" cy="4525963"/>
          </a:xfrm>
        </p:spPr>
        <p:txBody>
          <a:bodyPr>
            <a:normAutofit fontScale="92500" lnSpcReduction="10000"/>
          </a:bodyPr>
          <a:lstStyle/>
          <a:p>
            <a:pPr>
              <a:buNone/>
            </a:pPr>
            <a:r>
              <a:rPr lang="en-US" dirty="0" smtClean="0"/>
              <a:t>Student: A duck on a skateboard and a green ball.</a:t>
            </a:r>
          </a:p>
          <a:p>
            <a:pPr>
              <a:buNone/>
            </a:pPr>
            <a:r>
              <a:rPr lang="en-US" dirty="0" smtClean="0"/>
              <a:t>You: Huh?</a:t>
            </a:r>
          </a:p>
          <a:p>
            <a:pPr>
              <a:buNone/>
            </a:pPr>
            <a:r>
              <a:rPr lang="en-US" dirty="0" smtClean="0"/>
              <a:t>Student: There’s a duck on a skateboard. A green ball too.</a:t>
            </a:r>
          </a:p>
          <a:p>
            <a:pPr>
              <a:buNone/>
            </a:pPr>
            <a:r>
              <a:rPr lang="en-US" dirty="0" smtClean="0"/>
              <a:t>You: What? </a:t>
            </a:r>
          </a:p>
          <a:p>
            <a:pPr>
              <a:buNone/>
            </a:pPr>
            <a:r>
              <a:rPr lang="en-US" dirty="0" smtClean="0"/>
              <a:t>Student: I see a </a:t>
            </a:r>
            <a:r>
              <a:rPr lang="en-US" b="1" dirty="0" smtClean="0"/>
              <a:t>duck</a:t>
            </a:r>
            <a:r>
              <a:rPr lang="en-US" dirty="0" smtClean="0"/>
              <a:t> on a skateboard with a green baseball.</a:t>
            </a:r>
          </a:p>
          <a:p>
            <a:pPr>
              <a:buNone/>
            </a:pPr>
            <a:r>
              <a:rPr lang="en-US" dirty="0" smtClean="0"/>
              <a:t>You: I don’t understand.</a:t>
            </a:r>
          </a:p>
          <a:p>
            <a:pPr>
              <a:buNone/>
            </a:pPr>
            <a:r>
              <a:rPr lang="en-US" dirty="0" smtClean="0"/>
              <a:t>Student: There’s a red skateboard with a duck on it. There’s also a green baseball and an orange football. Another ball with a map-thing on it too. </a:t>
            </a:r>
          </a:p>
          <a:p>
            <a:pPr>
              <a:buNone/>
            </a:pPr>
            <a:endParaRPr lang="en-US" dirty="0"/>
          </a:p>
        </p:txBody>
      </p:sp>
      <p:sp>
        <p:nvSpPr>
          <p:cNvPr id="3" name="Title 2"/>
          <p:cNvSpPr>
            <a:spLocks noGrp="1"/>
          </p:cNvSpPr>
          <p:nvPr>
            <p:ph type="title"/>
          </p:nvPr>
        </p:nvSpPr>
        <p:spPr/>
        <p:txBody>
          <a:bodyPr>
            <a:normAutofit fontScale="90000"/>
          </a:bodyPr>
          <a:lstStyle/>
          <a:p>
            <a:r>
              <a:rPr lang="en-US" dirty="0" smtClean="0"/>
              <a:t>Practice</a:t>
            </a:r>
            <a:br>
              <a:rPr lang="en-US" dirty="0" smtClean="0"/>
            </a:br>
            <a:r>
              <a:rPr lang="en-US" dirty="0" smtClean="0"/>
              <a:t>scoring (1)</a:t>
            </a:r>
            <a:endParaRPr lang="en-US" dirty="0"/>
          </a:p>
        </p:txBody>
      </p:sp>
      <p:pic>
        <p:nvPicPr>
          <p:cNvPr id="4" name="Picture 3"/>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2895600" y="152400"/>
            <a:ext cx="1828800" cy="1371600"/>
          </a:xfrm>
          <a:prstGeom prst="rect">
            <a:avLst/>
          </a:prstGeom>
        </p:spPr>
      </p:pic>
      <p:pic>
        <p:nvPicPr>
          <p:cNvPr id="5" name="Picture 4"/>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6858000" y="152400"/>
            <a:ext cx="1828800" cy="1371600"/>
          </a:xfrm>
          <a:prstGeom prst="rect">
            <a:avLst/>
          </a:prstGeom>
        </p:spPr>
      </p:pic>
      <p:pic>
        <p:nvPicPr>
          <p:cNvPr id="6" name="Picture 5"/>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4876800" y="152400"/>
            <a:ext cx="1828800" cy="13716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8610600" cy="5029200"/>
          </a:xfrm>
        </p:spPr>
        <p:txBody>
          <a:bodyPr>
            <a:normAutofit fontScale="92500" lnSpcReduction="20000"/>
          </a:bodyPr>
          <a:lstStyle/>
          <a:p>
            <a:pPr>
              <a:buNone/>
            </a:pPr>
            <a:r>
              <a:rPr lang="en-US" dirty="0" smtClean="0"/>
              <a:t>Student: A duck on a skateboard and a green ball.</a:t>
            </a:r>
          </a:p>
          <a:p>
            <a:pPr>
              <a:buNone/>
            </a:pPr>
            <a:r>
              <a:rPr lang="en-US" dirty="0" smtClean="0"/>
              <a:t>You: Huh?</a:t>
            </a:r>
          </a:p>
          <a:p>
            <a:pPr>
              <a:buNone/>
            </a:pPr>
            <a:r>
              <a:rPr lang="en-US" dirty="0" smtClean="0"/>
              <a:t>Student: There’s a duck on a skateboard. A green ball too.</a:t>
            </a:r>
          </a:p>
          <a:p>
            <a:pPr algn="r">
              <a:buNone/>
            </a:pPr>
            <a:r>
              <a:rPr lang="en-US" i="1" dirty="0" smtClean="0">
                <a:solidFill>
                  <a:srgbClr val="FF0000"/>
                </a:solidFill>
              </a:rPr>
              <a:t>#2 </a:t>
            </a:r>
            <a:r>
              <a:rPr lang="en-US" i="1" dirty="0" smtClean="0">
                <a:solidFill>
                  <a:srgbClr val="FFC000"/>
                </a:solidFill>
              </a:rPr>
              <a:t>– </a:t>
            </a:r>
            <a:r>
              <a:rPr lang="en-US" i="1" dirty="0" smtClean="0">
                <a:solidFill>
                  <a:srgbClr val="FFFF00"/>
                </a:solidFill>
                <a:effectLst>
                  <a:outerShdw blurRad="38100" dist="38100" dir="2700000" algn="tl">
                    <a:srgbClr val="000000">
                      <a:alpha val="43137"/>
                    </a:srgbClr>
                  </a:outerShdw>
                </a:effectLst>
              </a:rPr>
              <a:t>clear repetition </a:t>
            </a:r>
            <a:r>
              <a:rPr lang="en-US" dirty="0" smtClean="0">
                <a:solidFill>
                  <a:srgbClr val="FF0000"/>
                </a:solidFill>
              </a:rPr>
              <a:t>and #5 – </a:t>
            </a:r>
            <a:r>
              <a:rPr lang="en-US" dirty="0" smtClean="0">
                <a:solidFill>
                  <a:srgbClr val="92D050"/>
                </a:solidFill>
                <a:effectLst>
                  <a:outerShdw blurRad="38100" dist="38100" dir="2700000" algn="tl">
                    <a:srgbClr val="000000">
                      <a:alpha val="43137"/>
                    </a:srgbClr>
                  </a:outerShdw>
                </a:effectLst>
              </a:rPr>
              <a:t>two sentences</a:t>
            </a:r>
            <a:endParaRPr lang="en-US" i="1" dirty="0" smtClean="0">
              <a:solidFill>
                <a:srgbClr val="92D050"/>
              </a:solidFill>
              <a:effectLst>
                <a:outerShdw blurRad="38100" dist="38100" dir="2700000" algn="tl">
                  <a:srgbClr val="000000">
                    <a:alpha val="43137"/>
                  </a:srgbClr>
                </a:outerShdw>
              </a:effectLst>
            </a:endParaRPr>
          </a:p>
          <a:p>
            <a:pPr>
              <a:buNone/>
            </a:pPr>
            <a:r>
              <a:rPr lang="en-US" dirty="0" smtClean="0"/>
              <a:t>You: What? </a:t>
            </a:r>
          </a:p>
          <a:p>
            <a:pPr>
              <a:buNone/>
            </a:pPr>
            <a:r>
              <a:rPr lang="en-US" dirty="0" smtClean="0"/>
              <a:t>Student: I see a </a:t>
            </a:r>
            <a:r>
              <a:rPr lang="en-US" b="1" dirty="0" smtClean="0"/>
              <a:t>duck</a:t>
            </a:r>
            <a:r>
              <a:rPr lang="en-US" dirty="0" smtClean="0"/>
              <a:t> on a skateboard with a green baseball.</a:t>
            </a:r>
          </a:p>
          <a:p>
            <a:pPr>
              <a:buNone/>
            </a:pPr>
            <a:r>
              <a:rPr lang="en-US" dirty="0" smtClean="0"/>
              <a:t>You: I don’t understand.                   </a:t>
            </a:r>
            <a:r>
              <a:rPr lang="en-US" dirty="0" smtClean="0">
                <a:solidFill>
                  <a:srgbClr val="FF0000"/>
                </a:solidFill>
              </a:rPr>
              <a:t>#3 – </a:t>
            </a:r>
            <a:r>
              <a:rPr lang="en-US" dirty="0" smtClean="0">
                <a:solidFill>
                  <a:srgbClr val="FFFF00"/>
                </a:solidFill>
                <a:effectLst>
                  <a:outerShdw blurRad="38100" dist="38100" dir="2700000" algn="tl">
                    <a:srgbClr val="000000">
                      <a:alpha val="43137"/>
                    </a:srgbClr>
                  </a:outerShdw>
                </a:effectLst>
              </a:rPr>
              <a:t>emphasize key word</a:t>
            </a:r>
          </a:p>
          <a:p>
            <a:pPr>
              <a:buNone/>
            </a:pPr>
            <a:r>
              <a:rPr lang="en-US" dirty="0" smtClean="0"/>
              <a:t>Student: There’s a red skateboard with a duck on it.</a:t>
            </a:r>
            <a:r>
              <a:rPr lang="en-US" i="1" dirty="0" smtClean="0">
                <a:solidFill>
                  <a:srgbClr val="FF0000"/>
                </a:solidFill>
              </a:rPr>
              <a:t>(#7 </a:t>
            </a:r>
            <a:r>
              <a:rPr lang="en-US" i="1" dirty="0" smtClean="0">
                <a:solidFill>
                  <a:srgbClr val="92D050"/>
                </a:solidFill>
                <a:effectLst>
                  <a:outerShdw blurRad="38100" dist="38100" dir="2700000" algn="tl">
                    <a:srgbClr val="000000">
                      <a:alpha val="43137"/>
                    </a:srgbClr>
                  </a:outerShdw>
                </a:effectLst>
              </a:rPr>
              <a:t>alters form</a:t>
            </a:r>
            <a:r>
              <a:rPr lang="en-US" i="1" dirty="0" smtClean="0">
                <a:solidFill>
                  <a:srgbClr val="FF0000"/>
                </a:solidFill>
              </a:rPr>
              <a:t>)</a:t>
            </a:r>
            <a:r>
              <a:rPr lang="en-US" dirty="0" smtClean="0"/>
              <a:t> There’s also a green baseball and an orange football. Another ball with a map-thing on it too.  </a:t>
            </a:r>
            <a:r>
              <a:rPr lang="en-US" dirty="0" smtClean="0">
                <a:solidFill>
                  <a:srgbClr val="FF0000"/>
                </a:solidFill>
              </a:rPr>
              <a:t>#10 – </a:t>
            </a:r>
            <a:r>
              <a:rPr lang="en-US" dirty="0" smtClean="0">
                <a:solidFill>
                  <a:srgbClr val="0070C0"/>
                </a:solidFill>
                <a:effectLst>
                  <a:outerShdw blurRad="38100" dist="38100" dir="2700000" algn="tl">
                    <a:srgbClr val="000000">
                      <a:alpha val="43137"/>
                    </a:srgbClr>
                  </a:outerShdw>
                </a:effectLst>
              </a:rPr>
              <a:t>adds background, more features</a:t>
            </a:r>
            <a:endParaRPr lang="en-US" dirty="0">
              <a:solidFill>
                <a:srgbClr val="0070C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normAutofit fontScale="90000"/>
          </a:bodyPr>
          <a:lstStyle/>
          <a:p>
            <a:r>
              <a:rPr lang="en-US" dirty="0" smtClean="0"/>
              <a:t>Practice</a:t>
            </a:r>
            <a:r>
              <a:rPr lang="en-US" smtClean="0"/>
              <a:t/>
            </a:r>
            <a:br>
              <a:rPr lang="en-US" smtClean="0"/>
            </a:br>
            <a:r>
              <a:rPr lang="en-US" smtClean="0"/>
              <a:t>scoring</a:t>
            </a:r>
            <a:endParaRPr lang="en-US" dirty="0"/>
          </a:p>
        </p:txBody>
      </p:sp>
      <p:pic>
        <p:nvPicPr>
          <p:cNvPr id="4" name="Picture 3"/>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2514600" y="152400"/>
            <a:ext cx="1828800" cy="1371600"/>
          </a:xfrm>
          <a:prstGeom prst="rect">
            <a:avLst/>
          </a:prstGeom>
        </p:spPr>
      </p:pic>
      <p:pic>
        <p:nvPicPr>
          <p:cNvPr id="5" name="Picture 4"/>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6400800" y="152400"/>
            <a:ext cx="1828800" cy="1371600"/>
          </a:xfrm>
          <a:prstGeom prst="rect">
            <a:avLst/>
          </a:prstGeom>
        </p:spPr>
      </p:pic>
      <p:pic>
        <p:nvPicPr>
          <p:cNvPr id="6" name="Picture 5"/>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4419600" y="152400"/>
            <a:ext cx="1828800" cy="13716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943600"/>
            <a:ext cx="7481776" cy="457200"/>
          </a:xfrm>
        </p:spPr>
        <p:txBody>
          <a:bodyPr/>
          <a:lstStyle/>
          <a:p>
            <a:pPr algn="ctr"/>
            <a:r>
              <a:rPr lang="en-US" dirty="0" smtClean="0">
                <a:solidFill>
                  <a:schemeClr val="tx1"/>
                </a:solidFill>
              </a:rPr>
              <a:t>Is this how you recorded the responses?</a:t>
            </a:r>
            <a:endParaRPr lang="en-US" dirty="0">
              <a:solidFill>
                <a:schemeClr val="tx1"/>
              </a:solidFill>
            </a:endParaRPr>
          </a:p>
        </p:txBody>
      </p:sp>
      <p:pic>
        <p:nvPicPr>
          <p:cNvPr id="5" name="Content Placeholder 4"/>
          <p:cNvPicPr>
            <a:picLocks noGrp="1" noChangeAspect="1" noChangeArrowheads="1"/>
          </p:cNvPicPr>
          <p:nvPr>
            <p:ph sz="half" idx="1"/>
          </p:nvPr>
        </p:nvPicPr>
        <p:blipFill>
          <a:blip r:embed="rId2" cstate="print"/>
          <a:srcRect l="62653" t="12444" r="21453" b="71510"/>
          <a:stretch>
            <a:fillRect/>
          </a:stretch>
        </p:blipFill>
        <p:spPr bwMode="auto">
          <a:xfrm>
            <a:off x="381000" y="304800"/>
            <a:ext cx="8001000" cy="2590801"/>
          </a:xfrm>
          <a:prstGeom prst="rect">
            <a:avLst/>
          </a:prstGeom>
          <a:noFill/>
          <a:ln w="9525">
            <a:noFill/>
            <a:miter lim="800000"/>
            <a:headEnd/>
            <a:tailEnd/>
          </a:ln>
        </p:spPr>
      </p:pic>
      <p:pic>
        <p:nvPicPr>
          <p:cNvPr id="4" name="Content Placeholder 4"/>
          <p:cNvPicPr>
            <a:picLocks noChangeAspect="1" noChangeArrowheads="1"/>
          </p:cNvPicPr>
          <p:nvPr/>
        </p:nvPicPr>
        <p:blipFill>
          <a:blip r:embed="rId2" cstate="print"/>
          <a:srcRect l="78636" t="12444" r="6771" b="71510"/>
          <a:stretch>
            <a:fillRect/>
          </a:stretch>
        </p:blipFill>
        <p:spPr bwMode="auto">
          <a:xfrm>
            <a:off x="685800" y="3124200"/>
            <a:ext cx="8153400" cy="28756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914400"/>
            <a:ext cx="8686800" cy="5638800"/>
          </a:xfrm>
        </p:spPr>
        <p:txBody>
          <a:bodyPr>
            <a:normAutofit fontScale="92500" lnSpcReduction="20000"/>
          </a:bodyPr>
          <a:lstStyle/>
          <a:p>
            <a:r>
              <a:rPr lang="en-US" sz="2800" b="1" dirty="0" smtClean="0"/>
              <a:t>STEP 3: Using the </a:t>
            </a:r>
            <a:r>
              <a:rPr lang="en-US" sz="2800" b="1" u="sng" dirty="0" smtClean="0"/>
              <a:t>SCRIPT Inventory Response Summary</a:t>
            </a:r>
            <a:endParaRPr lang="en-US" sz="2400" dirty="0" smtClean="0"/>
          </a:p>
          <a:p>
            <a:pPr lvl="0"/>
            <a:r>
              <a:rPr lang="en-US" sz="2800" dirty="0" smtClean="0"/>
              <a:t>Count the number of times a strategy was used for each of “Huh?” “What?” and “I don’t understand.”</a:t>
            </a:r>
            <a:endParaRPr lang="en-US" sz="2400" dirty="0" smtClean="0"/>
          </a:p>
          <a:p>
            <a:pPr lvl="1"/>
            <a:r>
              <a:rPr lang="en-US" sz="2400" i="1" dirty="0" smtClean="0"/>
              <a:t>For example, record the number of times the student repeated what he said a little louder (Strategy 4: Louder Repetition).</a:t>
            </a:r>
            <a:endParaRPr lang="en-US" sz="2000" i="1" dirty="0" smtClean="0"/>
          </a:p>
          <a:p>
            <a:pPr lvl="0"/>
            <a:r>
              <a:rPr lang="en-US" sz="2800" dirty="0" smtClean="0"/>
              <a:t>Add each of the responses by overall category of communication repair skill type (Repetition, Repair, Addition, Inappropriate, Nonverbal) and place that number in the Total box by each communication repair category.  </a:t>
            </a:r>
            <a:endParaRPr lang="en-US" sz="2400" dirty="0" smtClean="0"/>
          </a:p>
          <a:p>
            <a:pPr lvl="1"/>
            <a:r>
              <a:rPr lang="en-US" sz="2400" i="1" dirty="0" smtClean="0"/>
              <a:t>For example, if out of the 15 responses, the student used Repetition strategies a total of 8 times, then 8 would be entered into the Total for Section box on the right of the REPETITION title row.</a:t>
            </a:r>
            <a:endParaRPr lang="en-US" sz="2000" i="1" dirty="0" smtClean="0"/>
          </a:p>
          <a:p>
            <a:endParaRPr lang="en-US" dirty="0" smtClean="0"/>
          </a:p>
        </p:txBody>
      </p:sp>
      <p:sp>
        <p:nvSpPr>
          <p:cNvPr id="3" name="Title 2"/>
          <p:cNvSpPr>
            <a:spLocks noGrp="1"/>
          </p:cNvSpPr>
          <p:nvPr>
            <p:ph type="title"/>
          </p:nvPr>
        </p:nvSpPr>
        <p:spPr>
          <a:xfrm>
            <a:off x="457200" y="274638"/>
            <a:ext cx="8534400" cy="715962"/>
          </a:xfrm>
        </p:spPr>
        <p:txBody>
          <a:bodyPr>
            <a:noAutofit/>
          </a:bodyPr>
          <a:lstStyle/>
          <a:p>
            <a:r>
              <a:rPr lang="en-US" sz="3200" dirty="0" smtClean="0"/>
              <a:t>SCRIPT INVENTORY –</a:t>
            </a:r>
            <a:r>
              <a:rPr lang="en-US" sz="3200" b="0" dirty="0" smtClean="0">
                <a:effectLst/>
              </a:rPr>
              <a:t> Scoring for Teachers </a:t>
            </a:r>
            <a:endParaRPr lang="en-US" sz="3200" b="0" dirty="0">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l="69322" t="19555" r="16143" b="21778"/>
          <a:stretch>
            <a:fillRect/>
          </a:stretch>
        </p:blipFill>
        <p:spPr bwMode="auto">
          <a:xfrm>
            <a:off x="35280600" y="-1066800"/>
            <a:ext cx="3962400" cy="5029200"/>
          </a:xfrm>
          <a:prstGeom prst="rect">
            <a:avLst/>
          </a:prstGeom>
          <a:noFill/>
          <a:ln w="9525">
            <a:noFill/>
            <a:miter lim="800000"/>
            <a:headEnd/>
            <a:tailEnd/>
          </a:ln>
        </p:spPr>
      </p:pic>
      <p:sp>
        <p:nvSpPr>
          <p:cNvPr id="6" name="TextBox 5"/>
          <p:cNvSpPr txBox="1"/>
          <p:nvPr/>
        </p:nvSpPr>
        <p:spPr>
          <a:xfrm>
            <a:off x="827235" y="685800"/>
            <a:ext cx="2858347" cy="4216539"/>
          </a:xfrm>
          <a:prstGeom prst="rect">
            <a:avLst/>
          </a:prstGeom>
          <a:noFill/>
        </p:spPr>
        <p:txBody>
          <a:bodyPr wrap="none" rtlCol="0">
            <a:spAutoFit/>
          </a:bodyPr>
          <a:lstStyle/>
          <a:p>
            <a:pPr algn="ctr"/>
            <a:r>
              <a:rPr lang="en-US" sz="3200" dirty="0" smtClean="0"/>
              <a:t>Scoring</a:t>
            </a:r>
          </a:p>
          <a:p>
            <a:pPr algn="ctr"/>
            <a:r>
              <a:rPr lang="en-US" sz="3200" dirty="0" smtClean="0"/>
              <a:t>the SCRIPT </a:t>
            </a:r>
          </a:p>
          <a:p>
            <a:pPr algn="ctr"/>
            <a:r>
              <a:rPr lang="en-US" sz="3200" dirty="0" smtClean="0"/>
              <a:t>Inventory</a:t>
            </a:r>
          </a:p>
          <a:p>
            <a:pPr algn="ctr"/>
            <a:endParaRPr lang="en-US" sz="3200" dirty="0" smtClean="0"/>
          </a:p>
          <a:p>
            <a:pPr algn="ctr"/>
            <a:r>
              <a:rPr lang="en-US" sz="2800" dirty="0" smtClean="0"/>
              <a:t>Put hash marks (/)</a:t>
            </a:r>
          </a:p>
          <a:p>
            <a:pPr algn="ctr"/>
            <a:r>
              <a:rPr lang="en-US" sz="2800" dirty="0" smtClean="0"/>
              <a:t>in the correct</a:t>
            </a:r>
          </a:p>
          <a:p>
            <a:pPr algn="ctr"/>
            <a:r>
              <a:rPr lang="en-US" sz="2800" dirty="0" smtClean="0"/>
              <a:t>columns on the </a:t>
            </a:r>
          </a:p>
          <a:p>
            <a:pPr algn="ctr"/>
            <a:r>
              <a:rPr lang="en-US" sz="2800" dirty="0" smtClean="0"/>
              <a:t>Response </a:t>
            </a:r>
          </a:p>
          <a:p>
            <a:pPr algn="ctr"/>
            <a:r>
              <a:rPr lang="en-US" sz="2800" dirty="0" smtClean="0"/>
              <a:t>Summary</a:t>
            </a:r>
            <a:endParaRPr lang="en-US" sz="2800" dirty="0"/>
          </a:p>
        </p:txBody>
      </p:sp>
      <p:pic>
        <p:nvPicPr>
          <p:cNvPr id="7" name="Picture 6"/>
          <p:cNvPicPr/>
          <p:nvPr/>
        </p:nvPicPr>
        <p:blipFill>
          <a:blip r:embed="rId3" cstate="print"/>
          <a:srcRect l="69411" t="19115" r="16306" b="22170"/>
          <a:stretch>
            <a:fillRect/>
          </a:stretch>
        </p:blipFill>
        <p:spPr bwMode="auto">
          <a:xfrm>
            <a:off x="4343400" y="152400"/>
            <a:ext cx="480060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334000"/>
          </a:xfrm>
        </p:spPr>
        <p:txBody>
          <a:bodyPr>
            <a:normAutofit/>
          </a:bodyPr>
          <a:lstStyle/>
          <a:p>
            <a:r>
              <a:rPr lang="en-US" dirty="0" smtClean="0"/>
              <a:t>Communication breakdowns occur whenever the speaker is not understood by the listener. </a:t>
            </a:r>
          </a:p>
          <a:p>
            <a:r>
              <a:rPr lang="en-US" dirty="0" smtClean="0"/>
              <a:t>Many variables can contribute to communication breakdowns, including: </a:t>
            </a:r>
          </a:p>
          <a:p>
            <a:pPr lvl="1"/>
            <a:r>
              <a:rPr lang="en-US" sz="2400" dirty="0" smtClean="0"/>
              <a:t>background noise</a:t>
            </a:r>
          </a:p>
          <a:p>
            <a:pPr lvl="1"/>
            <a:r>
              <a:rPr lang="en-US" sz="2400" dirty="0" smtClean="0"/>
              <a:t>physical distance</a:t>
            </a:r>
          </a:p>
          <a:p>
            <a:pPr lvl="1"/>
            <a:r>
              <a:rPr lang="en-US" sz="2400" dirty="0" smtClean="0"/>
              <a:t>speech intelligibility</a:t>
            </a:r>
          </a:p>
          <a:p>
            <a:pPr lvl="1"/>
            <a:r>
              <a:rPr lang="en-US" sz="2400" dirty="0" smtClean="0"/>
              <a:t>fragmented hearing</a:t>
            </a:r>
          </a:p>
          <a:p>
            <a:pPr lvl="1"/>
            <a:r>
              <a:rPr lang="en-US" sz="2400" dirty="0" smtClean="0"/>
              <a:t>unfamiliar vocabulary and more. </a:t>
            </a:r>
          </a:p>
          <a:p>
            <a:pPr lvl="1"/>
            <a:endParaRPr lang="en-US" dirty="0" smtClean="0"/>
          </a:p>
          <a:p>
            <a:pPr lvl="1" algn="ctr">
              <a:buNone/>
            </a:pPr>
            <a:r>
              <a:rPr lang="en-US" sz="2800" dirty="0" smtClean="0"/>
              <a:t>Everyone experiences communication breakdowns regardless of hearing ability. </a:t>
            </a:r>
            <a:endParaRPr lang="en-US" sz="2800" dirty="0"/>
          </a:p>
        </p:txBody>
      </p:sp>
      <p:sp>
        <p:nvSpPr>
          <p:cNvPr id="2" name="Title 1"/>
          <p:cNvSpPr>
            <a:spLocks noGrp="1"/>
          </p:cNvSpPr>
          <p:nvPr>
            <p:ph type="title"/>
          </p:nvPr>
        </p:nvSpPr>
        <p:spPr/>
        <p:txBody>
          <a:bodyPr/>
          <a:lstStyle/>
          <a:p>
            <a:r>
              <a:rPr lang="en-US" dirty="0" smtClean="0"/>
              <a:t>What is Communication Repair?</a:t>
            </a:r>
            <a:endParaRPr lang="en-US" dirty="0"/>
          </a:p>
        </p:txBody>
      </p:sp>
      <p:pic>
        <p:nvPicPr>
          <p:cNvPr id="4" name="Picture 4" descr="C:\Users\Karen\AppData\Local\Microsoft\Windows\Temporary Internet Files\Content.IE5\Z54146JZ\MPj04097530000[1].jpg"/>
          <p:cNvPicPr>
            <a:picLocks noChangeAspect="1" noChangeArrowheads="1"/>
          </p:cNvPicPr>
          <p:nvPr/>
        </p:nvPicPr>
        <p:blipFill>
          <a:blip r:embed="rId2" cstate="print"/>
          <a:srcRect/>
          <a:stretch>
            <a:fillRect/>
          </a:stretch>
        </p:blipFill>
        <p:spPr bwMode="auto">
          <a:xfrm>
            <a:off x="6858000" y="2924470"/>
            <a:ext cx="2071688" cy="23333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914400"/>
            <a:ext cx="8839200" cy="5638800"/>
          </a:xfrm>
          <a:ln>
            <a:noFill/>
          </a:ln>
        </p:spPr>
        <p:txBody>
          <a:bodyPr>
            <a:normAutofit/>
          </a:bodyPr>
          <a:lstStyle/>
          <a:p>
            <a:r>
              <a:rPr lang="en-US" sz="2800" b="1" dirty="0" smtClean="0"/>
              <a:t>STEP 4: </a:t>
            </a:r>
            <a:r>
              <a:rPr lang="en-US" sz="2400" b="1" dirty="0" smtClean="0"/>
              <a:t>Scoring Results as Percentage of Total Responses</a:t>
            </a:r>
            <a:endParaRPr lang="en-US" sz="2400" dirty="0" smtClean="0"/>
          </a:p>
          <a:p>
            <a:pPr lvl="0"/>
            <a:r>
              <a:rPr lang="en-US" sz="2800" dirty="0" smtClean="0"/>
              <a:t>Use the </a:t>
            </a:r>
            <a:r>
              <a:rPr lang="en-US" sz="2800" u="sng" dirty="0" smtClean="0"/>
              <a:t>Percentage Calculation Table</a:t>
            </a:r>
            <a:r>
              <a:rPr lang="en-US" sz="2800" dirty="0" smtClean="0"/>
              <a:t> at the bottom of the SCRIPT Inventory Response Summary to identify the percentage of each communication repair skill type.</a:t>
            </a:r>
            <a:endParaRPr lang="en-US" sz="2400" dirty="0" smtClean="0"/>
          </a:p>
        </p:txBody>
      </p:sp>
      <p:sp>
        <p:nvSpPr>
          <p:cNvPr id="3" name="Title 2"/>
          <p:cNvSpPr>
            <a:spLocks noGrp="1"/>
          </p:cNvSpPr>
          <p:nvPr>
            <p:ph type="title"/>
          </p:nvPr>
        </p:nvSpPr>
        <p:spPr>
          <a:xfrm>
            <a:off x="457200" y="274638"/>
            <a:ext cx="8534400" cy="715962"/>
          </a:xfrm>
        </p:spPr>
        <p:txBody>
          <a:bodyPr>
            <a:noAutofit/>
          </a:bodyPr>
          <a:lstStyle/>
          <a:p>
            <a:r>
              <a:rPr lang="en-US" sz="3200" dirty="0" smtClean="0"/>
              <a:t>SCRIPT INVENTORY –</a:t>
            </a:r>
            <a:r>
              <a:rPr lang="en-US" sz="3200" b="0" dirty="0" smtClean="0">
                <a:effectLst/>
              </a:rPr>
              <a:t> Scoring for Teachers </a:t>
            </a:r>
            <a:endParaRPr lang="en-US" sz="3200" b="0" dirty="0">
              <a:effectLst/>
            </a:endParaRPr>
          </a:p>
        </p:txBody>
      </p:sp>
      <p:graphicFrame>
        <p:nvGraphicFramePr>
          <p:cNvPr id="4" name="Table 3"/>
          <p:cNvGraphicFramePr>
            <a:graphicFrameLocks noGrp="1"/>
          </p:cNvGraphicFramePr>
          <p:nvPr/>
        </p:nvGraphicFramePr>
        <p:xfrm>
          <a:off x="533400" y="3505200"/>
          <a:ext cx="8077201" cy="2951336"/>
        </p:xfrm>
        <a:graphic>
          <a:graphicData uri="http://schemas.openxmlformats.org/drawingml/2006/table">
            <a:tbl>
              <a:tblPr/>
              <a:tblGrid>
                <a:gridCol w="5737078"/>
                <a:gridCol w="1056829"/>
                <a:gridCol w="641647"/>
                <a:gridCol w="641647"/>
              </a:tblGrid>
              <a:tr h="597943">
                <a:tc>
                  <a:txBody>
                    <a:bodyPr/>
                    <a:lstStyle/>
                    <a:p>
                      <a:pPr marL="0" marR="0" algn="ctr">
                        <a:lnSpc>
                          <a:spcPct val="115000"/>
                        </a:lnSpc>
                        <a:spcBef>
                          <a:spcPts val="200"/>
                        </a:spcBef>
                        <a:spcAft>
                          <a:spcPts val="200"/>
                        </a:spcAft>
                        <a:tabLst>
                          <a:tab pos="6206490" algn="l"/>
                        </a:tabLst>
                      </a:pPr>
                      <a:r>
                        <a:rPr lang="en-US" sz="1800" b="1" dirty="0">
                          <a:latin typeface="Calibri"/>
                          <a:ea typeface="Times New Roman"/>
                          <a:cs typeface="Calibri"/>
                        </a:rPr>
                        <a:t>Categories of Communication Repair Strategies</a:t>
                      </a:r>
                      <a:endParaRPr lang="en-US" sz="1400" dirty="0">
                        <a:latin typeface="Calibri"/>
                        <a:ea typeface="Times New Roman"/>
                        <a:cs typeface="Times New Roman"/>
                      </a:endParaRPr>
                    </a:p>
                  </a:txBody>
                  <a:tcPr marL="68366" marR="68366"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3025" marR="73025" algn="ctr">
                        <a:lnSpc>
                          <a:spcPct val="75000"/>
                        </a:lnSpc>
                        <a:spcBef>
                          <a:spcPts val="0"/>
                        </a:spcBef>
                        <a:spcAft>
                          <a:spcPts val="0"/>
                        </a:spcAft>
                      </a:pPr>
                      <a:r>
                        <a:rPr lang="en-US" sz="1400" b="1" dirty="0">
                          <a:latin typeface="Calibri"/>
                          <a:ea typeface="Times New Roman"/>
                          <a:cs typeface="Calibri"/>
                        </a:rPr>
                        <a:t>Total for section</a:t>
                      </a:r>
                      <a:endParaRPr lang="en-US" sz="14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73025" marR="73025" algn="ctr">
                        <a:lnSpc>
                          <a:spcPct val="75000"/>
                        </a:lnSpc>
                        <a:spcBef>
                          <a:spcPts val="0"/>
                        </a:spcBef>
                        <a:spcAft>
                          <a:spcPts val="0"/>
                        </a:spcAft>
                      </a:pPr>
                      <a:endParaRPr lang="en-US" sz="1400" dirty="0">
                        <a:latin typeface="Calibri"/>
                        <a:ea typeface="Times New Roman"/>
                        <a:cs typeface="Times New Roman"/>
                      </a:endParaRPr>
                    </a:p>
                    <a:p>
                      <a:pPr marL="73025" marR="73025" algn="ctr">
                        <a:lnSpc>
                          <a:spcPct val="75000"/>
                        </a:lnSpc>
                        <a:spcBef>
                          <a:spcPts val="0"/>
                        </a:spcBef>
                        <a:spcAft>
                          <a:spcPts val="0"/>
                        </a:spcAft>
                      </a:pPr>
                      <a:r>
                        <a:rPr lang="en-US" sz="1400" b="1" dirty="0">
                          <a:latin typeface="Calibri"/>
                          <a:ea typeface="Times New Roman"/>
                          <a:cs typeface="Calibri"/>
                        </a:rPr>
                        <a:t>Percentage of responses</a:t>
                      </a:r>
                      <a:endParaRPr lang="en-US" sz="14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339741">
                <a:tc>
                  <a:txBody>
                    <a:bodyPr/>
                    <a:lstStyle/>
                    <a:p>
                      <a:pPr marL="0" marR="0">
                        <a:lnSpc>
                          <a:spcPct val="115000"/>
                        </a:lnSpc>
                        <a:spcBef>
                          <a:spcPts val="200"/>
                        </a:spcBef>
                        <a:spcAft>
                          <a:spcPts val="200"/>
                        </a:spcAft>
                        <a:tabLst>
                          <a:tab pos="6206490" algn="l"/>
                        </a:tabLst>
                      </a:pPr>
                      <a:r>
                        <a:rPr lang="en-US" sz="1600" b="1">
                          <a:latin typeface="Calibri"/>
                          <a:ea typeface="Times New Roman"/>
                          <a:cs typeface="Calibri"/>
                        </a:rPr>
                        <a:t>REPETITION</a:t>
                      </a:r>
                      <a:r>
                        <a:rPr lang="en-US" sz="1600">
                          <a:latin typeface="Calibri"/>
                          <a:ea typeface="Times New Roman"/>
                          <a:cs typeface="Calibri"/>
                        </a:rPr>
                        <a:t> – no information is added to the original utterance                </a:t>
                      </a:r>
                      <a:endParaRPr lang="en-US" sz="1600">
                        <a:latin typeface="Calibri"/>
                        <a:ea typeface="Times New Roman"/>
                        <a:cs typeface="Times New Roman"/>
                      </a:endParaRPr>
                    </a:p>
                  </a:txBody>
                  <a:tcPr marL="68366" marR="68366"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5"/>
                    </a:solidFill>
                  </a:tcPr>
                </a:tc>
                <a:tc>
                  <a:txBody>
                    <a:bodyPr/>
                    <a:lstStyle/>
                    <a:p>
                      <a:pPr marL="73025" marR="73025" algn="ctr">
                        <a:lnSpc>
                          <a:spcPct val="75000"/>
                        </a:lnSpc>
                        <a:spcBef>
                          <a:spcPts val="0"/>
                        </a:spcBef>
                        <a:spcAft>
                          <a:spcPts val="0"/>
                        </a:spcAft>
                      </a:pPr>
                      <a:endParaRPr lang="en-US" sz="1100" dirty="0">
                        <a:latin typeface="Calibri"/>
                        <a:ea typeface="Times New Roman"/>
                        <a:cs typeface="Times New Roman"/>
                      </a:endParaRPr>
                    </a:p>
                    <a:p>
                      <a:pPr marL="73025" marR="73025" algn="ctr">
                        <a:lnSpc>
                          <a:spcPct val="75000"/>
                        </a:lnSpc>
                        <a:spcBef>
                          <a:spcPts val="0"/>
                        </a:spcBef>
                        <a:spcAft>
                          <a:spcPts val="0"/>
                        </a:spcAft>
                      </a:pP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3"/>
                    </a:solidFill>
                  </a:tcPr>
                </a:tc>
                <a:tc gridSpan="2">
                  <a:txBody>
                    <a:bodyPr/>
                    <a:lstStyle/>
                    <a:p>
                      <a:pPr marL="73025" marR="73025" algn="ctr">
                        <a:lnSpc>
                          <a:spcPct val="75000"/>
                        </a:lnSpc>
                        <a:spcBef>
                          <a:spcPts val="0"/>
                        </a:spcBef>
                        <a:spcAft>
                          <a:spcPts val="0"/>
                        </a:spcAft>
                      </a:pPr>
                      <a:endParaRPr lang="en-US" sz="1100" dirty="0">
                        <a:latin typeface="Calibri"/>
                        <a:ea typeface="Times New Roman"/>
                        <a:cs typeface="Times New Roman"/>
                      </a:endParaRPr>
                    </a:p>
                    <a:p>
                      <a:pPr marL="73025" marR="73025" algn="ctr">
                        <a:lnSpc>
                          <a:spcPct val="75000"/>
                        </a:lnSpc>
                        <a:spcBef>
                          <a:spcPts val="0"/>
                        </a:spcBef>
                        <a:spcAft>
                          <a:spcPts val="0"/>
                        </a:spcAft>
                      </a:pP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3"/>
                    </a:solidFill>
                  </a:tcPr>
                </a:tc>
                <a:tc hMerge="1">
                  <a:txBody>
                    <a:bodyPr/>
                    <a:lstStyle/>
                    <a:p>
                      <a:endParaRPr lang="en-US"/>
                    </a:p>
                  </a:txBody>
                  <a:tcPr/>
                </a:tc>
              </a:tr>
              <a:tr h="331156">
                <a:tc>
                  <a:txBody>
                    <a:bodyPr/>
                    <a:lstStyle/>
                    <a:p>
                      <a:pPr marL="0" marR="0">
                        <a:lnSpc>
                          <a:spcPct val="115000"/>
                        </a:lnSpc>
                        <a:spcBef>
                          <a:spcPts val="200"/>
                        </a:spcBef>
                        <a:spcAft>
                          <a:spcPts val="200"/>
                        </a:spcAft>
                      </a:pPr>
                      <a:r>
                        <a:rPr lang="en-US" sz="1600" b="1">
                          <a:latin typeface="Calibri"/>
                          <a:ea typeface="Times New Roman"/>
                          <a:cs typeface="Calibri"/>
                        </a:rPr>
                        <a:t>REVISION</a:t>
                      </a:r>
                      <a:r>
                        <a:rPr lang="en-US" sz="1600">
                          <a:latin typeface="Calibri"/>
                          <a:ea typeface="Times New Roman"/>
                          <a:cs typeface="Calibri"/>
                        </a:rPr>
                        <a:t> – meaning of original utterance unchanged; form is altered           </a:t>
                      </a:r>
                      <a:endParaRPr lang="en-US" sz="1600">
                        <a:latin typeface="Calibri"/>
                        <a:ea typeface="Times New Roman"/>
                        <a:cs typeface="Times New Roman"/>
                      </a:endParaRPr>
                    </a:p>
                  </a:txBody>
                  <a:tcPr marL="68366" marR="68366"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a:txBody>
                    <a:bodyPr/>
                    <a:lstStyle/>
                    <a:p>
                      <a:pPr marL="0" marR="0" algn="ctr">
                        <a:lnSpc>
                          <a:spcPct val="115000"/>
                        </a:lnSpc>
                        <a:spcBef>
                          <a:spcPts val="200"/>
                        </a:spcBef>
                        <a:spcAft>
                          <a:spcPts val="200"/>
                        </a:spcAft>
                      </a:pP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gridSpan="2">
                  <a:txBody>
                    <a:bodyPr/>
                    <a:lstStyle/>
                    <a:p>
                      <a:pPr marL="0" marR="0" algn="ctr">
                        <a:lnSpc>
                          <a:spcPct val="115000"/>
                        </a:lnSpc>
                        <a:spcBef>
                          <a:spcPts val="200"/>
                        </a:spcBef>
                        <a:spcAft>
                          <a:spcPts val="200"/>
                        </a:spcAft>
                      </a:pP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hMerge="1">
                  <a:txBody>
                    <a:bodyPr/>
                    <a:lstStyle/>
                    <a:p>
                      <a:endParaRPr lang="en-US"/>
                    </a:p>
                  </a:txBody>
                  <a:tcPr/>
                </a:tc>
              </a:tr>
              <a:tr h="145862">
                <a:tc>
                  <a:txBody>
                    <a:bodyPr/>
                    <a:lstStyle/>
                    <a:p>
                      <a:pPr marL="0" marR="0">
                        <a:lnSpc>
                          <a:spcPct val="115000"/>
                        </a:lnSpc>
                        <a:spcBef>
                          <a:spcPts val="200"/>
                        </a:spcBef>
                        <a:spcAft>
                          <a:spcPts val="200"/>
                        </a:spcAft>
                      </a:pPr>
                      <a:r>
                        <a:rPr lang="en-US" sz="1600" b="1">
                          <a:latin typeface="Calibri"/>
                          <a:ea typeface="Times New Roman"/>
                          <a:cs typeface="Calibri"/>
                        </a:rPr>
                        <a:t>ADDITION</a:t>
                      </a:r>
                      <a:r>
                        <a:rPr lang="en-US" sz="1600">
                          <a:latin typeface="Calibri"/>
                          <a:ea typeface="Times New Roman"/>
                          <a:cs typeface="Calibri"/>
                        </a:rPr>
                        <a:t> – </a:t>
                      </a:r>
                      <a:r>
                        <a:rPr lang="en-US" sz="1600" b="1">
                          <a:latin typeface="Calibri"/>
                          <a:ea typeface="Times New Roman"/>
                          <a:cs typeface="Calibri"/>
                        </a:rPr>
                        <a:t>Simple</a:t>
                      </a:r>
                      <a:r>
                        <a:rPr lang="en-US" sz="1600">
                          <a:latin typeface="Calibri"/>
                          <a:ea typeface="Times New Roman"/>
                          <a:cs typeface="Calibri"/>
                        </a:rPr>
                        <a:t> - information is added to the original utterance                       </a:t>
                      </a:r>
                      <a:endParaRPr lang="en-US" sz="1600">
                        <a:latin typeface="Calibri"/>
                        <a:ea typeface="Times New Roman"/>
                        <a:cs typeface="Times New Roman"/>
                      </a:endParaRPr>
                    </a:p>
                  </a:txBody>
                  <a:tcPr marL="68366" marR="68366"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F1"/>
                    </a:solidFill>
                  </a:tcPr>
                </a:tc>
                <a:tc>
                  <a:txBody>
                    <a:bodyPr/>
                    <a:lstStyle/>
                    <a:p>
                      <a:pPr marL="0" marR="0" algn="ctr">
                        <a:lnSpc>
                          <a:spcPct val="115000"/>
                        </a:lnSpc>
                        <a:spcBef>
                          <a:spcPts val="200"/>
                        </a:spcBef>
                        <a:spcAft>
                          <a:spcPts val="200"/>
                        </a:spcAft>
                      </a:pP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F1"/>
                    </a:solidFill>
                  </a:tcPr>
                </a:tc>
                <a:tc>
                  <a:txBody>
                    <a:bodyPr/>
                    <a:lstStyle/>
                    <a:p>
                      <a:pPr marL="0" marR="0" algn="ctr">
                        <a:lnSpc>
                          <a:spcPct val="115000"/>
                        </a:lnSpc>
                        <a:spcBef>
                          <a:spcPts val="200"/>
                        </a:spcBef>
                        <a:spcAft>
                          <a:spcPts val="200"/>
                        </a:spcAft>
                      </a:pP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F1"/>
                    </a:solidFill>
                  </a:tcPr>
                </a:tc>
                <a:tc rowSpan="2">
                  <a:txBody>
                    <a:bodyPr/>
                    <a:lstStyle/>
                    <a:p>
                      <a:pPr marL="0" marR="0" algn="ctr">
                        <a:lnSpc>
                          <a:spcPct val="115000"/>
                        </a:lnSpc>
                        <a:spcBef>
                          <a:spcPts val="200"/>
                        </a:spcBef>
                        <a:spcAft>
                          <a:spcPts val="200"/>
                        </a:spcAft>
                      </a:pPr>
                      <a:endParaRPr lang="en-US" sz="500" dirty="0" smtClean="0">
                        <a:latin typeface="Calibri"/>
                        <a:ea typeface="Times New Roman"/>
                        <a:cs typeface="Times New Roman"/>
                      </a:endParaRPr>
                    </a:p>
                    <a:p>
                      <a:pPr marL="0" marR="0" algn="ctr">
                        <a:lnSpc>
                          <a:spcPct val="115000"/>
                        </a:lnSpc>
                        <a:spcBef>
                          <a:spcPts val="200"/>
                        </a:spcBef>
                        <a:spcAft>
                          <a:spcPts val="200"/>
                        </a:spcAft>
                      </a:pPr>
                      <a:endParaRPr lang="en-US" sz="1400" b="1"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F1"/>
                    </a:solidFill>
                  </a:tcPr>
                </a:tc>
              </a:tr>
              <a:tr h="145862">
                <a:tc>
                  <a:txBody>
                    <a:bodyPr/>
                    <a:lstStyle/>
                    <a:p>
                      <a:pPr marL="0" marR="0">
                        <a:lnSpc>
                          <a:spcPct val="115000"/>
                        </a:lnSpc>
                        <a:spcBef>
                          <a:spcPts val="200"/>
                        </a:spcBef>
                        <a:spcAft>
                          <a:spcPts val="200"/>
                        </a:spcAft>
                      </a:pPr>
                      <a:r>
                        <a:rPr lang="en-US" sz="1600" b="1" dirty="0">
                          <a:latin typeface="Calibri"/>
                          <a:ea typeface="Times New Roman"/>
                          <a:cs typeface="Calibri"/>
                        </a:rPr>
                        <a:t>ADDITION - Clarifying </a:t>
                      </a:r>
                      <a:r>
                        <a:rPr lang="en-US" sz="1600" dirty="0">
                          <a:latin typeface="Calibri"/>
                          <a:ea typeface="Times New Roman"/>
                          <a:cs typeface="Calibri"/>
                        </a:rPr>
                        <a:t>– specific information added to define, clarify</a:t>
                      </a:r>
                      <a:endParaRPr lang="en-US" sz="1600" dirty="0">
                        <a:latin typeface="Calibri"/>
                        <a:ea typeface="Times New Roman"/>
                        <a:cs typeface="Times New Roman"/>
                      </a:endParaRPr>
                    </a:p>
                  </a:txBody>
                  <a:tcPr marL="68366" marR="68366"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F1"/>
                    </a:solidFill>
                  </a:tcPr>
                </a:tc>
                <a:tc>
                  <a:txBody>
                    <a:bodyPr/>
                    <a:lstStyle/>
                    <a:p>
                      <a:pPr marL="0" marR="0" algn="ctr">
                        <a:lnSpc>
                          <a:spcPct val="115000"/>
                        </a:lnSpc>
                        <a:spcBef>
                          <a:spcPts val="200"/>
                        </a:spcBef>
                        <a:spcAft>
                          <a:spcPts val="200"/>
                        </a:spcAft>
                      </a:pP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F1"/>
                    </a:solidFill>
                  </a:tcPr>
                </a:tc>
                <a:tc>
                  <a:txBody>
                    <a:bodyPr/>
                    <a:lstStyle/>
                    <a:p>
                      <a:pPr marL="0" marR="0" algn="ctr">
                        <a:lnSpc>
                          <a:spcPct val="115000"/>
                        </a:lnSpc>
                        <a:spcBef>
                          <a:spcPts val="200"/>
                        </a:spcBef>
                        <a:spcAft>
                          <a:spcPts val="200"/>
                        </a:spcAft>
                      </a:pP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F1"/>
                    </a:solidFill>
                  </a:tcPr>
                </a:tc>
                <a:tc vMerge="1">
                  <a:txBody>
                    <a:bodyPr/>
                    <a:lstStyle/>
                    <a:p>
                      <a:pPr marL="0" marR="0" algn="ctr">
                        <a:lnSpc>
                          <a:spcPct val="115000"/>
                        </a:lnSpc>
                        <a:spcBef>
                          <a:spcPts val="200"/>
                        </a:spcBef>
                        <a:spcAft>
                          <a:spcPts val="200"/>
                        </a:spcAft>
                      </a:pP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F1"/>
                    </a:solidFill>
                  </a:tcPr>
                </a:tc>
              </a:tr>
              <a:tr h="331156">
                <a:tc>
                  <a:txBody>
                    <a:bodyPr/>
                    <a:lstStyle/>
                    <a:p>
                      <a:pPr marL="0" marR="0">
                        <a:lnSpc>
                          <a:spcPct val="115000"/>
                        </a:lnSpc>
                        <a:spcBef>
                          <a:spcPts val="200"/>
                        </a:spcBef>
                        <a:spcAft>
                          <a:spcPts val="200"/>
                        </a:spcAft>
                      </a:pPr>
                      <a:r>
                        <a:rPr lang="en-US" sz="1600" b="1" dirty="0">
                          <a:latin typeface="Calibri"/>
                          <a:ea typeface="Times New Roman"/>
                          <a:cs typeface="Calibri"/>
                        </a:rPr>
                        <a:t>INAPPROPRIATE </a:t>
                      </a:r>
                      <a:r>
                        <a:rPr lang="en-US" sz="1600" dirty="0">
                          <a:latin typeface="Calibri"/>
                          <a:ea typeface="Times New Roman"/>
                          <a:cs typeface="Calibri"/>
                        </a:rPr>
                        <a:t>– student did not comply with request for clarification                   </a:t>
                      </a:r>
                      <a:endParaRPr lang="en-US" sz="1600" dirty="0">
                        <a:latin typeface="Calibri"/>
                        <a:ea typeface="Times New Roman"/>
                        <a:cs typeface="Times New Roman"/>
                      </a:endParaRPr>
                    </a:p>
                  </a:txBody>
                  <a:tcPr marL="68366" marR="68366"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0" marR="0" algn="ctr">
                        <a:lnSpc>
                          <a:spcPct val="115000"/>
                        </a:lnSpc>
                        <a:spcBef>
                          <a:spcPts val="200"/>
                        </a:spcBef>
                        <a:spcAft>
                          <a:spcPts val="200"/>
                        </a:spcAft>
                      </a:pP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gridSpan="2">
                  <a:txBody>
                    <a:bodyPr/>
                    <a:lstStyle/>
                    <a:p>
                      <a:pPr marL="0" marR="0" algn="ctr">
                        <a:lnSpc>
                          <a:spcPct val="115000"/>
                        </a:lnSpc>
                        <a:spcBef>
                          <a:spcPts val="200"/>
                        </a:spcBef>
                        <a:spcAft>
                          <a:spcPts val="200"/>
                        </a:spcAft>
                      </a:pP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hMerge="1">
                  <a:txBody>
                    <a:bodyPr/>
                    <a:lstStyle/>
                    <a:p>
                      <a:endParaRPr lang="en-US"/>
                    </a:p>
                  </a:txBody>
                  <a:tcPr/>
                </a:tc>
              </a:tr>
              <a:tr h="331156">
                <a:tc>
                  <a:txBody>
                    <a:bodyPr/>
                    <a:lstStyle/>
                    <a:p>
                      <a:pPr marL="0" marR="0">
                        <a:lnSpc>
                          <a:spcPct val="115000"/>
                        </a:lnSpc>
                        <a:spcBef>
                          <a:spcPts val="200"/>
                        </a:spcBef>
                        <a:spcAft>
                          <a:spcPts val="200"/>
                        </a:spcAft>
                      </a:pPr>
                      <a:r>
                        <a:rPr lang="en-US" sz="1600" b="1" dirty="0">
                          <a:latin typeface="Calibri"/>
                          <a:ea typeface="Times New Roman"/>
                          <a:cs typeface="Calibri"/>
                        </a:rPr>
                        <a:t>NONVERBAL </a:t>
                      </a:r>
                      <a:r>
                        <a:rPr lang="en-US" sz="1600" dirty="0">
                          <a:latin typeface="Calibri"/>
                          <a:ea typeface="Times New Roman"/>
                          <a:cs typeface="Calibri"/>
                        </a:rPr>
                        <a:t>- student uses strategies other than verbal</a:t>
                      </a:r>
                      <a:r>
                        <a:rPr lang="en-US" sz="1600" b="1" dirty="0">
                          <a:latin typeface="Calibri"/>
                          <a:ea typeface="Times New Roman"/>
                          <a:cs typeface="Calibri"/>
                        </a:rPr>
                        <a:t>                                </a:t>
                      </a:r>
                      <a:endParaRPr lang="en-US" sz="1600" dirty="0">
                        <a:latin typeface="Calibri"/>
                        <a:ea typeface="Times New Roman"/>
                        <a:cs typeface="Times New Roman"/>
                      </a:endParaRPr>
                    </a:p>
                  </a:txBody>
                  <a:tcPr marL="68366" marR="68366"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B2E8"/>
                    </a:solidFill>
                  </a:tcPr>
                </a:tc>
                <a:tc>
                  <a:txBody>
                    <a:bodyPr/>
                    <a:lstStyle/>
                    <a:p>
                      <a:pPr marL="0" marR="0" algn="ctr">
                        <a:lnSpc>
                          <a:spcPct val="115000"/>
                        </a:lnSpc>
                        <a:spcBef>
                          <a:spcPts val="200"/>
                        </a:spcBef>
                        <a:spcAft>
                          <a:spcPts val="200"/>
                        </a:spcAft>
                      </a:pP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B2E8"/>
                    </a:solidFill>
                  </a:tcPr>
                </a:tc>
                <a:tc gridSpan="2">
                  <a:txBody>
                    <a:bodyPr/>
                    <a:lstStyle/>
                    <a:p>
                      <a:pPr marL="0" marR="0" algn="ctr">
                        <a:lnSpc>
                          <a:spcPct val="115000"/>
                        </a:lnSpc>
                        <a:spcBef>
                          <a:spcPts val="200"/>
                        </a:spcBef>
                        <a:spcAft>
                          <a:spcPts val="200"/>
                        </a:spcAft>
                      </a:pP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B2E8"/>
                    </a:solidFill>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914400"/>
            <a:ext cx="8686800" cy="5638800"/>
          </a:xfrm>
        </p:spPr>
        <p:txBody>
          <a:bodyPr>
            <a:normAutofit fontScale="70000" lnSpcReduction="20000"/>
          </a:bodyPr>
          <a:lstStyle/>
          <a:p>
            <a:r>
              <a:rPr lang="en-US" sz="3400" b="1" dirty="0" smtClean="0"/>
              <a:t>STEP 5: Using the</a:t>
            </a:r>
            <a:r>
              <a:rPr lang="en-US" sz="3400" b="1" u="sng" dirty="0" smtClean="0"/>
              <a:t> SCRIPT Inventory Scoring Interpretation</a:t>
            </a:r>
            <a:r>
              <a:rPr lang="en-US" sz="3400" b="1" dirty="0" smtClean="0"/>
              <a:t> </a:t>
            </a:r>
            <a:endParaRPr lang="en-US" sz="2600" dirty="0" smtClean="0"/>
          </a:p>
          <a:p>
            <a:pPr lvl="0"/>
            <a:r>
              <a:rPr lang="en-US" sz="3400" dirty="0" smtClean="0"/>
              <a:t>Record the total for each of the 5 categories of communication repair strategies, along with their corresponding percentages.</a:t>
            </a:r>
            <a:endParaRPr lang="en-US" sz="2600" dirty="0" smtClean="0"/>
          </a:p>
          <a:p>
            <a:pPr lvl="0"/>
            <a:r>
              <a:rPr lang="en-US" sz="3400" dirty="0" smtClean="0"/>
              <a:t>Using the </a:t>
            </a:r>
            <a:r>
              <a:rPr lang="en-US" sz="3400" u="sng" dirty="0" smtClean="0"/>
              <a:t>Percentage Use of Strategy Type by Age</a:t>
            </a:r>
            <a:r>
              <a:rPr lang="en-US" sz="3400" dirty="0" smtClean="0"/>
              <a:t> graph, compare the student’s percentage of responses to the percentages represented by the age level closest to the student’s age in order to approximate strength and weakness in strategies used. </a:t>
            </a:r>
            <a:endParaRPr lang="en-US" sz="2600" dirty="0" smtClean="0"/>
          </a:p>
          <a:p>
            <a:pPr lvl="1"/>
            <a:r>
              <a:rPr lang="en-US" sz="3100" i="1" dirty="0" smtClean="0"/>
              <a:t>If an age 9 student scored 20% in Simple Addition, it would be less than the expected 34%. If the student was age 5, then 20% would appear to be developmentally appropriate.</a:t>
            </a:r>
            <a:endParaRPr lang="en-US" sz="2600" i="1" dirty="0" smtClean="0"/>
          </a:p>
          <a:p>
            <a:pPr lvl="0"/>
            <a:r>
              <a:rPr lang="en-US" sz="3400" dirty="0" smtClean="0"/>
              <a:t>The developmental trends should be used as a general guideline of developmental advancement of skills as the data that supports this chart are too few for precise demarcations of normal/delayed development. </a:t>
            </a:r>
          </a:p>
          <a:p>
            <a:endParaRPr lang="en-US" dirty="0" smtClean="0"/>
          </a:p>
        </p:txBody>
      </p:sp>
      <p:sp>
        <p:nvSpPr>
          <p:cNvPr id="3" name="Title 2"/>
          <p:cNvSpPr>
            <a:spLocks noGrp="1"/>
          </p:cNvSpPr>
          <p:nvPr>
            <p:ph type="title"/>
          </p:nvPr>
        </p:nvSpPr>
        <p:spPr>
          <a:xfrm>
            <a:off x="457200" y="274638"/>
            <a:ext cx="8534400" cy="715962"/>
          </a:xfrm>
        </p:spPr>
        <p:txBody>
          <a:bodyPr>
            <a:noAutofit/>
          </a:bodyPr>
          <a:lstStyle/>
          <a:p>
            <a:r>
              <a:rPr lang="en-US" sz="3200" dirty="0" smtClean="0"/>
              <a:t>SCRIPT INVENTORY –</a:t>
            </a:r>
            <a:r>
              <a:rPr lang="en-US" sz="3200" b="0" dirty="0" smtClean="0">
                <a:effectLst/>
              </a:rPr>
              <a:t> Scoring</a:t>
            </a:r>
            <a:endParaRPr lang="en-US" sz="3200" b="0"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562"/>
          </a:xfrm>
        </p:spPr>
        <p:txBody>
          <a:bodyPr>
            <a:normAutofit fontScale="90000"/>
          </a:bodyPr>
          <a:lstStyle/>
          <a:p>
            <a:pPr algn="ctr"/>
            <a:r>
              <a:rPr lang="en-US" sz="2800" dirty="0" smtClean="0"/>
              <a:t>Scoring &amp; Comparison to Developmental Trends       ( example for An Li, age 9)</a:t>
            </a:r>
            <a:endParaRPr lang="en-US" sz="2800" dirty="0"/>
          </a:p>
        </p:txBody>
      </p:sp>
      <p:graphicFrame>
        <p:nvGraphicFramePr>
          <p:cNvPr id="5" name="Table 4"/>
          <p:cNvGraphicFramePr>
            <a:graphicFrameLocks noGrp="1"/>
          </p:cNvGraphicFramePr>
          <p:nvPr/>
        </p:nvGraphicFramePr>
        <p:xfrm>
          <a:off x="381000" y="990600"/>
          <a:ext cx="8077201" cy="2421880"/>
        </p:xfrm>
        <a:graphic>
          <a:graphicData uri="http://schemas.openxmlformats.org/drawingml/2006/table">
            <a:tbl>
              <a:tblPr/>
              <a:tblGrid>
                <a:gridCol w="5737078"/>
                <a:gridCol w="1056829"/>
                <a:gridCol w="641647"/>
                <a:gridCol w="641647"/>
              </a:tblGrid>
              <a:tr h="597943">
                <a:tc>
                  <a:txBody>
                    <a:bodyPr/>
                    <a:lstStyle/>
                    <a:p>
                      <a:pPr marL="0" marR="0" algn="ctr">
                        <a:lnSpc>
                          <a:spcPct val="115000"/>
                        </a:lnSpc>
                        <a:spcBef>
                          <a:spcPts val="200"/>
                        </a:spcBef>
                        <a:spcAft>
                          <a:spcPts val="200"/>
                        </a:spcAft>
                        <a:tabLst>
                          <a:tab pos="6206490" algn="l"/>
                        </a:tabLst>
                      </a:pPr>
                      <a:endParaRPr lang="en-US" sz="1400" b="1" dirty="0" smtClean="0">
                        <a:latin typeface="Calibri"/>
                        <a:ea typeface="Times New Roman"/>
                        <a:cs typeface="Calibri"/>
                      </a:endParaRPr>
                    </a:p>
                    <a:p>
                      <a:pPr marL="0" marR="0" algn="ctr">
                        <a:lnSpc>
                          <a:spcPct val="115000"/>
                        </a:lnSpc>
                        <a:spcBef>
                          <a:spcPts val="200"/>
                        </a:spcBef>
                        <a:spcAft>
                          <a:spcPts val="200"/>
                        </a:spcAft>
                        <a:tabLst>
                          <a:tab pos="6206490" algn="l"/>
                        </a:tabLst>
                      </a:pPr>
                      <a:r>
                        <a:rPr lang="en-US" sz="1400" b="1" dirty="0" smtClean="0">
                          <a:latin typeface="Calibri"/>
                          <a:ea typeface="Times New Roman"/>
                          <a:cs typeface="Calibri"/>
                        </a:rPr>
                        <a:t>Categories </a:t>
                      </a:r>
                      <a:r>
                        <a:rPr lang="en-US" sz="1400" b="1" dirty="0">
                          <a:latin typeface="Calibri"/>
                          <a:ea typeface="Times New Roman"/>
                          <a:cs typeface="Calibri"/>
                        </a:rPr>
                        <a:t>of Communication Repair Strategies</a:t>
                      </a:r>
                      <a:endParaRPr lang="en-US" sz="1100" dirty="0">
                        <a:latin typeface="Calibri"/>
                        <a:ea typeface="Times New Roman"/>
                        <a:cs typeface="Times New Roman"/>
                      </a:endParaRPr>
                    </a:p>
                  </a:txBody>
                  <a:tcPr marL="68366" marR="68366"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3025" marR="73025" algn="ctr">
                        <a:lnSpc>
                          <a:spcPct val="75000"/>
                        </a:lnSpc>
                        <a:spcBef>
                          <a:spcPts val="0"/>
                        </a:spcBef>
                        <a:spcAft>
                          <a:spcPts val="0"/>
                        </a:spcAft>
                      </a:pPr>
                      <a:endParaRPr lang="en-US" sz="1100" b="1" dirty="0" smtClean="0">
                        <a:latin typeface="Calibri"/>
                        <a:ea typeface="Times New Roman"/>
                        <a:cs typeface="Calibri"/>
                      </a:endParaRPr>
                    </a:p>
                    <a:p>
                      <a:pPr marL="73025" marR="73025" algn="ctr">
                        <a:lnSpc>
                          <a:spcPct val="75000"/>
                        </a:lnSpc>
                        <a:spcBef>
                          <a:spcPts val="0"/>
                        </a:spcBef>
                        <a:spcAft>
                          <a:spcPts val="0"/>
                        </a:spcAft>
                      </a:pPr>
                      <a:r>
                        <a:rPr lang="en-US" sz="1100" b="1" dirty="0" smtClean="0">
                          <a:latin typeface="Calibri"/>
                          <a:ea typeface="Times New Roman"/>
                          <a:cs typeface="Calibri"/>
                        </a:rPr>
                        <a:t>Total </a:t>
                      </a:r>
                      <a:r>
                        <a:rPr lang="en-US" sz="1100" b="1" dirty="0">
                          <a:latin typeface="Calibri"/>
                          <a:ea typeface="Times New Roman"/>
                          <a:cs typeface="Calibri"/>
                        </a:rPr>
                        <a:t>for section</a:t>
                      </a: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73025" marR="73025" algn="ctr">
                        <a:lnSpc>
                          <a:spcPct val="75000"/>
                        </a:lnSpc>
                        <a:spcBef>
                          <a:spcPts val="0"/>
                        </a:spcBef>
                        <a:spcAft>
                          <a:spcPts val="0"/>
                        </a:spcAft>
                      </a:pPr>
                      <a:endParaRPr lang="en-US" sz="1100" dirty="0">
                        <a:latin typeface="Calibri"/>
                        <a:ea typeface="Times New Roman"/>
                        <a:cs typeface="Times New Roman"/>
                      </a:endParaRPr>
                    </a:p>
                    <a:p>
                      <a:pPr marL="73025" marR="73025" algn="ctr">
                        <a:lnSpc>
                          <a:spcPct val="75000"/>
                        </a:lnSpc>
                        <a:spcBef>
                          <a:spcPts val="0"/>
                        </a:spcBef>
                        <a:spcAft>
                          <a:spcPts val="0"/>
                        </a:spcAft>
                      </a:pPr>
                      <a:r>
                        <a:rPr lang="en-US" sz="1100" b="1" dirty="0">
                          <a:latin typeface="Calibri"/>
                          <a:ea typeface="Times New Roman"/>
                          <a:cs typeface="Calibri"/>
                        </a:rPr>
                        <a:t>Percentage of responses</a:t>
                      </a: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339741">
                <a:tc>
                  <a:txBody>
                    <a:bodyPr/>
                    <a:lstStyle/>
                    <a:p>
                      <a:pPr marL="0" marR="0">
                        <a:lnSpc>
                          <a:spcPct val="115000"/>
                        </a:lnSpc>
                        <a:spcBef>
                          <a:spcPts val="200"/>
                        </a:spcBef>
                        <a:spcAft>
                          <a:spcPts val="200"/>
                        </a:spcAft>
                        <a:tabLst>
                          <a:tab pos="6206490" algn="l"/>
                        </a:tabLst>
                      </a:pPr>
                      <a:r>
                        <a:rPr lang="en-US" sz="1100" b="1" dirty="0">
                          <a:latin typeface="Calibri"/>
                          <a:ea typeface="Times New Roman"/>
                          <a:cs typeface="Calibri"/>
                        </a:rPr>
                        <a:t>REPETITION</a:t>
                      </a:r>
                      <a:r>
                        <a:rPr lang="en-US" sz="1100" dirty="0">
                          <a:latin typeface="Calibri"/>
                          <a:ea typeface="Times New Roman"/>
                          <a:cs typeface="Calibri"/>
                        </a:rPr>
                        <a:t> – no information is added to the original utterance                </a:t>
                      </a:r>
                      <a:endParaRPr lang="en-US" sz="1100" dirty="0">
                        <a:latin typeface="Calibri"/>
                        <a:ea typeface="Times New Roman"/>
                        <a:cs typeface="Times New Roman"/>
                      </a:endParaRPr>
                    </a:p>
                  </a:txBody>
                  <a:tcPr marL="68366" marR="68366"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5"/>
                    </a:solidFill>
                  </a:tcPr>
                </a:tc>
                <a:tc>
                  <a:txBody>
                    <a:bodyPr/>
                    <a:lstStyle/>
                    <a:p>
                      <a:pPr marL="73025" marR="73025" algn="ctr">
                        <a:lnSpc>
                          <a:spcPct val="75000"/>
                        </a:lnSpc>
                        <a:spcBef>
                          <a:spcPts val="0"/>
                        </a:spcBef>
                        <a:spcAft>
                          <a:spcPts val="0"/>
                        </a:spcAft>
                      </a:pPr>
                      <a:endParaRPr lang="en-US" sz="1100" dirty="0">
                        <a:latin typeface="Calibri"/>
                        <a:ea typeface="Times New Roman"/>
                        <a:cs typeface="Times New Roman"/>
                      </a:endParaRPr>
                    </a:p>
                    <a:p>
                      <a:pPr marL="73025" marR="73025" algn="ctr">
                        <a:lnSpc>
                          <a:spcPct val="75000"/>
                        </a:lnSpc>
                        <a:spcBef>
                          <a:spcPts val="0"/>
                        </a:spcBef>
                        <a:spcAft>
                          <a:spcPts val="0"/>
                        </a:spcAft>
                      </a:pPr>
                      <a:r>
                        <a:rPr lang="en-US" sz="1400" b="1" dirty="0" smtClean="0">
                          <a:latin typeface="Calibri"/>
                          <a:ea typeface="Times New Roman"/>
                          <a:cs typeface="Calibri"/>
                        </a:rPr>
                        <a:t>2</a:t>
                      </a: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3"/>
                    </a:solidFill>
                  </a:tcPr>
                </a:tc>
                <a:tc gridSpan="2">
                  <a:txBody>
                    <a:bodyPr/>
                    <a:lstStyle/>
                    <a:p>
                      <a:pPr marL="73025" marR="73025" algn="ctr">
                        <a:lnSpc>
                          <a:spcPct val="75000"/>
                        </a:lnSpc>
                        <a:spcBef>
                          <a:spcPts val="0"/>
                        </a:spcBef>
                        <a:spcAft>
                          <a:spcPts val="0"/>
                        </a:spcAft>
                      </a:pPr>
                      <a:endParaRPr lang="en-US" sz="1100" dirty="0">
                        <a:latin typeface="Calibri"/>
                        <a:ea typeface="Times New Roman"/>
                        <a:cs typeface="Times New Roman"/>
                      </a:endParaRPr>
                    </a:p>
                    <a:p>
                      <a:pPr marL="73025" marR="73025" algn="ctr">
                        <a:lnSpc>
                          <a:spcPct val="75000"/>
                        </a:lnSpc>
                        <a:spcBef>
                          <a:spcPts val="0"/>
                        </a:spcBef>
                        <a:spcAft>
                          <a:spcPts val="0"/>
                        </a:spcAft>
                      </a:pPr>
                      <a:r>
                        <a:rPr lang="en-US" sz="1400" b="1" dirty="0" smtClean="0">
                          <a:latin typeface="Calibri"/>
                          <a:ea typeface="Times New Roman"/>
                          <a:cs typeface="Calibri"/>
                        </a:rPr>
                        <a:t>38%</a:t>
                      </a: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3"/>
                    </a:solidFill>
                  </a:tcPr>
                </a:tc>
                <a:tc hMerge="1">
                  <a:txBody>
                    <a:bodyPr/>
                    <a:lstStyle/>
                    <a:p>
                      <a:endParaRPr lang="en-US"/>
                    </a:p>
                  </a:txBody>
                  <a:tcPr/>
                </a:tc>
              </a:tr>
              <a:tr h="331156">
                <a:tc>
                  <a:txBody>
                    <a:bodyPr/>
                    <a:lstStyle/>
                    <a:p>
                      <a:pPr marL="0" marR="0">
                        <a:lnSpc>
                          <a:spcPct val="115000"/>
                        </a:lnSpc>
                        <a:spcBef>
                          <a:spcPts val="200"/>
                        </a:spcBef>
                        <a:spcAft>
                          <a:spcPts val="200"/>
                        </a:spcAft>
                      </a:pPr>
                      <a:r>
                        <a:rPr lang="en-US" sz="1100" b="1" dirty="0">
                          <a:latin typeface="Calibri"/>
                          <a:ea typeface="Times New Roman"/>
                          <a:cs typeface="Calibri"/>
                        </a:rPr>
                        <a:t>REVISION</a:t>
                      </a:r>
                      <a:r>
                        <a:rPr lang="en-US" sz="1100" dirty="0">
                          <a:latin typeface="Calibri"/>
                          <a:ea typeface="Times New Roman"/>
                          <a:cs typeface="Calibri"/>
                        </a:rPr>
                        <a:t> – meaning of original utterance unchanged; form is altered           </a:t>
                      </a:r>
                      <a:endParaRPr lang="en-US" sz="1100" dirty="0">
                        <a:latin typeface="Calibri"/>
                        <a:ea typeface="Times New Roman"/>
                        <a:cs typeface="Times New Roman"/>
                      </a:endParaRPr>
                    </a:p>
                  </a:txBody>
                  <a:tcPr marL="68366" marR="68366"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a:txBody>
                    <a:bodyPr/>
                    <a:lstStyle/>
                    <a:p>
                      <a:pPr marL="0" marR="0" algn="ctr">
                        <a:lnSpc>
                          <a:spcPct val="115000"/>
                        </a:lnSpc>
                        <a:spcBef>
                          <a:spcPts val="200"/>
                        </a:spcBef>
                        <a:spcAft>
                          <a:spcPts val="200"/>
                        </a:spcAft>
                      </a:pPr>
                      <a:r>
                        <a:rPr lang="en-US" sz="1400" b="1" dirty="0">
                          <a:latin typeface="Calibri"/>
                          <a:ea typeface="Times New Roman"/>
                          <a:cs typeface="Calibri"/>
                        </a:rPr>
                        <a:t>3</a:t>
                      </a: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gridSpan="2">
                  <a:txBody>
                    <a:bodyPr/>
                    <a:lstStyle/>
                    <a:p>
                      <a:pPr marL="0" marR="0" algn="ctr">
                        <a:lnSpc>
                          <a:spcPct val="115000"/>
                        </a:lnSpc>
                        <a:spcBef>
                          <a:spcPts val="200"/>
                        </a:spcBef>
                        <a:spcAft>
                          <a:spcPts val="200"/>
                        </a:spcAft>
                      </a:pPr>
                      <a:r>
                        <a:rPr lang="en-US" sz="1400" b="1" dirty="0" smtClean="0">
                          <a:latin typeface="Calibri"/>
                          <a:ea typeface="Times New Roman"/>
                          <a:cs typeface="Calibri"/>
                        </a:rPr>
                        <a:t>14%</a:t>
                      </a: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hMerge="1">
                  <a:txBody>
                    <a:bodyPr/>
                    <a:lstStyle/>
                    <a:p>
                      <a:endParaRPr lang="en-US"/>
                    </a:p>
                  </a:txBody>
                  <a:tcPr/>
                </a:tc>
              </a:tr>
              <a:tr h="145862">
                <a:tc>
                  <a:txBody>
                    <a:bodyPr/>
                    <a:lstStyle/>
                    <a:p>
                      <a:pPr marL="0" marR="0">
                        <a:lnSpc>
                          <a:spcPct val="115000"/>
                        </a:lnSpc>
                        <a:spcBef>
                          <a:spcPts val="200"/>
                        </a:spcBef>
                        <a:spcAft>
                          <a:spcPts val="200"/>
                        </a:spcAft>
                      </a:pPr>
                      <a:r>
                        <a:rPr lang="en-US" sz="1100" b="1" dirty="0">
                          <a:latin typeface="Calibri"/>
                          <a:ea typeface="Times New Roman"/>
                          <a:cs typeface="Calibri"/>
                        </a:rPr>
                        <a:t>ADDITION</a:t>
                      </a:r>
                      <a:r>
                        <a:rPr lang="en-US" sz="1100" dirty="0">
                          <a:latin typeface="Calibri"/>
                          <a:ea typeface="Times New Roman"/>
                          <a:cs typeface="Calibri"/>
                        </a:rPr>
                        <a:t> – </a:t>
                      </a:r>
                      <a:r>
                        <a:rPr lang="en-US" sz="1100" b="1" dirty="0">
                          <a:latin typeface="Calibri"/>
                          <a:ea typeface="Times New Roman"/>
                          <a:cs typeface="Calibri"/>
                        </a:rPr>
                        <a:t>Simple</a:t>
                      </a:r>
                      <a:r>
                        <a:rPr lang="en-US" sz="1100" dirty="0">
                          <a:latin typeface="Calibri"/>
                          <a:ea typeface="Times New Roman"/>
                          <a:cs typeface="Calibri"/>
                        </a:rPr>
                        <a:t> - information is added to the original utterance                       </a:t>
                      </a:r>
                      <a:endParaRPr lang="en-US" sz="1100" dirty="0">
                        <a:latin typeface="Calibri"/>
                        <a:ea typeface="Times New Roman"/>
                        <a:cs typeface="Times New Roman"/>
                      </a:endParaRPr>
                    </a:p>
                  </a:txBody>
                  <a:tcPr marL="68366" marR="68366"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F1"/>
                    </a:solidFill>
                  </a:tcPr>
                </a:tc>
                <a:tc>
                  <a:txBody>
                    <a:bodyPr/>
                    <a:lstStyle/>
                    <a:p>
                      <a:pPr marL="0" marR="0" algn="ctr">
                        <a:lnSpc>
                          <a:spcPct val="115000"/>
                        </a:lnSpc>
                        <a:spcBef>
                          <a:spcPts val="200"/>
                        </a:spcBef>
                        <a:spcAft>
                          <a:spcPts val="200"/>
                        </a:spcAft>
                      </a:pPr>
                      <a:r>
                        <a:rPr lang="en-US" sz="1400" b="1" dirty="0">
                          <a:latin typeface="Calibri"/>
                          <a:ea typeface="Times New Roman"/>
                          <a:cs typeface="Calibri"/>
                        </a:rPr>
                        <a:t>4</a:t>
                      </a: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F1"/>
                    </a:solidFill>
                  </a:tcPr>
                </a:tc>
                <a:tc>
                  <a:txBody>
                    <a:bodyPr/>
                    <a:lstStyle/>
                    <a:p>
                      <a:pPr marL="0" marR="0" algn="ctr">
                        <a:lnSpc>
                          <a:spcPct val="115000"/>
                        </a:lnSpc>
                        <a:spcBef>
                          <a:spcPts val="200"/>
                        </a:spcBef>
                        <a:spcAft>
                          <a:spcPts val="200"/>
                        </a:spcAft>
                      </a:pPr>
                      <a:r>
                        <a:rPr lang="en-US" sz="1400" b="1" dirty="0" smtClean="0">
                          <a:latin typeface="Calibri"/>
                          <a:ea typeface="Times New Roman"/>
                          <a:cs typeface="Calibri"/>
                        </a:rPr>
                        <a:t>19%</a:t>
                      </a: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F1"/>
                    </a:solidFill>
                  </a:tcPr>
                </a:tc>
                <a:tc rowSpan="2">
                  <a:txBody>
                    <a:bodyPr/>
                    <a:lstStyle/>
                    <a:p>
                      <a:pPr marL="0" marR="0" algn="ctr">
                        <a:lnSpc>
                          <a:spcPct val="115000"/>
                        </a:lnSpc>
                        <a:spcBef>
                          <a:spcPts val="200"/>
                        </a:spcBef>
                        <a:spcAft>
                          <a:spcPts val="200"/>
                        </a:spcAft>
                      </a:pPr>
                      <a:endParaRPr lang="en-US" sz="500" dirty="0" smtClean="0">
                        <a:latin typeface="Calibri"/>
                        <a:ea typeface="Times New Roman"/>
                        <a:cs typeface="Times New Roman"/>
                      </a:endParaRPr>
                    </a:p>
                    <a:p>
                      <a:pPr marL="0" marR="0" algn="ctr">
                        <a:lnSpc>
                          <a:spcPct val="115000"/>
                        </a:lnSpc>
                        <a:spcBef>
                          <a:spcPts val="200"/>
                        </a:spcBef>
                        <a:spcAft>
                          <a:spcPts val="200"/>
                        </a:spcAft>
                      </a:pPr>
                      <a:r>
                        <a:rPr lang="en-US" sz="1400" b="1" dirty="0" smtClean="0">
                          <a:latin typeface="Calibri"/>
                          <a:ea typeface="Times New Roman"/>
                          <a:cs typeface="Times New Roman"/>
                        </a:rPr>
                        <a:t>30%</a:t>
                      </a:r>
                      <a:endParaRPr lang="en-US" sz="1400" b="1"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F1"/>
                    </a:solidFill>
                  </a:tcPr>
                </a:tc>
              </a:tr>
              <a:tr h="145862">
                <a:tc>
                  <a:txBody>
                    <a:bodyPr/>
                    <a:lstStyle/>
                    <a:p>
                      <a:pPr marL="0" marR="0">
                        <a:lnSpc>
                          <a:spcPct val="115000"/>
                        </a:lnSpc>
                        <a:spcBef>
                          <a:spcPts val="200"/>
                        </a:spcBef>
                        <a:spcAft>
                          <a:spcPts val="200"/>
                        </a:spcAft>
                      </a:pPr>
                      <a:r>
                        <a:rPr lang="en-US" sz="1100" b="1" dirty="0">
                          <a:latin typeface="Calibri"/>
                          <a:ea typeface="Times New Roman"/>
                          <a:cs typeface="Calibri"/>
                        </a:rPr>
                        <a:t>ADDITION - Clarifying </a:t>
                      </a:r>
                      <a:r>
                        <a:rPr lang="en-US" sz="1100" dirty="0">
                          <a:latin typeface="Calibri"/>
                          <a:ea typeface="Times New Roman"/>
                          <a:cs typeface="Calibri"/>
                        </a:rPr>
                        <a:t>– specific information added to define, clarify</a:t>
                      </a:r>
                      <a:endParaRPr lang="en-US" sz="1100" dirty="0">
                        <a:latin typeface="Calibri"/>
                        <a:ea typeface="Times New Roman"/>
                        <a:cs typeface="Times New Roman"/>
                      </a:endParaRPr>
                    </a:p>
                  </a:txBody>
                  <a:tcPr marL="68366" marR="68366"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F1"/>
                    </a:solidFill>
                  </a:tcPr>
                </a:tc>
                <a:tc>
                  <a:txBody>
                    <a:bodyPr/>
                    <a:lstStyle/>
                    <a:p>
                      <a:pPr marL="0" marR="0" algn="ctr">
                        <a:lnSpc>
                          <a:spcPct val="115000"/>
                        </a:lnSpc>
                        <a:spcBef>
                          <a:spcPts val="200"/>
                        </a:spcBef>
                        <a:spcAft>
                          <a:spcPts val="200"/>
                        </a:spcAft>
                      </a:pPr>
                      <a:r>
                        <a:rPr lang="en-US" sz="1400" b="1" dirty="0">
                          <a:latin typeface="Calibri"/>
                          <a:ea typeface="Times New Roman"/>
                          <a:cs typeface="Calibri"/>
                        </a:rPr>
                        <a:t>5</a:t>
                      </a: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F1"/>
                    </a:solidFill>
                  </a:tcPr>
                </a:tc>
                <a:tc>
                  <a:txBody>
                    <a:bodyPr/>
                    <a:lstStyle/>
                    <a:p>
                      <a:pPr marL="0" marR="0" algn="ctr">
                        <a:lnSpc>
                          <a:spcPct val="115000"/>
                        </a:lnSpc>
                        <a:spcBef>
                          <a:spcPts val="200"/>
                        </a:spcBef>
                        <a:spcAft>
                          <a:spcPts val="200"/>
                        </a:spcAft>
                      </a:pPr>
                      <a:r>
                        <a:rPr lang="en-US" sz="1400" b="1" dirty="0" smtClean="0">
                          <a:latin typeface="Calibri"/>
                          <a:ea typeface="Times New Roman"/>
                          <a:cs typeface="Calibri"/>
                        </a:rPr>
                        <a:t>11%</a:t>
                      </a: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F1"/>
                    </a:solidFill>
                  </a:tcPr>
                </a:tc>
                <a:tc vMerge="1">
                  <a:txBody>
                    <a:bodyPr/>
                    <a:lstStyle/>
                    <a:p>
                      <a:pPr marL="0" marR="0" algn="ctr">
                        <a:lnSpc>
                          <a:spcPct val="115000"/>
                        </a:lnSpc>
                        <a:spcBef>
                          <a:spcPts val="200"/>
                        </a:spcBef>
                        <a:spcAft>
                          <a:spcPts val="200"/>
                        </a:spcAft>
                      </a:pP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DAF1"/>
                    </a:solidFill>
                  </a:tcPr>
                </a:tc>
              </a:tr>
              <a:tr h="331156">
                <a:tc>
                  <a:txBody>
                    <a:bodyPr/>
                    <a:lstStyle/>
                    <a:p>
                      <a:pPr marL="0" marR="0">
                        <a:lnSpc>
                          <a:spcPct val="115000"/>
                        </a:lnSpc>
                        <a:spcBef>
                          <a:spcPts val="200"/>
                        </a:spcBef>
                        <a:spcAft>
                          <a:spcPts val="200"/>
                        </a:spcAft>
                      </a:pPr>
                      <a:r>
                        <a:rPr lang="en-US" sz="1100" b="1" dirty="0">
                          <a:latin typeface="Calibri"/>
                          <a:ea typeface="Times New Roman"/>
                          <a:cs typeface="Calibri"/>
                        </a:rPr>
                        <a:t>INAPPROPRIATE </a:t>
                      </a:r>
                      <a:r>
                        <a:rPr lang="en-US" sz="1100" dirty="0">
                          <a:latin typeface="Calibri"/>
                          <a:ea typeface="Times New Roman"/>
                          <a:cs typeface="Calibri"/>
                        </a:rPr>
                        <a:t>– student did not comply with request for clarification                   </a:t>
                      </a:r>
                      <a:endParaRPr lang="en-US" sz="1100" dirty="0">
                        <a:latin typeface="Calibri"/>
                        <a:ea typeface="Times New Roman"/>
                        <a:cs typeface="Times New Roman"/>
                      </a:endParaRPr>
                    </a:p>
                  </a:txBody>
                  <a:tcPr marL="68366" marR="68366"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0" marR="0" algn="ctr">
                        <a:lnSpc>
                          <a:spcPct val="115000"/>
                        </a:lnSpc>
                        <a:spcBef>
                          <a:spcPts val="200"/>
                        </a:spcBef>
                        <a:spcAft>
                          <a:spcPts val="200"/>
                        </a:spcAft>
                      </a:pPr>
                      <a:r>
                        <a:rPr lang="en-US" sz="1400" b="1" dirty="0">
                          <a:latin typeface="Calibri"/>
                          <a:ea typeface="Times New Roman"/>
                          <a:cs typeface="Calibri"/>
                        </a:rPr>
                        <a:t>1</a:t>
                      </a: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gridSpan="2">
                  <a:txBody>
                    <a:bodyPr/>
                    <a:lstStyle/>
                    <a:p>
                      <a:pPr marL="0" marR="0" algn="ctr">
                        <a:lnSpc>
                          <a:spcPct val="115000"/>
                        </a:lnSpc>
                        <a:spcBef>
                          <a:spcPts val="200"/>
                        </a:spcBef>
                        <a:spcAft>
                          <a:spcPts val="200"/>
                        </a:spcAft>
                      </a:pPr>
                      <a:r>
                        <a:rPr lang="en-US" sz="1400" b="1" dirty="0" smtClean="0">
                          <a:latin typeface="Calibri"/>
                          <a:ea typeface="Times New Roman"/>
                          <a:cs typeface="Calibri"/>
                        </a:rPr>
                        <a:t>12%</a:t>
                      </a: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hMerge="1">
                  <a:txBody>
                    <a:bodyPr/>
                    <a:lstStyle/>
                    <a:p>
                      <a:endParaRPr lang="en-US"/>
                    </a:p>
                  </a:txBody>
                  <a:tcPr/>
                </a:tc>
              </a:tr>
              <a:tr h="331156">
                <a:tc>
                  <a:txBody>
                    <a:bodyPr/>
                    <a:lstStyle/>
                    <a:p>
                      <a:pPr marL="0" marR="0">
                        <a:lnSpc>
                          <a:spcPct val="115000"/>
                        </a:lnSpc>
                        <a:spcBef>
                          <a:spcPts val="200"/>
                        </a:spcBef>
                        <a:spcAft>
                          <a:spcPts val="200"/>
                        </a:spcAft>
                      </a:pPr>
                      <a:r>
                        <a:rPr lang="en-US" sz="1100" b="1" dirty="0">
                          <a:latin typeface="Calibri"/>
                          <a:ea typeface="Times New Roman"/>
                          <a:cs typeface="Calibri"/>
                        </a:rPr>
                        <a:t>NONVERBAL </a:t>
                      </a:r>
                      <a:r>
                        <a:rPr lang="en-US" sz="1100" dirty="0">
                          <a:latin typeface="Calibri"/>
                          <a:ea typeface="Times New Roman"/>
                          <a:cs typeface="Calibri"/>
                        </a:rPr>
                        <a:t>- student uses strategies other than verbal</a:t>
                      </a:r>
                      <a:r>
                        <a:rPr lang="en-US" sz="1100" b="1" dirty="0">
                          <a:latin typeface="Calibri"/>
                          <a:ea typeface="Times New Roman"/>
                          <a:cs typeface="Calibri"/>
                        </a:rPr>
                        <a:t>                                </a:t>
                      </a:r>
                      <a:endParaRPr lang="en-US" sz="1100" dirty="0">
                        <a:latin typeface="Calibri"/>
                        <a:ea typeface="Times New Roman"/>
                        <a:cs typeface="Times New Roman"/>
                      </a:endParaRPr>
                    </a:p>
                  </a:txBody>
                  <a:tcPr marL="68366" marR="68366"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B2E8"/>
                    </a:solidFill>
                  </a:tcPr>
                </a:tc>
                <a:tc>
                  <a:txBody>
                    <a:bodyPr/>
                    <a:lstStyle/>
                    <a:p>
                      <a:pPr marL="0" marR="0" algn="ctr">
                        <a:lnSpc>
                          <a:spcPct val="115000"/>
                        </a:lnSpc>
                        <a:spcBef>
                          <a:spcPts val="200"/>
                        </a:spcBef>
                        <a:spcAft>
                          <a:spcPts val="200"/>
                        </a:spcAft>
                      </a:pPr>
                      <a:r>
                        <a:rPr lang="en-US" sz="1400" b="1" dirty="0">
                          <a:latin typeface="Calibri"/>
                          <a:ea typeface="Times New Roman"/>
                          <a:cs typeface="Calibri"/>
                        </a:rPr>
                        <a:t>0</a:t>
                      </a: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B2E8"/>
                    </a:solidFill>
                  </a:tcPr>
                </a:tc>
                <a:tc gridSpan="2">
                  <a:txBody>
                    <a:bodyPr/>
                    <a:lstStyle/>
                    <a:p>
                      <a:pPr marL="0" marR="0" algn="ctr">
                        <a:lnSpc>
                          <a:spcPct val="115000"/>
                        </a:lnSpc>
                        <a:spcBef>
                          <a:spcPts val="200"/>
                        </a:spcBef>
                        <a:spcAft>
                          <a:spcPts val="200"/>
                        </a:spcAft>
                      </a:pPr>
                      <a:r>
                        <a:rPr lang="en-US" sz="1400" b="1" dirty="0">
                          <a:latin typeface="Calibri"/>
                          <a:ea typeface="Times New Roman"/>
                          <a:cs typeface="Calibri"/>
                        </a:rPr>
                        <a:t>6</a:t>
                      </a:r>
                      <a:r>
                        <a:rPr lang="en-US" sz="1400" b="1" dirty="0" smtClean="0">
                          <a:latin typeface="Calibri"/>
                          <a:ea typeface="Times New Roman"/>
                          <a:cs typeface="Calibri"/>
                        </a:rPr>
                        <a:t>%</a:t>
                      </a:r>
                      <a:endParaRPr lang="en-US" sz="1100" dirty="0">
                        <a:latin typeface="Calibri"/>
                        <a:ea typeface="Times New Roman"/>
                        <a:cs typeface="Times New Roman"/>
                      </a:endParaRPr>
                    </a:p>
                  </a:txBody>
                  <a:tcPr marL="68366" marR="68366"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B2E8"/>
                    </a:solidFill>
                  </a:tcPr>
                </a:tc>
                <a:tc hMerge="1">
                  <a:txBody>
                    <a:bodyPr/>
                    <a:lstStyle/>
                    <a:p>
                      <a:endParaRPr lang="en-US"/>
                    </a:p>
                  </a:txBody>
                  <a:tcPr/>
                </a:tc>
              </a:tr>
            </a:tbl>
          </a:graphicData>
        </a:graphic>
      </p:graphicFrame>
      <p:graphicFrame>
        <p:nvGraphicFramePr>
          <p:cNvPr id="6" name="Chart 5"/>
          <p:cNvGraphicFramePr/>
          <p:nvPr/>
        </p:nvGraphicFramePr>
        <p:xfrm>
          <a:off x="152400" y="3352800"/>
          <a:ext cx="85344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6705600" y="3657600"/>
            <a:ext cx="457200" cy="2431435"/>
          </a:xfrm>
          <a:prstGeom prst="rect">
            <a:avLst/>
          </a:prstGeom>
          <a:solidFill>
            <a:schemeClr val="bg1">
              <a:lumMod val="50000"/>
            </a:schemeClr>
          </a:solidFill>
          <a:ln w="19050">
            <a:solidFill>
              <a:srgbClr val="FF0000"/>
            </a:solidFill>
          </a:ln>
        </p:spPr>
        <p:txBody>
          <a:bodyPr wrap="square" rtlCol="0">
            <a:spAutoFit/>
          </a:bodyPr>
          <a:lstStyle/>
          <a:p>
            <a:r>
              <a:rPr lang="en-US" sz="1600" b="1" dirty="0" smtClean="0">
                <a:solidFill>
                  <a:srgbClr val="FFC000"/>
                </a:solidFill>
                <a:effectLst>
                  <a:outerShdw blurRad="38100" dist="38100" dir="2700000" algn="tl">
                    <a:srgbClr val="000000">
                      <a:alpha val="43137"/>
                    </a:srgbClr>
                  </a:outerShdw>
                </a:effectLst>
              </a:rPr>
              <a:t>12</a:t>
            </a:r>
          </a:p>
          <a:p>
            <a:endParaRPr lang="en-US" sz="1600" b="1" dirty="0" smtClean="0">
              <a:solidFill>
                <a:srgbClr val="FFC000"/>
              </a:solidFill>
              <a:effectLst>
                <a:outerShdw blurRad="38100" dist="38100" dir="2700000" algn="tl">
                  <a:srgbClr val="000000">
                    <a:alpha val="43137"/>
                  </a:srgbClr>
                </a:outerShdw>
              </a:effectLst>
            </a:endParaRPr>
          </a:p>
          <a:p>
            <a:r>
              <a:rPr lang="en-US" sz="1600" b="1" dirty="0" smtClean="0">
                <a:solidFill>
                  <a:schemeClr val="bg2">
                    <a:lumMod val="50000"/>
                  </a:schemeClr>
                </a:solidFill>
                <a:effectLst>
                  <a:outerShdw blurRad="38100" dist="38100" dir="2700000" algn="tl">
                    <a:srgbClr val="000000">
                      <a:alpha val="43137"/>
                    </a:srgbClr>
                  </a:outerShdw>
                </a:effectLst>
              </a:rPr>
              <a:t>11</a:t>
            </a:r>
          </a:p>
          <a:p>
            <a:endParaRPr lang="en-US" sz="1600" b="1" dirty="0" smtClean="0"/>
          </a:p>
          <a:p>
            <a:r>
              <a:rPr lang="en-US" sz="1600" b="1" dirty="0" smtClean="0">
                <a:solidFill>
                  <a:schemeClr val="accent1">
                    <a:lumMod val="60000"/>
                    <a:lumOff val="40000"/>
                  </a:schemeClr>
                </a:solidFill>
                <a:effectLst>
                  <a:outerShdw blurRad="38100" dist="38100" dir="2700000" algn="tl">
                    <a:srgbClr val="000000">
                      <a:alpha val="43137"/>
                    </a:srgbClr>
                  </a:outerShdw>
                </a:effectLst>
              </a:rPr>
              <a:t>19</a:t>
            </a:r>
          </a:p>
          <a:p>
            <a:endParaRPr lang="en-US" sz="800" b="1" dirty="0" smtClean="0"/>
          </a:p>
          <a:p>
            <a:endParaRPr lang="en-US" sz="800" b="1" dirty="0" smtClean="0"/>
          </a:p>
          <a:p>
            <a:endParaRPr lang="en-US" sz="800" b="1" dirty="0" smtClean="0"/>
          </a:p>
          <a:p>
            <a:r>
              <a:rPr lang="en-US" sz="1600" b="1" dirty="0" smtClean="0">
                <a:solidFill>
                  <a:srgbClr val="92D050"/>
                </a:solidFill>
                <a:effectLst>
                  <a:outerShdw blurRad="38100" dist="38100" dir="2700000" algn="tl">
                    <a:srgbClr val="000000">
                      <a:alpha val="43137"/>
                    </a:srgbClr>
                  </a:outerShdw>
                </a:effectLst>
              </a:rPr>
              <a:t>14</a:t>
            </a:r>
          </a:p>
          <a:p>
            <a:endParaRPr lang="en-US" sz="1600" b="1" dirty="0" smtClean="0">
              <a:solidFill>
                <a:srgbClr val="92D050"/>
              </a:solidFill>
              <a:effectLst>
                <a:outerShdw blurRad="38100" dist="38100" dir="2700000" algn="tl">
                  <a:srgbClr val="000000">
                    <a:alpha val="43137"/>
                  </a:srgbClr>
                </a:outerShdw>
              </a:effectLst>
            </a:endParaRPr>
          </a:p>
          <a:p>
            <a:r>
              <a:rPr lang="en-US" sz="1600" b="1" dirty="0" smtClean="0">
                <a:solidFill>
                  <a:srgbClr val="FFC000"/>
                </a:solidFill>
                <a:effectLst>
                  <a:outerShdw blurRad="38100" dist="38100" dir="2700000" algn="tl">
                    <a:srgbClr val="000000">
                      <a:alpha val="43137"/>
                    </a:srgbClr>
                  </a:outerShdw>
                </a:effectLst>
              </a:rPr>
              <a:t>38</a:t>
            </a:r>
            <a:endParaRPr lang="en-US" sz="1600" b="1"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karen\AppData\Local\Microsoft\Windows\Temporary Internet Files\Content.IE5\SL5KHTCM\MC900230931[1].wmf"/>
          <p:cNvPicPr>
            <a:picLocks noChangeAspect="1" noChangeArrowheads="1"/>
          </p:cNvPicPr>
          <p:nvPr/>
        </p:nvPicPr>
        <p:blipFill>
          <a:blip r:embed="rId2" cstate="print">
            <a:lum contrast="-10000"/>
          </a:blip>
          <a:srcRect/>
          <a:stretch>
            <a:fillRect/>
          </a:stretch>
        </p:blipFill>
        <p:spPr bwMode="auto">
          <a:xfrm rot="1821777">
            <a:off x="6096884" y="274211"/>
            <a:ext cx="2018929" cy="3097451"/>
          </a:xfrm>
          <a:prstGeom prst="rect">
            <a:avLst/>
          </a:prstGeom>
          <a:noFill/>
        </p:spPr>
      </p:pic>
      <p:sp>
        <p:nvSpPr>
          <p:cNvPr id="2" name="Content Placeholder 1"/>
          <p:cNvSpPr>
            <a:spLocks noGrp="1"/>
          </p:cNvSpPr>
          <p:nvPr>
            <p:ph idx="1"/>
          </p:nvPr>
        </p:nvSpPr>
        <p:spPr>
          <a:xfrm>
            <a:off x="457200" y="2133600"/>
            <a:ext cx="8229600" cy="4038600"/>
          </a:xfrm>
        </p:spPr>
        <p:txBody>
          <a:bodyPr>
            <a:normAutofit/>
          </a:bodyPr>
          <a:lstStyle/>
          <a:p>
            <a:pPr>
              <a:buNone/>
            </a:pPr>
            <a:endParaRPr lang="en-US" sz="3300" dirty="0" smtClean="0">
              <a:solidFill>
                <a:srgbClr val="0000CC"/>
              </a:solidFill>
            </a:endParaRPr>
          </a:p>
          <a:p>
            <a:pPr>
              <a:buNone/>
            </a:pPr>
            <a:r>
              <a:rPr lang="en-US" sz="3300" dirty="0" smtClean="0">
                <a:solidFill>
                  <a:srgbClr val="0000CC"/>
                </a:solidFill>
              </a:rPr>
              <a:t>1. How do you currently  </a:t>
            </a:r>
          </a:p>
          <a:p>
            <a:pPr>
              <a:buNone/>
            </a:pPr>
            <a:r>
              <a:rPr lang="en-US" sz="3300" dirty="0" smtClean="0">
                <a:solidFill>
                  <a:srgbClr val="0000CC"/>
                </a:solidFill>
              </a:rPr>
              <a:t>gather information on student’s use of communication repair strategies?</a:t>
            </a:r>
          </a:p>
          <a:p>
            <a:pPr>
              <a:buNone/>
            </a:pPr>
            <a:endParaRPr lang="en-US" sz="3300" dirty="0" smtClean="0">
              <a:solidFill>
                <a:srgbClr val="0000CC"/>
              </a:solidFill>
            </a:endParaRPr>
          </a:p>
          <a:p>
            <a:pPr marL="624078" indent="-514350">
              <a:buNone/>
            </a:pPr>
            <a:r>
              <a:rPr lang="en-US" sz="3300" dirty="0" smtClean="0">
                <a:solidFill>
                  <a:srgbClr val="0000CC"/>
                </a:solidFill>
              </a:rPr>
              <a:t>2. What skills do you think it would be appropriate for An Li to develop?</a:t>
            </a:r>
          </a:p>
        </p:txBody>
      </p:sp>
      <p:sp>
        <p:nvSpPr>
          <p:cNvPr id="3" name="Title 2"/>
          <p:cNvSpPr>
            <a:spLocks noGrp="1"/>
          </p:cNvSpPr>
          <p:nvPr>
            <p:ph type="title"/>
          </p:nvPr>
        </p:nvSpPr>
        <p:spPr>
          <a:xfrm>
            <a:off x="457200" y="838200"/>
            <a:ext cx="8229600" cy="1143000"/>
          </a:xfrm>
        </p:spPr>
        <p:txBody>
          <a:bodyPr/>
          <a:lstStyle/>
          <a:p>
            <a:r>
              <a:rPr lang="en-US" dirty="0" smtClean="0"/>
              <a:t>Turn-and-Talk</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l="62844" t="20395" r="19915" b="19008"/>
          <a:stretch>
            <a:fillRect/>
          </a:stretch>
        </p:blipFill>
        <p:spPr bwMode="auto">
          <a:xfrm>
            <a:off x="3647747" y="304800"/>
            <a:ext cx="5496253" cy="6400800"/>
          </a:xfrm>
          <a:prstGeom prst="rect">
            <a:avLst/>
          </a:prstGeom>
          <a:noFill/>
          <a:ln w="9525">
            <a:noFill/>
            <a:miter lim="800000"/>
            <a:headEnd/>
            <a:tailEnd/>
          </a:ln>
        </p:spPr>
      </p:pic>
      <p:sp>
        <p:nvSpPr>
          <p:cNvPr id="5" name="Subtitle 4"/>
          <p:cNvSpPr>
            <a:spLocks noGrp="1"/>
          </p:cNvSpPr>
          <p:nvPr>
            <p:ph type="subTitle" idx="1"/>
          </p:nvPr>
        </p:nvSpPr>
        <p:spPr>
          <a:xfrm rot="19086809">
            <a:off x="2253047" y="3034463"/>
            <a:ext cx="7696200" cy="533400"/>
          </a:xfrm>
        </p:spPr>
        <p:txBody>
          <a:bodyPr>
            <a:noAutofit/>
          </a:bodyPr>
          <a:lstStyle/>
          <a:p>
            <a:pPr algn="ctr"/>
            <a:r>
              <a:rPr lang="en-US" sz="5400" b="1" dirty="0" smtClean="0"/>
              <a:t>SCRIPT Program Overview</a:t>
            </a:r>
            <a:endParaRPr lang="en-US" sz="5400" b="1" dirty="0"/>
          </a:p>
        </p:txBody>
      </p:sp>
      <p:sp>
        <p:nvSpPr>
          <p:cNvPr id="8" name="TextBox 7"/>
          <p:cNvSpPr txBox="1"/>
          <p:nvPr/>
        </p:nvSpPr>
        <p:spPr>
          <a:xfrm>
            <a:off x="152400" y="1219200"/>
            <a:ext cx="3574349" cy="2062103"/>
          </a:xfrm>
          <a:prstGeom prst="rect">
            <a:avLst/>
          </a:prstGeom>
          <a:solidFill>
            <a:srgbClr val="FFC000"/>
          </a:solidFill>
        </p:spPr>
        <p:txBody>
          <a:bodyPr wrap="square" rtlCol="0">
            <a:spAutoFit/>
          </a:bodyPr>
          <a:lstStyle/>
          <a:p>
            <a:pPr algn="ctr"/>
            <a:r>
              <a:rPr lang="en-US" sz="3200" dirty="0" smtClean="0"/>
              <a:t>SCRIPT Inventory </a:t>
            </a:r>
          </a:p>
          <a:p>
            <a:pPr algn="ctr"/>
            <a:r>
              <a:rPr lang="en-US" sz="3200" dirty="0" smtClean="0"/>
              <a:t>is Step 1</a:t>
            </a:r>
          </a:p>
          <a:p>
            <a:pPr algn="ctr"/>
            <a:r>
              <a:rPr lang="en-US" sz="3200" dirty="0" smtClean="0"/>
              <a:t>of the</a:t>
            </a:r>
          </a:p>
          <a:p>
            <a:pPr algn="ctr"/>
            <a:r>
              <a:rPr lang="en-US" sz="3200" dirty="0" smtClean="0"/>
              <a:t>SCRIPT</a:t>
            </a:r>
            <a:endParaRPr lang="en-US" sz="3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905000"/>
          <a:ext cx="8229600" cy="3937000"/>
        </p:xfrm>
        <a:graphic>
          <a:graphicData uri="http://schemas.openxmlformats.org/drawingml/2006/table">
            <a:tbl>
              <a:tblPr firstRow="1" bandRow="1">
                <a:tableStyleId>{5C22544A-7EE6-4342-B048-85BDC9FD1C3A}</a:tableStyleId>
              </a:tblPr>
              <a:tblGrid>
                <a:gridCol w="2438400"/>
                <a:gridCol w="5791200"/>
              </a:tblGrid>
              <a:tr h="370840">
                <a:tc>
                  <a:txBody>
                    <a:bodyPr/>
                    <a:lstStyle/>
                    <a:p>
                      <a:r>
                        <a:rPr lang="en-US" dirty="0" smtClean="0"/>
                        <a:t>Skill area</a:t>
                      </a:r>
                      <a:endParaRPr lang="en-US" dirty="0"/>
                    </a:p>
                  </a:txBody>
                  <a:tcPr/>
                </a:tc>
                <a:tc>
                  <a:txBody>
                    <a:bodyPr/>
                    <a:lstStyle/>
                    <a:p>
                      <a:r>
                        <a:rPr lang="en-US" dirty="0" smtClean="0"/>
                        <a:t>Objective</a:t>
                      </a:r>
                      <a:endParaRPr lang="en-US" dirty="0"/>
                    </a:p>
                  </a:txBody>
                  <a:tcPr/>
                </a:tc>
              </a:tr>
              <a:tr h="370840">
                <a:tc>
                  <a:txBody>
                    <a:bodyPr/>
                    <a:lstStyle/>
                    <a:p>
                      <a:r>
                        <a:rPr lang="en-US" dirty="0" smtClean="0"/>
                        <a:t>Repeats slowly, clearly or in a louder tone</a:t>
                      </a:r>
                      <a:endParaRPr lang="en-US" dirty="0"/>
                    </a:p>
                  </a:txBody>
                  <a:tcPr/>
                </a:tc>
                <a:tc>
                  <a:txBody>
                    <a:bodyPr/>
                    <a:lstStyle/>
                    <a:p>
                      <a:r>
                        <a:rPr lang="en-US" dirty="0" smtClean="0"/>
                        <a:t>During a 5-minute conversation with an adult, the student will repeat his response to a question</a:t>
                      </a:r>
                      <a:r>
                        <a:rPr lang="en-US" baseline="0" dirty="0" smtClean="0"/>
                        <a:t> more slowly and loudly when asked for clarification 4 out of 5 times as measured by clinician tally.</a:t>
                      </a:r>
                      <a:endParaRPr lang="en-US" dirty="0"/>
                    </a:p>
                  </a:txBody>
                  <a:tcPr/>
                </a:tc>
              </a:tr>
              <a:tr h="370840">
                <a:tc>
                  <a:txBody>
                    <a:bodyPr/>
                    <a:lstStyle/>
                    <a:p>
                      <a:r>
                        <a:rPr lang="en-US" dirty="0" smtClean="0"/>
                        <a:t>Repeats what he thought</a:t>
                      </a:r>
                      <a:r>
                        <a:rPr lang="en-US" baseline="0" dirty="0" smtClean="0"/>
                        <a:t> was said as part of a request for clarification</a:t>
                      </a:r>
                      <a:endParaRPr lang="en-US" dirty="0"/>
                    </a:p>
                  </a:txBody>
                  <a:tcPr/>
                </a:tc>
                <a:tc>
                  <a:txBody>
                    <a:bodyPr/>
                    <a:lstStyle/>
                    <a:p>
                      <a:r>
                        <a:rPr lang="en-US" dirty="0" smtClean="0"/>
                        <a:t>During a 5-minute conversation with an adult, the student will repeat what he thought was said to clarify 3 out of 5 times</a:t>
                      </a:r>
                      <a:r>
                        <a:rPr lang="en-US" baseline="0" dirty="0" smtClean="0"/>
                        <a:t> as measured by clinician tally.</a:t>
                      </a:r>
                      <a:endParaRPr lang="en-US" dirty="0"/>
                    </a:p>
                  </a:txBody>
                  <a:tcPr/>
                </a:tc>
              </a:tr>
              <a:tr h="370840">
                <a:tc>
                  <a:txBody>
                    <a:bodyPr/>
                    <a:lstStyle/>
                    <a:p>
                      <a:r>
                        <a:rPr lang="en-US" dirty="0" smtClean="0"/>
                        <a:t>Ask for restatement</a:t>
                      </a:r>
                      <a:r>
                        <a:rPr lang="en-US" baseline="0" dirty="0" smtClean="0"/>
                        <a:t> or clarification</a:t>
                      </a:r>
                      <a:endParaRPr lang="en-US" dirty="0"/>
                    </a:p>
                  </a:txBody>
                  <a:tcPr/>
                </a:tc>
                <a:tc>
                  <a:txBody>
                    <a:bodyPr/>
                    <a:lstStyle/>
                    <a:p>
                      <a:r>
                        <a:rPr lang="en-US" dirty="0" smtClean="0"/>
                        <a:t>During a presentation by a peer, the student will ask for repetition or clarification 3</a:t>
                      </a:r>
                      <a:r>
                        <a:rPr lang="en-US" baseline="0" dirty="0" smtClean="0"/>
                        <a:t> out of 5 times as measured by teacher observation. </a:t>
                      </a:r>
                      <a:endParaRPr lang="en-US" dirty="0"/>
                    </a:p>
                  </a:txBody>
                  <a:tcPr/>
                </a:tc>
              </a:tr>
            </a:tbl>
          </a:graphicData>
        </a:graphic>
      </p:graphicFrame>
      <p:sp>
        <p:nvSpPr>
          <p:cNvPr id="3" name="Title 2"/>
          <p:cNvSpPr>
            <a:spLocks noGrp="1"/>
          </p:cNvSpPr>
          <p:nvPr>
            <p:ph type="title"/>
          </p:nvPr>
        </p:nvSpPr>
        <p:spPr/>
        <p:txBody>
          <a:bodyPr>
            <a:normAutofit fontScale="90000"/>
          </a:bodyPr>
          <a:lstStyle/>
          <a:p>
            <a:pPr algn="ctr"/>
            <a:r>
              <a:rPr lang="en-US" dirty="0" smtClean="0"/>
              <a:t>Example Instructional Goals for Communication Repair</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57200" y="381000"/>
            <a:ext cx="7848600" cy="1143000"/>
          </a:xfrm>
        </p:spPr>
        <p:txBody>
          <a:bodyPr/>
          <a:lstStyle/>
          <a:p>
            <a:pPr algn="ctr"/>
            <a:r>
              <a:rPr lang="en-US" b="1" dirty="0" smtClean="0"/>
              <a:t>SCRIPT Program</a:t>
            </a:r>
          </a:p>
          <a:p>
            <a:pPr algn="ctr"/>
            <a:r>
              <a:rPr lang="en-US" b="1" dirty="0" smtClean="0"/>
              <a:t>SCRIPT Inventory is Step 1</a:t>
            </a:r>
            <a:endParaRPr lang="en-US" b="1" dirty="0"/>
          </a:p>
        </p:txBody>
      </p:sp>
      <p:pic>
        <p:nvPicPr>
          <p:cNvPr id="4" name="Picture 3"/>
          <p:cNvPicPr/>
          <p:nvPr/>
        </p:nvPicPr>
        <p:blipFill>
          <a:blip r:embed="rId2" cstate="print"/>
          <a:srcRect l="62844" t="20395" r="19915" b="51349"/>
          <a:stretch>
            <a:fillRect/>
          </a:stretch>
        </p:blipFill>
        <p:spPr bwMode="auto">
          <a:xfrm>
            <a:off x="152400" y="1600200"/>
            <a:ext cx="8763000" cy="4724400"/>
          </a:xfrm>
          <a:prstGeom prst="rect">
            <a:avLst/>
          </a:prstGeom>
          <a:noFill/>
          <a:ln w="9525">
            <a:noFill/>
            <a:miter lim="800000"/>
            <a:headEnd/>
            <a:tailEnd/>
          </a:ln>
        </p:spPr>
      </p:pic>
      <p:sp>
        <p:nvSpPr>
          <p:cNvPr id="6" name="Freeform 5"/>
          <p:cNvSpPr/>
          <p:nvPr/>
        </p:nvSpPr>
        <p:spPr>
          <a:xfrm>
            <a:off x="838200" y="2819400"/>
            <a:ext cx="7653850" cy="914400"/>
          </a:xfrm>
          <a:custGeom>
            <a:avLst/>
            <a:gdLst>
              <a:gd name="connsiteX0" fmla="*/ 1955800 w 7653850"/>
              <a:gd name="connsiteY0" fmla="*/ 63500 h 914400"/>
              <a:gd name="connsiteX1" fmla="*/ 1041400 w 7653850"/>
              <a:gd name="connsiteY1" fmla="*/ 76200 h 914400"/>
              <a:gd name="connsiteX2" fmla="*/ 977900 w 7653850"/>
              <a:gd name="connsiteY2" fmla="*/ 101600 h 914400"/>
              <a:gd name="connsiteX3" fmla="*/ 749300 w 7653850"/>
              <a:gd name="connsiteY3" fmla="*/ 127000 h 914400"/>
              <a:gd name="connsiteX4" fmla="*/ 711200 w 7653850"/>
              <a:gd name="connsiteY4" fmla="*/ 139700 h 914400"/>
              <a:gd name="connsiteX5" fmla="*/ 520700 w 7653850"/>
              <a:gd name="connsiteY5" fmla="*/ 165100 h 914400"/>
              <a:gd name="connsiteX6" fmla="*/ 381000 w 7653850"/>
              <a:gd name="connsiteY6" fmla="*/ 190500 h 914400"/>
              <a:gd name="connsiteX7" fmla="*/ 304800 w 7653850"/>
              <a:gd name="connsiteY7" fmla="*/ 215900 h 914400"/>
              <a:gd name="connsiteX8" fmla="*/ 228600 w 7653850"/>
              <a:gd name="connsiteY8" fmla="*/ 254000 h 914400"/>
              <a:gd name="connsiteX9" fmla="*/ 88900 w 7653850"/>
              <a:gd name="connsiteY9" fmla="*/ 292100 h 914400"/>
              <a:gd name="connsiteX10" fmla="*/ 50800 w 7653850"/>
              <a:gd name="connsiteY10" fmla="*/ 304800 h 914400"/>
              <a:gd name="connsiteX11" fmla="*/ 25400 w 7653850"/>
              <a:gd name="connsiteY11" fmla="*/ 342900 h 914400"/>
              <a:gd name="connsiteX12" fmla="*/ 0 w 7653850"/>
              <a:gd name="connsiteY12" fmla="*/ 419100 h 914400"/>
              <a:gd name="connsiteX13" fmla="*/ 25400 w 7653850"/>
              <a:gd name="connsiteY13" fmla="*/ 482600 h 914400"/>
              <a:gd name="connsiteX14" fmla="*/ 63500 w 7653850"/>
              <a:gd name="connsiteY14" fmla="*/ 520700 h 914400"/>
              <a:gd name="connsiteX15" fmla="*/ 127000 w 7653850"/>
              <a:gd name="connsiteY15" fmla="*/ 584200 h 914400"/>
              <a:gd name="connsiteX16" fmla="*/ 177800 w 7653850"/>
              <a:gd name="connsiteY16" fmla="*/ 647700 h 914400"/>
              <a:gd name="connsiteX17" fmla="*/ 203200 w 7653850"/>
              <a:gd name="connsiteY17" fmla="*/ 685800 h 914400"/>
              <a:gd name="connsiteX18" fmla="*/ 254000 w 7653850"/>
              <a:gd name="connsiteY18" fmla="*/ 698500 h 914400"/>
              <a:gd name="connsiteX19" fmla="*/ 469900 w 7653850"/>
              <a:gd name="connsiteY19" fmla="*/ 736600 h 914400"/>
              <a:gd name="connsiteX20" fmla="*/ 533400 w 7653850"/>
              <a:gd name="connsiteY20" fmla="*/ 749300 h 914400"/>
              <a:gd name="connsiteX21" fmla="*/ 762000 w 7653850"/>
              <a:gd name="connsiteY21" fmla="*/ 774700 h 914400"/>
              <a:gd name="connsiteX22" fmla="*/ 812800 w 7653850"/>
              <a:gd name="connsiteY22" fmla="*/ 787400 h 914400"/>
              <a:gd name="connsiteX23" fmla="*/ 889000 w 7653850"/>
              <a:gd name="connsiteY23" fmla="*/ 800100 h 914400"/>
              <a:gd name="connsiteX24" fmla="*/ 1054100 w 7653850"/>
              <a:gd name="connsiteY24" fmla="*/ 825500 h 914400"/>
              <a:gd name="connsiteX25" fmla="*/ 1460500 w 7653850"/>
              <a:gd name="connsiteY25" fmla="*/ 838200 h 914400"/>
              <a:gd name="connsiteX26" fmla="*/ 1536700 w 7653850"/>
              <a:gd name="connsiteY26" fmla="*/ 850900 h 914400"/>
              <a:gd name="connsiteX27" fmla="*/ 1600200 w 7653850"/>
              <a:gd name="connsiteY27" fmla="*/ 889000 h 914400"/>
              <a:gd name="connsiteX28" fmla="*/ 1739900 w 7653850"/>
              <a:gd name="connsiteY28" fmla="*/ 901700 h 914400"/>
              <a:gd name="connsiteX29" fmla="*/ 2286000 w 7653850"/>
              <a:gd name="connsiteY29" fmla="*/ 914400 h 914400"/>
              <a:gd name="connsiteX30" fmla="*/ 3124200 w 7653850"/>
              <a:gd name="connsiteY30" fmla="*/ 914400 h 914400"/>
              <a:gd name="connsiteX31" fmla="*/ 3200400 w 7653850"/>
              <a:gd name="connsiteY31" fmla="*/ 901700 h 914400"/>
              <a:gd name="connsiteX32" fmla="*/ 4038600 w 7653850"/>
              <a:gd name="connsiteY32" fmla="*/ 876300 h 914400"/>
              <a:gd name="connsiteX33" fmla="*/ 4114800 w 7653850"/>
              <a:gd name="connsiteY33" fmla="*/ 863600 h 914400"/>
              <a:gd name="connsiteX34" fmla="*/ 4292600 w 7653850"/>
              <a:gd name="connsiteY34" fmla="*/ 850900 h 914400"/>
              <a:gd name="connsiteX35" fmla="*/ 4470400 w 7653850"/>
              <a:gd name="connsiteY35" fmla="*/ 825500 h 914400"/>
              <a:gd name="connsiteX36" fmla="*/ 5232400 w 7653850"/>
              <a:gd name="connsiteY36" fmla="*/ 838200 h 914400"/>
              <a:gd name="connsiteX37" fmla="*/ 6007100 w 7653850"/>
              <a:gd name="connsiteY37" fmla="*/ 838200 h 914400"/>
              <a:gd name="connsiteX38" fmla="*/ 6223000 w 7653850"/>
              <a:gd name="connsiteY38" fmla="*/ 825500 h 914400"/>
              <a:gd name="connsiteX39" fmla="*/ 6299200 w 7653850"/>
              <a:gd name="connsiteY39" fmla="*/ 812800 h 914400"/>
              <a:gd name="connsiteX40" fmla="*/ 6438900 w 7653850"/>
              <a:gd name="connsiteY40" fmla="*/ 800100 h 914400"/>
              <a:gd name="connsiteX41" fmla="*/ 6565900 w 7653850"/>
              <a:gd name="connsiteY41" fmla="*/ 774700 h 914400"/>
              <a:gd name="connsiteX42" fmla="*/ 7137400 w 7653850"/>
              <a:gd name="connsiteY42" fmla="*/ 749300 h 914400"/>
              <a:gd name="connsiteX43" fmla="*/ 7366000 w 7653850"/>
              <a:gd name="connsiteY43" fmla="*/ 698500 h 914400"/>
              <a:gd name="connsiteX44" fmla="*/ 7454900 w 7653850"/>
              <a:gd name="connsiteY44" fmla="*/ 647700 h 914400"/>
              <a:gd name="connsiteX45" fmla="*/ 7493000 w 7653850"/>
              <a:gd name="connsiteY45" fmla="*/ 622300 h 914400"/>
              <a:gd name="connsiteX46" fmla="*/ 7543800 w 7653850"/>
              <a:gd name="connsiteY46" fmla="*/ 609600 h 914400"/>
              <a:gd name="connsiteX47" fmla="*/ 7581900 w 7653850"/>
              <a:gd name="connsiteY47" fmla="*/ 584200 h 914400"/>
              <a:gd name="connsiteX48" fmla="*/ 7607300 w 7653850"/>
              <a:gd name="connsiteY48" fmla="*/ 342900 h 914400"/>
              <a:gd name="connsiteX49" fmla="*/ 7531100 w 7653850"/>
              <a:gd name="connsiteY49" fmla="*/ 292100 h 914400"/>
              <a:gd name="connsiteX50" fmla="*/ 7493000 w 7653850"/>
              <a:gd name="connsiteY50" fmla="*/ 266700 h 914400"/>
              <a:gd name="connsiteX51" fmla="*/ 7404100 w 7653850"/>
              <a:gd name="connsiteY51" fmla="*/ 228600 h 914400"/>
              <a:gd name="connsiteX52" fmla="*/ 7366000 w 7653850"/>
              <a:gd name="connsiteY52" fmla="*/ 190500 h 914400"/>
              <a:gd name="connsiteX53" fmla="*/ 7327900 w 7653850"/>
              <a:gd name="connsiteY53" fmla="*/ 177800 h 914400"/>
              <a:gd name="connsiteX54" fmla="*/ 7061200 w 7653850"/>
              <a:gd name="connsiteY54" fmla="*/ 152400 h 914400"/>
              <a:gd name="connsiteX55" fmla="*/ 6832600 w 7653850"/>
              <a:gd name="connsiteY55" fmla="*/ 139700 h 914400"/>
              <a:gd name="connsiteX56" fmla="*/ 5448300 w 7653850"/>
              <a:gd name="connsiteY56" fmla="*/ 152400 h 914400"/>
              <a:gd name="connsiteX57" fmla="*/ 5232400 w 7653850"/>
              <a:gd name="connsiteY57" fmla="*/ 165100 h 914400"/>
              <a:gd name="connsiteX58" fmla="*/ 4356100 w 7653850"/>
              <a:gd name="connsiteY58" fmla="*/ 139700 h 914400"/>
              <a:gd name="connsiteX59" fmla="*/ 4292600 w 7653850"/>
              <a:gd name="connsiteY59" fmla="*/ 127000 h 914400"/>
              <a:gd name="connsiteX60" fmla="*/ 4254500 w 7653850"/>
              <a:gd name="connsiteY60" fmla="*/ 114300 h 914400"/>
              <a:gd name="connsiteX61" fmla="*/ 3568700 w 7653850"/>
              <a:gd name="connsiteY61" fmla="*/ 101600 h 914400"/>
              <a:gd name="connsiteX62" fmla="*/ 3403600 w 7653850"/>
              <a:gd name="connsiteY62" fmla="*/ 88900 h 914400"/>
              <a:gd name="connsiteX63" fmla="*/ 3365500 w 7653850"/>
              <a:gd name="connsiteY63" fmla="*/ 76200 h 914400"/>
              <a:gd name="connsiteX64" fmla="*/ 3149600 w 7653850"/>
              <a:gd name="connsiteY64" fmla="*/ 63500 h 914400"/>
              <a:gd name="connsiteX65" fmla="*/ 2959100 w 7653850"/>
              <a:gd name="connsiteY65" fmla="*/ 38100 h 914400"/>
              <a:gd name="connsiteX66" fmla="*/ 2819400 w 7653850"/>
              <a:gd name="connsiteY66" fmla="*/ 12700 h 914400"/>
              <a:gd name="connsiteX67" fmla="*/ 1993900 w 7653850"/>
              <a:gd name="connsiteY67" fmla="*/ 0 h 914400"/>
              <a:gd name="connsiteX68" fmla="*/ 1892300 w 7653850"/>
              <a:gd name="connsiteY68" fmla="*/ 25400 h 914400"/>
              <a:gd name="connsiteX69" fmla="*/ 1828800 w 7653850"/>
              <a:gd name="connsiteY69" fmla="*/ 38100 h 914400"/>
              <a:gd name="connsiteX70" fmla="*/ 1816100 w 7653850"/>
              <a:gd name="connsiteY70" fmla="*/ 508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653850" h="914400">
                <a:moveTo>
                  <a:pt x="1955800" y="63500"/>
                </a:moveTo>
                <a:cubicBezTo>
                  <a:pt x="1651000" y="67733"/>
                  <a:pt x="1345998" y="64333"/>
                  <a:pt x="1041400" y="76200"/>
                </a:cubicBezTo>
                <a:cubicBezTo>
                  <a:pt x="1018620" y="77088"/>
                  <a:pt x="1000360" y="97694"/>
                  <a:pt x="977900" y="101600"/>
                </a:cubicBezTo>
                <a:cubicBezTo>
                  <a:pt x="902365" y="114737"/>
                  <a:pt x="825500" y="118533"/>
                  <a:pt x="749300" y="127000"/>
                </a:cubicBezTo>
                <a:cubicBezTo>
                  <a:pt x="736600" y="131233"/>
                  <a:pt x="724327" y="137075"/>
                  <a:pt x="711200" y="139700"/>
                </a:cubicBezTo>
                <a:cubicBezTo>
                  <a:pt x="681989" y="145542"/>
                  <a:pt x="545424" y="162009"/>
                  <a:pt x="520700" y="165100"/>
                </a:cubicBezTo>
                <a:cubicBezTo>
                  <a:pt x="416425" y="199858"/>
                  <a:pt x="582046" y="147419"/>
                  <a:pt x="381000" y="190500"/>
                </a:cubicBezTo>
                <a:cubicBezTo>
                  <a:pt x="354820" y="196110"/>
                  <a:pt x="327077" y="201048"/>
                  <a:pt x="304800" y="215900"/>
                </a:cubicBezTo>
                <a:cubicBezTo>
                  <a:pt x="267551" y="240732"/>
                  <a:pt x="270664" y="243484"/>
                  <a:pt x="228600" y="254000"/>
                </a:cubicBezTo>
                <a:cubicBezTo>
                  <a:pt x="84994" y="289902"/>
                  <a:pt x="252374" y="237609"/>
                  <a:pt x="88900" y="292100"/>
                </a:cubicBezTo>
                <a:lnTo>
                  <a:pt x="50800" y="304800"/>
                </a:lnTo>
                <a:cubicBezTo>
                  <a:pt x="42333" y="317500"/>
                  <a:pt x="31599" y="328952"/>
                  <a:pt x="25400" y="342900"/>
                </a:cubicBezTo>
                <a:cubicBezTo>
                  <a:pt x="14526" y="367366"/>
                  <a:pt x="0" y="419100"/>
                  <a:pt x="0" y="419100"/>
                </a:cubicBezTo>
                <a:cubicBezTo>
                  <a:pt x="8467" y="440267"/>
                  <a:pt x="13318" y="463268"/>
                  <a:pt x="25400" y="482600"/>
                </a:cubicBezTo>
                <a:cubicBezTo>
                  <a:pt x="34919" y="497830"/>
                  <a:pt x="52002" y="506902"/>
                  <a:pt x="63500" y="520700"/>
                </a:cubicBezTo>
                <a:cubicBezTo>
                  <a:pt x="116417" y="584200"/>
                  <a:pt x="57150" y="537633"/>
                  <a:pt x="127000" y="584200"/>
                </a:cubicBezTo>
                <a:cubicBezTo>
                  <a:pt x="151724" y="658373"/>
                  <a:pt x="120355" y="590255"/>
                  <a:pt x="177800" y="647700"/>
                </a:cubicBezTo>
                <a:cubicBezTo>
                  <a:pt x="188593" y="658493"/>
                  <a:pt x="190500" y="677333"/>
                  <a:pt x="203200" y="685800"/>
                </a:cubicBezTo>
                <a:cubicBezTo>
                  <a:pt x="217723" y="695482"/>
                  <a:pt x="237441" y="692980"/>
                  <a:pt x="254000" y="698500"/>
                </a:cubicBezTo>
                <a:cubicBezTo>
                  <a:pt x="394385" y="745295"/>
                  <a:pt x="228695" y="716500"/>
                  <a:pt x="469900" y="736600"/>
                </a:cubicBezTo>
                <a:cubicBezTo>
                  <a:pt x="491067" y="740833"/>
                  <a:pt x="512004" y="746447"/>
                  <a:pt x="533400" y="749300"/>
                </a:cubicBezTo>
                <a:cubicBezTo>
                  <a:pt x="631232" y="762344"/>
                  <a:pt x="668827" y="759171"/>
                  <a:pt x="762000" y="774700"/>
                </a:cubicBezTo>
                <a:cubicBezTo>
                  <a:pt x="779217" y="777569"/>
                  <a:pt x="795684" y="783977"/>
                  <a:pt x="812800" y="787400"/>
                </a:cubicBezTo>
                <a:cubicBezTo>
                  <a:pt x="838050" y="792450"/>
                  <a:pt x="863750" y="795050"/>
                  <a:pt x="889000" y="800100"/>
                </a:cubicBezTo>
                <a:cubicBezTo>
                  <a:pt x="981376" y="818575"/>
                  <a:pt x="912819" y="818608"/>
                  <a:pt x="1054100" y="825500"/>
                </a:cubicBezTo>
                <a:cubicBezTo>
                  <a:pt x="1189472" y="832104"/>
                  <a:pt x="1325033" y="833967"/>
                  <a:pt x="1460500" y="838200"/>
                </a:cubicBezTo>
                <a:cubicBezTo>
                  <a:pt x="1485900" y="842433"/>
                  <a:pt x="1512500" y="842100"/>
                  <a:pt x="1536700" y="850900"/>
                </a:cubicBezTo>
                <a:cubicBezTo>
                  <a:pt x="1559898" y="859336"/>
                  <a:pt x="1576253" y="883013"/>
                  <a:pt x="1600200" y="889000"/>
                </a:cubicBezTo>
                <a:cubicBezTo>
                  <a:pt x="1645563" y="900341"/>
                  <a:pt x="1693173" y="899969"/>
                  <a:pt x="1739900" y="901700"/>
                </a:cubicBezTo>
                <a:cubicBezTo>
                  <a:pt x="1921858" y="908439"/>
                  <a:pt x="2103967" y="910167"/>
                  <a:pt x="2286000" y="914400"/>
                </a:cubicBezTo>
                <a:cubicBezTo>
                  <a:pt x="2753622" y="883225"/>
                  <a:pt x="2203657" y="914400"/>
                  <a:pt x="3124200" y="914400"/>
                </a:cubicBezTo>
                <a:cubicBezTo>
                  <a:pt x="3149950" y="914400"/>
                  <a:pt x="3174700" y="903306"/>
                  <a:pt x="3200400" y="901700"/>
                </a:cubicBezTo>
                <a:cubicBezTo>
                  <a:pt x="3379694" y="890494"/>
                  <a:pt x="3912841" y="879444"/>
                  <a:pt x="4038600" y="876300"/>
                </a:cubicBezTo>
                <a:cubicBezTo>
                  <a:pt x="4064000" y="872067"/>
                  <a:pt x="4089177" y="866162"/>
                  <a:pt x="4114800" y="863600"/>
                </a:cubicBezTo>
                <a:cubicBezTo>
                  <a:pt x="4173923" y="857688"/>
                  <a:pt x="4233406" y="856047"/>
                  <a:pt x="4292600" y="850900"/>
                </a:cubicBezTo>
                <a:cubicBezTo>
                  <a:pt x="4399347" y="841618"/>
                  <a:pt x="4385644" y="842451"/>
                  <a:pt x="4470400" y="825500"/>
                </a:cubicBezTo>
                <a:lnTo>
                  <a:pt x="5232400" y="838200"/>
                </a:lnTo>
                <a:cubicBezTo>
                  <a:pt x="6163493" y="838200"/>
                  <a:pt x="5341614" y="809266"/>
                  <a:pt x="6007100" y="838200"/>
                </a:cubicBezTo>
                <a:cubicBezTo>
                  <a:pt x="6079067" y="833967"/>
                  <a:pt x="6151180" y="831745"/>
                  <a:pt x="6223000" y="825500"/>
                </a:cubicBezTo>
                <a:cubicBezTo>
                  <a:pt x="6248654" y="823269"/>
                  <a:pt x="6273626" y="815809"/>
                  <a:pt x="6299200" y="812800"/>
                </a:cubicBezTo>
                <a:cubicBezTo>
                  <a:pt x="6345638" y="807337"/>
                  <a:pt x="6392333" y="804333"/>
                  <a:pt x="6438900" y="800100"/>
                </a:cubicBezTo>
                <a:cubicBezTo>
                  <a:pt x="6481233" y="791633"/>
                  <a:pt x="6522795" y="777095"/>
                  <a:pt x="6565900" y="774700"/>
                </a:cubicBezTo>
                <a:cubicBezTo>
                  <a:pt x="6908702" y="755655"/>
                  <a:pt x="6718235" y="764825"/>
                  <a:pt x="7137400" y="749300"/>
                </a:cubicBezTo>
                <a:cubicBezTo>
                  <a:pt x="7155841" y="746227"/>
                  <a:pt x="7324314" y="726291"/>
                  <a:pt x="7366000" y="698500"/>
                </a:cubicBezTo>
                <a:cubicBezTo>
                  <a:pt x="7458825" y="636617"/>
                  <a:pt x="7342109" y="712152"/>
                  <a:pt x="7454900" y="647700"/>
                </a:cubicBezTo>
                <a:cubicBezTo>
                  <a:pt x="7468152" y="640127"/>
                  <a:pt x="7478971" y="628313"/>
                  <a:pt x="7493000" y="622300"/>
                </a:cubicBezTo>
                <a:cubicBezTo>
                  <a:pt x="7509043" y="615424"/>
                  <a:pt x="7526867" y="613833"/>
                  <a:pt x="7543800" y="609600"/>
                </a:cubicBezTo>
                <a:cubicBezTo>
                  <a:pt x="7556500" y="601133"/>
                  <a:pt x="7571107" y="594993"/>
                  <a:pt x="7581900" y="584200"/>
                </a:cubicBezTo>
                <a:cubicBezTo>
                  <a:pt x="7653850" y="512250"/>
                  <a:pt x="7634441" y="465033"/>
                  <a:pt x="7607300" y="342900"/>
                </a:cubicBezTo>
                <a:cubicBezTo>
                  <a:pt x="7598272" y="302274"/>
                  <a:pt x="7557514" y="305307"/>
                  <a:pt x="7531100" y="292100"/>
                </a:cubicBezTo>
                <a:cubicBezTo>
                  <a:pt x="7517448" y="285274"/>
                  <a:pt x="7506252" y="274273"/>
                  <a:pt x="7493000" y="266700"/>
                </a:cubicBezTo>
                <a:cubicBezTo>
                  <a:pt x="7449058" y="241591"/>
                  <a:pt x="7446844" y="242848"/>
                  <a:pt x="7404100" y="228600"/>
                </a:cubicBezTo>
                <a:cubicBezTo>
                  <a:pt x="7391400" y="215900"/>
                  <a:pt x="7380944" y="200463"/>
                  <a:pt x="7366000" y="190500"/>
                </a:cubicBezTo>
                <a:cubicBezTo>
                  <a:pt x="7354861" y="183074"/>
                  <a:pt x="7341027" y="180425"/>
                  <a:pt x="7327900" y="177800"/>
                </a:cubicBezTo>
                <a:cubicBezTo>
                  <a:pt x="7248363" y="161893"/>
                  <a:pt x="7133517" y="156920"/>
                  <a:pt x="7061200" y="152400"/>
                </a:cubicBezTo>
                <a:lnTo>
                  <a:pt x="6832600" y="139700"/>
                </a:lnTo>
                <a:lnTo>
                  <a:pt x="5448300" y="152400"/>
                </a:lnTo>
                <a:cubicBezTo>
                  <a:pt x="5376218" y="153544"/>
                  <a:pt x="5304486" y="165938"/>
                  <a:pt x="5232400" y="165100"/>
                </a:cubicBezTo>
                <a:cubicBezTo>
                  <a:pt x="4940197" y="161702"/>
                  <a:pt x="4356100" y="139700"/>
                  <a:pt x="4356100" y="139700"/>
                </a:cubicBezTo>
                <a:cubicBezTo>
                  <a:pt x="4334933" y="135467"/>
                  <a:pt x="4313541" y="132235"/>
                  <a:pt x="4292600" y="127000"/>
                </a:cubicBezTo>
                <a:cubicBezTo>
                  <a:pt x="4279613" y="123753"/>
                  <a:pt x="4267879" y="114769"/>
                  <a:pt x="4254500" y="114300"/>
                </a:cubicBezTo>
                <a:cubicBezTo>
                  <a:pt x="4026001" y="106283"/>
                  <a:pt x="3797300" y="105833"/>
                  <a:pt x="3568700" y="101600"/>
                </a:cubicBezTo>
                <a:cubicBezTo>
                  <a:pt x="3513667" y="97367"/>
                  <a:pt x="3458370" y="95746"/>
                  <a:pt x="3403600" y="88900"/>
                </a:cubicBezTo>
                <a:cubicBezTo>
                  <a:pt x="3390316" y="87240"/>
                  <a:pt x="3378821" y="77532"/>
                  <a:pt x="3365500" y="76200"/>
                </a:cubicBezTo>
                <a:cubicBezTo>
                  <a:pt x="3293767" y="69027"/>
                  <a:pt x="3221567" y="67733"/>
                  <a:pt x="3149600" y="63500"/>
                </a:cubicBezTo>
                <a:cubicBezTo>
                  <a:pt x="2987881" y="31156"/>
                  <a:pt x="3218938" y="75220"/>
                  <a:pt x="2959100" y="38100"/>
                </a:cubicBezTo>
                <a:cubicBezTo>
                  <a:pt x="2866838" y="24920"/>
                  <a:pt x="2946882" y="16241"/>
                  <a:pt x="2819400" y="12700"/>
                </a:cubicBezTo>
                <a:cubicBezTo>
                  <a:pt x="2544307" y="5059"/>
                  <a:pt x="2269067" y="4233"/>
                  <a:pt x="1993900" y="0"/>
                </a:cubicBezTo>
                <a:cubicBezTo>
                  <a:pt x="1960033" y="8467"/>
                  <a:pt x="1926531" y="18554"/>
                  <a:pt x="1892300" y="25400"/>
                </a:cubicBezTo>
                <a:cubicBezTo>
                  <a:pt x="1871133" y="29633"/>
                  <a:pt x="1849278" y="31274"/>
                  <a:pt x="1828800" y="38100"/>
                </a:cubicBezTo>
                <a:cubicBezTo>
                  <a:pt x="1823120" y="39993"/>
                  <a:pt x="1820333" y="46567"/>
                  <a:pt x="1816100" y="5080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486400"/>
          </a:xfrm>
        </p:spPr>
        <p:txBody>
          <a:bodyPr>
            <a:normAutofit fontScale="92500"/>
          </a:bodyPr>
          <a:lstStyle/>
          <a:p>
            <a:pPr>
              <a:buNone/>
            </a:pPr>
            <a:r>
              <a:rPr lang="en-US" sz="3900" b="1" dirty="0" smtClean="0"/>
              <a:t>Familiarization Strategies</a:t>
            </a:r>
            <a:endParaRPr lang="en-US" sz="1800" dirty="0" smtClean="0"/>
          </a:p>
          <a:p>
            <a:r>
              <a:rPr lang="en-US" dirty="0" smtClean="0"/>
              <a:t>Building on the strategies the student already has, the teacher will familiarize the student with all of the communication repair ‘tools’ (13)</a:t>
            </a:r>
          </a:p>
          <a:p>
            <a:r>
              <a:rPr lang="en-US" dirty="0" smtClean="0"/>
              <a:t>The familiarization phase is intentionally SHORT</a:t>
            </a:r>
          </a:p>
          <a:p>
            <a:r>
              <a:rPr lang="en-US" dirty="0" smtClean="0"/>
              <a:t>Familiarization should result in the student being aware that there are various ways to ask for clarification </a:t>
            </a:r>
          </a:p>
          <a:p>
            <a:r>
              <a:rPr lang="en-US" b="1" i="1" dirty="0" smtClean="0"/>
              <a:t>When you say “huh” or “what,” the other person will usually just repeat what he or she has said. When you use these specific strategies, the other person will know what exactly you missed and then you both will understand each other</a:t>
            </a:r>
            <a:r>
              <a:rPr lang="en-US" b="1" dirty="0" smtClean="0"/>
              <a:t>.</a:t>
            </a:r>
            <a:endParaRPr lang="en-US" dirty="0" smtClean="0"/>
          </a:p>
        </p:txBody>
      </p:sp>
      <p:sp>
        <p:nvSpPr>
          <p:cNvPr id="3" name="Title 2"/>
          <p:cNvSpPr>
            <a:spLocks noGrp="1"/>
          </p:cNvSpPr>
          <p:nvPr>
            <p:ph type="title"/>
          </p:nvPr>
        </p:nvSpPr>
        <p:spPr>
          <a:xfrm>
            <a:off x="457200" y="274638"/>
            <a:ext cx="8229600" cy="868362"/>
          </a:xfrm>
        </p:spPr>
        <p:txBody>
          <a:bodyPr>
            <a:normAutofit fontScale="90000"/>
          </a:bodyPr>
          <a:lstStyle/>
          <a:p>
            <a:r>
              <a:rPr lang="en-US" dirty="0" smtClean="0"/>
              <a:t>SCRIPT – Practical Training – Step 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382000" cy="715962"/>
          </a:xfrm>
        </p:spPr>
        <p:txBody>
          <a:bodyPr>
            <a:normAutofit fontScale="90000"/>
          </a:bodyPr>
          <a:lstStyle/>
          <a:p>
            <a:r>
              <a:rPr lang="en-US" dirty="0" smtClean="0"/>
              <a:t>Familiarization materials</a:t>
            </a:r>
            <a:endParaRPr lang="en-US" dirty="0"/>
          </a:p>
        </p:txBody>
      </p:sp>
      <p:sp>
        <p:nvSpPr>
          <p:cNvPr id="2" name="Content Placeholder 1"/>
          <p:cNvSpPr>
            <a:spLocks noGrp="1"/>
          </p:cNvSpPr>
          <p:nvPr>
            <p:ph idx="4294967295"/>
          </p:nvPr>
        </p:nvSpPr>
        <p:spPr>
          <a:xfrm>
            <a:off x="0" y="914400"/>
            <a:ext cx="8610600" cy="5562600"/>
          </a:xfrm>
        </p:spPr>
        <p:txBody>
          <a:bodyPr>
            <a:normAutofit fontScale="92500"/>
          </a:bodyPr>
          <a:lstStyle/>
          <a:p>
            <a:r>
              <a:rPr lang="en-US" dirty="0" smtClean="0"/>
              <a:t>All have the same format</a:t>
            </a:r>
          </a:p>
          <a:p>
            <a:pPr lvl="1"/>
            <a:r>
              <a:rPr lang="en-US" dirty="0" smtClean="0"/>
              <a:t>Define the strategy group</a:t>
            </a:r>
          </a:p>
          <a:p>
            <a:pPr lvl="1"/>
            <a:r>
              <a:rPr lang="en-US" dirty="0" smtClean="0"/>
              <a:t>Define each of the individual strategies</a:t>
            </a:r>
          </a:p>
          <a:p>
            <a:pPr lvl="2"/>
            <a:r>
              <a:rPr lang="en-US" dirty="0" smtClean="0"/>
              <a:t>If someone does not understand what the student says</a:t>
            </a:r>
          </a:p>
          <a:p>
            <a:pPr lvl="2"/>
            <a:r>
              <a:rPr lang="en-US" dirty="0" smtClean="0"/>
              <a:t>If the student does not understand what someone else says</a:t>
            </a:r>
          </a:p>
          <a:p>
            <a:pPr lvl="1"/>
            <a:r>
              <a:rPr lang="en-US" dirty="0" smtClean="0"/>
              <a:t>Summarize the overall strategy</a:t>
            </a:r>
            <a:endParaRPr lang="en-US" sz="1400" dirty="0" smtClean="0"/>
          </a:p>
          <a:p>
            <a:r>
              <a:rPr lang="en-US" dirty="0" smtClean="0"/>
              <a:t>All have the same examples</a:t>
            </a:r>
          </a:p>
          <a:p>
            <a:r>
              <a:rPr lang="en-US" dirty="0" smtClean="0"/>
              <a:t>All have practice items set up in the same way</a:t>
            </a:r>
            <a:endParaRPr lang="en-US" sz="1600" dirty="0" smtClean="0"/>
          </a:p>
          <a:p>
            <a:r>
              <a:rPr lang="en-US" dirty="0" smtClean="0"/>
              <a:t>This allows the teacher to quickly go to the strategies the student is missing – </a:t>
            </a:r>
            <a:r>
              <a:rPr lang="en-US" i="1" dirty="0" smtClean="0"/>
              <a:t>be strategic</a:t>
            </a:r>
            <a:endParaRPr lang="en-US" dirty="0" smtClean="0"/>
          </a:p>
          <a:p>
            <a:r>
              <a:rPr lang="en-US" dirty="0" smtClean="0"/>
              <a:t>Again, it is NOT intended that this phase be very time consuming</a:t>
            </a:r>
          </a:p>
          <a:p>
            <a:r>
              <a:rPr lang="en-US" dirty="0" smtClean="0"/>
              <a:t>PARTICIPANTS REVIEW FAMILIARIZATION MATERIALS</a:t>
            </a:r>
          </a:p>
        </p:txBody>
      </p:sp>
      <p:pic>
        <p:nvPicPr>
          <p:cNvPr id="5" name="Picture 4" descr="C:\Users\Karen\AppData\Local\Microsoft\Windows\Temporary Internet Files\Content.IE5\Z54146JZ\MMj03547770000[1].gif"/>
          <p:cNvPicPr>
            <a:picLocks noChangeAspect="1" noChangeArrowheads="1" noCrop="1"/>
          </p:cNvPicPr>
          <p:nvPr/>
        </p:nvPicPr>
        <p:blipFill>
          <a:blip r:embed="rId2" cstate="print"/>
          <a:srcRect/>
          <a:stretch>
            <a:fillRect/>
          </a:stretch>
        </p:blipFill>
        <p:spPr bwMode="auto">
          <a:xfrm>
            <a:off x="6477000" y="0"/>
            <a:ext cx="2438400" cy="21129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67188" t="21221" r="18894" b="22549"/>
          <a:stretch>
            <a:fillRect/>
          </a:stretch>
        </p:blipFill>
        <p:spPr bwMode="auto">
          <a:xfrm>
            <a:off x="0" y="228600"/>
            <a:ext cx="4343400" cy="6172200"/>
          </a:xfrm>
          <a:prstGeom prst="rect">
            <a:avLst/>
          </a:prstGeom>
          <a:noFill/>
          <a:ln w="9525">
            <a:noFill/>
            <a:miter lim="800000"/>
            <a:headEnd/>
            <a:tailEnd/>
          </a:ln>
        </p:spPr>
      </p:pic>
      <p:pic>
        <p:nvPicPr>
          <p:cNvPr id="3" name="Picture 2"/>
          <p:cNvPicPr/>
          <p:nvPr/>
        </p:nvPicPr>
        <p:blipFill>
          <a:blip r:embed="rId3" cstate="print"/>
          <a:srcRect l="67296" t="22939" r="19126" b="27100"/>
          <a:stretch>
            <a:fillRect/>
          </a:stretch>
        </p:blipFill>
        <p:spPr bwMode="auto">
          <a:xfrm>
            <a:off x="4495800" y="228600"/>
            <a:ext cx="46482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p:txBody>
          <a:bodyPr/>
          <a:lstStyle/>
          <a:p>
            <a:pPr>
              <a:defRPr/>
            </a:pPr>
            <a:fld id="{5408D278-39EC-43D9-8CFE-F6BEFE704E06}" type="slidenum">
              <a:rPr lang="en-US" smtClean="0"/>
              <a:pPr>
                <a:defRPr/>
              </a:pPr>
              <a:t>4</a:t>
            </a:fld>
            <a:endParaRPr lang="en-US" dirty="0" smtClean="0"/>
          </a:p>
        </p:txBody>
      </p:sp>
      <p:sp>
        <p:nvSpPr>
          <p:cNvPr id="64515" name="Rectangle 2"/>
          <p:cNvSpPr>
            <a:spLocks noGrp="1" noChangeArrowheads="1"/>
          </p:cNvSpPr>
          <p:nvPr>
            <p:ph type="title"/>
          </p:nvPr>
        </p:nvSpPr>
        <p:spPr>
          <a:xfrm>
            <a:off x="2057400" y="304800"/>
            <a:ext cx="6324600" cy="1143000"/>
          </a:xfrm>
        </p:spPr>
        <p:txBody>
          <a:bodyPr>
            <a:normAutofit fontScale="90000"/>
          </a:bodyPr>
          <a:lstStyle/>
          <a:p>
            <a:pPr eaLnBrk="1" hangingPunct="1"/>
            <a:r>
              <a:rPr lang="en-US" dirty="0" smtClean="0"/>
              <a:t>Communication repair      </a:t>
            </a:r>
            <a:br>
              <a:rPr lang="en-US" dirty="0" smtClean="0"/>
            </a:br>
            <a:r>
              <a:rPr lang="en-US" dirty="0" smtClean="0"/>
              <a:t>from the start….</a:t>
            </a:r>
          </a:p>
        </p:txBody>
      </p:sp>
      <p:sp>
        <p:nvSpPr>
          <p:cNvPr id="64516" name="Rectangle 3" descr="Rectangle: Click to edit Master text styles&#10;Second level&#10;Third level&#10;Fourth level&#10;Fifth level"/>
          <p:cNvSpPr>
            <a:spLocks noGrp="1" noChangeArrowheads="1"/>
          </p:cNvSpPr>
          <p:nvPr>
            <p:ph type="body" idx="1"/>
          </p:nvPr>
        </p:nvSpPr>
        <p:spPr>
          <a:xfrm>
            <a:off x="762000" y="1600200"/>
            <a:ext cx="7772400" cy="4953000"/>
          </a:xfrm>
        </p:spPr>
        <p:txBody>
          <a:bodyPr/>
          <a:lstStyle/>
          <a:p>
            <a:pPr eaLnBrk="1" hangingPunct="1">
              <a:lnSpc>
                <a:spcPct val="90000"/>
              </a:lnSpc>
            </a:pPr>
            <a:r>
              <a:rPr lang="en-US" dirty="0" smtClean="0"/>
              <a:t>Young children develop repair strategies as they experience communication breakdowns</a:t>
            </a:r>
          </a:p>
          <a:p>
            <a:pPr eaLnBrk="1" hangingPunct="1">
              <a:lnSpc>
                <a:spcPct val="90000"/>
              </a:lnSpc>
            </a:pPr>
            <a:r>
              <a:rPr lang="en-US" dirty="0" smtClean="0"/>
              <a:t>It is an integral part of the language acquisition process</a:t>
            </a:r>
          </a:p>
          <a:p>
            <a:pPr eaLnBrk="1" hangingPunct="1">
              <a:lnSpc>
                <a:spcPct val="90000"/>
              </a:lnSpc>
            </a:pPr>
            <a:r>
              <a:rPr lang="en-US" dirty="0" smtClean="0"/>
              <a:t>Repair strategies are an early developing mechanism</a:t>
            </a:r>
          </a:p>
          <a:p>
            <a:pPr>
              <a:lnSpc>
                <a:spcPct val="90000"/>
              </a:lnSpc>
            </a:pPr>
            <a:r>
              <a:rPr lang="en-US" b="1" dirty="0" smtClean="0"/>
              <a:t>Strategies used to                                  provide clarification                               change with age</a:t>
            </a:r>
          </a:p>
          <a:p>
            <a:pPr eaLnBrk="1" hangingPunct="1">
              <a:lnSpc>
                <a:spcPct val="90000"/>
              </a:lnSpc>
            </a:pPr>
            <a:endParaRPr lang="en-US" dirty="0" smtClean="0"/>
          </a:p>
        </p:txBody>
      </p:sp>
      <p:pic>
        <p:nvPicPr>
          <p:cNvPr id="3074" name="Picture 2" descr="C:\Users\karen\AppData\Local\Microsoft\Windows\Temporary Internet Files\Content.IE5\NQ2HYODX\MP900202020[1].jpg"/>
          <p:cNvPicPr>
            <a:picLocks noChangeAspect="1" noChangeArrowheads="1"/>
          </p:cNvPicPr>
          <p:nvPr/>
        </p:nvPicPr>
        <p:blipFill>
          <a:blip r:embed="rId2" cstate="print"/>
          <a:srcRect/>
          <a:stretch>
            <a:fillRect/>
          </a:stretch>
        </p:blipFill>
        <p:spPr bwMode="auto">
          <a:xfrm flipH="1">
            <a:off x="5029200" y="4153894"/>
            <a:ext cx="3449282" cy="24114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838200"/>
            <a:ext cx="8686800" cy="5562600"/>
          </a:xfrm>
        </p:spPr>
        <p:txBody>
          <a:bodyPr>
            <a:normAutofit/>
          </a:bodyPr>
          <a:lstStyle/>
          <a:p>
            <a:pPr lvl="0">
              <a:spcAft>
                <a:spcPts val="600"/>
              </a:spcAft>
              <a:buNone/>
            </a:pPr>
            <a:r>
              <a:rPr lang="en-US" sz="2800" dirty="0" smtClean="0"/>
              <a:t>1. You model listener repair skills by asking the student for clarification of what he has said. </a:t>
            </a:r>
          </a:p>
          <a:p>
            <a:pPr lvl="0">
              <a:spcAft>
                <a:spcPts val="600"/>
              </a:spcAft>
              <a:buNone/>
            </a:pPr>
            <a:r>
              <a:rPr lang="en-US" sz="2800" dirty="0" smtClean="0"/>
              <a:t>2. Student practices specific repair strategies when not understanding the teacher (you) then chooses strategies that are most successful.</a:t>
            </a:r>
          </a:p>
          <a:p>
            <a:pPr lvl="0">
              <a:spcAft>
                <a:spcPts val="600"/>
              </a:spcAft>
              <a:buNone/>
            </a:pPr>
            <a:r>
              <a:rPr lang="en-US" sz="2800" dirty="0" smtClean="0"/>
              <a:t>3. Role-play different non-classroom situations and classroom situations in which communication breakdown may occur. </a:t>
            </a:r>
          </a:p>
          <a:p>
            <a:pPr>
              <a:spcAft>
                <a:spcPts val="600"/>
              </a:spcAft>
              <a:buNone/>
            </a:pPr>
            <a:r>
              <a:rPr lang="en-US" sz="2800" dirty="0" smtClean="0"/>
              <a:t>4. Teacher-structured  tasks for the student to perform within the school to provide practice on communication repair in the real world</a:t>
            </a:r>
            <a:endParaRPr lang="en-US" dirty="0" smtClean="0"/>
          </a:p>
          <a:p>
            <a:endParaRPr lang="en-US" dirty="0"/>
          </a:p>
        </p:txBody>
      </p:sp>
      <p:sp>
        <p:nvSpPr>
          <p:cNvPr id="3" name="Title 2"/>
          <p:cNvSpPr>
            <a:spLocks noGrp="1"/>
          </p:cNvSpPr>
          <p:nvPr>
            <p:ph type="title"/>
          </p:nvPr>
        </p:nvSpPr>
        <p:spPr>
          <a:xfrm>
            <a:off x="152400" y="381000"/>
            <a:ext cx="8991600" cy="457200"/>
          </a:xfrm>
        </p:spPr>
        <p:txBody>
          <a:bodyPr>
            <a:normAutofit fontScale="90000"/>
          </a:bodyPr>
          <a:lstStyle/>
          <a:p>
            <a:pPr algn="ctr"/>
            <a:r>
              <a:rPr lang="en-US" sz="3100" dirty="0" smtClean="0">
                <a:effectLst>
                  <a:outerShdw blurRad="38100" dist="38100" dir="2700000" algn="tl">
                    <a:srgbClr val="000000">
                      <a:alpha val="43137"/>
                    </a:srgbClr>
                  </a:outerShdw>
                </a:effectLst>
              </a:rPr>
              <a:t>SCRIPT PRACTICAL TRAINING STAGES</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371600"/>
            <a:ext cx="4038600" cy="4525963"/>
          </a:xfrm>
        </p:spPr>
        <p:txBody>
          <a:bodyPr>
            <a:normAutofit fontScale="92500" lnSpcReduction="10000"/>
          </a:bodyPr>
          <a:lstStyle/>
          <a:p>
            <a:pPr>
              <a:buNone/>
            </a:pPr>
            <a:r>
              <a:rPr lang="en-US" b="1" dirty="0" smtClean="0"/>
              <a:t>The Concept:</a:t>
            </a:r>
          </a:p>
          <a:p>
            <a:pPr>
              <a:buNone/>
            </a:pPr>
            <a:endParaRPr lang="en-US" sz="1400" dirty="0" smtClean="0"/>
          </a:p>
          <a:p>
            <a:pPr>
              <a:buNone/>
            </a:pPr>
            <a:r>
              <a:rPr lang="en-US" dirty="0" smtClean="0"/>
              <a:t>Tell the student that you will be pretending that you don’t clearly understand what  s/he says. </a:t>
            </a:r>
          </a:p>
          <a:p>
            <a:pPr>
              <a:buNone/>
            </a:pPr>
            <a:r>
              <a:rPr lang="en-US" dirty="0" smtClean="0"/>
              <a:t>You will be showing him how people can respond when they don’t understand. </a:t>
            </a:r>
          </a:p>
          <a:p>
            <a:pPr>
              <a:buNone/>
            </a:pPr>
            <a:endParaRPr lang="en-US" dirty="0" smtClean="0"/>
          </a:p>
        </p:txBody>
      </p:sp>
      <p:sp>
        <p:nvSpPr>
          <p:cNvPr id="4" name="Content Placeholder 3"/>
          <p:cNvSpPr>
            <a:spLocks noGrp="1"/>
          </p:cNvSpPr>
          <p:nvPr>
            <p:ph sz="half" idx="2"/>
          </p:nvPr>
        </p:nvSpPr>
        <p:spPr>
          <a:xfrm>
            <a:off x="4648200" y="1600200"/>
            <a:ext cx="4038600" cy="4407091"/>
          </a:xfrm>
        </p:spPr>
        <p:txBody>
          <a:bodyPr>
            <a:normAutofit fontScale="92500" lnSpcReduction="10000"/>
          </a:bodyPr>
          <a:lstStyle/>
          <a:p>
            <a:pPr>
              <a:buNone/>
            </a:pPr>
            <a:r>
              <a:rPr lang="en-US" b="1" dirty="0" smtClean="0"/>
              <a:t>The basics:</a:t>
            </a:r>
          </a:p>
          <a:p>
            <a:r>
              <a:rPr lang="en-US" dirty="0" smtClean="0"/>
              <a:t>The teacher says a sentence or two </a:t>
            </a:r>
          </a:p>
          <a:p>
            <a:pPr>
              <a:buNone/>
            </a:pPr>
            <a:endParaRPr lang="en-US" dirty="0" smtClean="0"/>
          </a:p>
          <a:p>
            <a:r>
              <a:rPr lang="en-US" dirty="0" smtClean="0"/>
              <a:t>The student repeats the sentence </a:t>
            </a:r>
          </a:p>
          <a:p>
            <a:pPr>
              <a:buNone/>
            </a:pPr>
            <a:endParaRPr lang="en-US" dirty="0" smtClean="0"/>
          </a:p>
          <a:p>
            <a:r>
              <a:rPr lang="en-US" dirty="0" smtClean="0"/>
              <a:t>The teacher models a repair strategy.</a:t>
            </a:r>
          </a:p>
          <a:p>
            <a:endParaRPr lang="en-US" dirty="0"/>
          </a:p>
        </p:txBody>
      </p:sp>
      <p:sp>
        <p:nvSpPr>
          <p:cNvPr id="2" name="Title 1"/>
          <p:cNvSpPr>
            <a:spLocks noGrp="1"/>
          </p:cNvSpPr>
          <p:nvPr>
            <p:ph type="title"/>
          </p:nvPr>
        </p:nvSpPr>
        <p:spPr>
          <a:xfrm>
            <a:off x="304800" y="274638"/>
            <a:ext cx="8382000" cy="1143000"/>
          </a:xfrm>
        </p:spPr>
        <p:txBody>
          <a:bodyPr>
            <a:noAutofit/>
          </a:bodyPr>
          <a:lstStyle/>
          <a:p>
            <a:pPr algn="ctr"/>
            <a:r>
              <a:rPr lang="en-US" sz="3600" dirty="0" smtClean="0"/>
              <a:t>Modeling Listener Repair Strategies: </a:t>
            </a:r>
            <a:r>
              <a:rPr lang="en-US" sz="3600" dirty="0" smtClean="0">
                <a:effectLst/>
              </a:rPr>
              <a:t>Step</a:t>
            </a:r>
            <a:r>
              <a:rPr lang="en-US" sz="3600" dirty="0" smtClean="0"/>
              <a:t> 3</a:t>
            </a:r>
            <a:endParaRPr lang="en-US" sz="3600" dirty="0"/>
          </a:p>
        </p:txBody>
      </p:sp>
      <p:sp>
        <p:nvSpPr>
          <p:cNvPr id="6" name="Right Brace 5"/>
          <p:cNvSpPr/>
          <p:nvPr/>
        </p:nvSpPr>
        <p:spPr>
          <a:xfrm>
            <a:off x="4343400" y="2438400"/>
            <a:ext cx="457200" cy="2209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0"/>
            <a:ext cx="8229600" cy="4525963"/>
          </a:xfrm>
        </p:spPr>
        <p:txBody>
          <a:bodyPr>
            <a:normAutofit lnSpcReduction="10000"/>
          </a:bodyPr>
          <a:lstStyle/>
          <a:p>
            <a:r>
              <a:rPr lang="en-US" dirty="0" smtClean="0"/>
              <a:t>Make the point that the student already knows some CR strategies (results of           SCRIPT Inventory)</a:t>
            </a:r>
          </a:p>
          <a:p>
            <a:r>
              <a:rPr lang="en-US" b="1" dirty="0" smtClean="0"/>
              <a:t>Before you can teach someone how to repair something, there has to be something broken first</a:t>
            </a:r>
            <a:r>
              <a:rPr lang="en-US" dirty="0" smtClean="0"/>
              <a:t>.</a:t>
            </a:r>
          </a:p>
          <a:p>
            <a:r>
              <a:rPr lang="en-US" dirty="0" smtClean="0"/>
              <a:t>Start with strategies that the student has already shown that he can use.</a:t>
            </a:r>
          </a:p>
          <a:p>
            <a:r>
              <a:rPr lang="en-US" dirty="0" smtClean="0"/>
              <a:t>Approach this as a game since the student’s failure at repeating is the starting place for developing communication repair skills. </a:t>
            </a:r>
          </a:p>
          <a:p>
            <a:endParaRPr lang="en-US" dirty="0"/>
          </a:p>
        </p:txBody>
      </p:sp>
      <p:sp>
        <p:nvSpPr>
          <p:cNvPr id="3" name="Title 2"/>
          <p:cNvSpPr>
            <a:spLocks noGrp="1"/>
          </p:cNvSpPr>
          <p:nvPr>
            <p:ph type="title"/>
          </p:nvPr>
        </p:nvSpPr>
        <p:spPr/>
        <p:txBody>
          <a:bodyPr/>
          <a:lstStyle/>
          <a:p>
            <a:r>
              <a:rPr lang="en-US" dirty="0" smtClean="0"/>
              <a:t>Modeling CR Strategies </a:t>
            </a:r>
            <a:endParaRPr lang="en-US" dirty="0"/>
          </a:p>
        </p:txBody>
      </p:sp>
      <p:pic>
        <p:nvPicPr>
          <p:cNvPr id="2050" name="Picture 2" descr="C:\Users\karen\AppData\Local\Microsoft\Windows\Temporary Internet Files\Content.IE5\NQ2HYODX\MP900302845[1].jpg"/>
          <p:cNvPicPr>
            <a:picLocks noChangeAspect="1" noChangeArrowheads="1"/>
          </p:cNvPicPr>
          <p:nvPr/>
        </p:nvPicPr>
        <p:blipFill>
          <a:blip r:embed="rId2" cstate="print"/>
          <a:srcRect/>
          <a:stretch>
            <a:fillRect/>
          </a:stretch>
        </p:blipFill>
        <p:spPr bwMode="auto">
          <a:xfrm>
            <a:off x="7467600" y="0"/>
            <a:ext cx="1676400" cy="235009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19200"/>
            <a:ext cx="8686800" cy="5105400"/>
          </a:xfrm>
        </p:spPr>
        <p:txBody>
          <a:bodyPr>
            <a:normAutofit fontScale="77500" lnSpcReduction="20000"/>
          </a:bodyPr>
          <a:lstStyle/>
          <a:p>
            <a:pPr>
              <a:buNone/>
            </a:pPr>
            <a:endParaRPr lang="en-US" b="1" dirty="0" smtClean="0"/>
          </a:p>
          <a:p>
            <a:pPr>
              <a:buNone/>
            </a:pPr>
            <a:r>
              <a:rPr lang="en-US" sz="3000" b="1" dirty="0" smtClean="0"/>
              <a:t>Example Story: The Three Bunnies</a:t>
            </a:r>
          </a:p>
          <a:p>
            <a:pPr>
              <a:buNone/>
            </a:pPr>
            <a:endParaRPr lang="en-US" b="1" dirty="0" smtClean="0"/>
          </a:p>
          <a:p>
            <a:pPr>
              <a:buNone/>
            </a:pPr>
            <a:r>
              <a:rPr lang="en-US" sz="3000" dirty="0" smtClean="0"/>
              <a:t>Chart story: Basic technique for focusing on new vocabulary and comprehension of language forms.</a:t>
            </a:r>
          </a:p>
          <a:p>
            <a:pPr>
              <a:buNone/>
            </a:pPr>
            <a:r>
              <a:rPr lang="en-US" sz="3000" dirty="0" smtClean="0"/>
              <a:t>Early readers: teacher reads a line and then covers it up when it is the student’s turn to repeat. </a:t>
            </a:r>
          </a:p>
          <a:p>
            <a:pPr>
              <a:buNone/>
            </a:pPr>
            <a:r>
              <a:rPr lang="en-US" sz="3000" dirty="0" smtClean="0"/>
              <a:t>Non-readers: story and picture cues remain visible</a:t>
            </a:r>
          </a:p>
          <a:p>
            <a:pPr>
              <a:buNone/>
            </a:pPr>
            <a:endParaRPr lang="en-US" sz="3000" dirty="0" smtClean="0"/>
          </a:p>
          <a:p>
            <a:pPr>
              <a:buNone/>
            </a:pPr>
            <a:r>
              <a:rPr lang="en-US" sz="3000" b="1" dirty="0" smtClean="0">
                <a:solidFill>
                  <a:srgbClr val="7030A0"/>
                </a:solidFill>
              </a:rPr>
              <a:t>Any appropriate grade/ability-level materials can be used.</a:t>
            </a:r>
          </a:p>
          <a:p>
            <a:r>
              <a:rPr lang="en-US" sz="3000" dirty="0" smtClean="0"/>
              <a:t>Reinforce materials used in class</a:t>
            </a:r>
          </a:p>
          <a:p>
            <a:r>
              <a:rPr lang="en-US" sz="3000" dirty="0" smtClean="0"/>
              <a:t>Enrichment or vocabulary building materials</a:t>
            </a:r>
          </a:p>
          <a:p>
            <a:r>
              <a:rPr lang="en-US" sz="3000" dirty="0" smtClean="0"/>
              <a:t>Informal story or series of sentences based on toys or materials available at the moment</a:t>
            </a:r>
            <a:endParaRPr lang="en-US" sz="3000" dirty="0"/>
          </a:p>
        </p:txBody>
      </p:sp>
      <p:sp>
        <p:nvSpPr>
          <p:cNvPr id="3" name="Title 2"/>
          <p:cNvSpPr>
            <a:spLocks noGrp="1"/>
          </p:cNvSpPr>
          <p:nvPr>
            <p:ph type="title"/>
          </p:nvPr>
        </p:nvSpPr>
        <p:spPr/>
        <p:txBody>
          <a:bodyPr>
            <a:normAutofit fontScale="90000"/>
          </a:bodyPr>
          <a:lstStyle/>
          <a:p>
            <a:r>
              <a:rPr lang="en-US" dirty="0" smtClean="0"/>
              <a:t>Example for Pre-K and Early Elementary</a:t>
            </a:r>
            <a:endParaRPr lang="en-US" dirty="0"/>
          </a:p>
        </p:txBody>
      </p:sp>
      <p:pic>
        <p:nvPicPr>
          <p:cNvPr id="4" name="Picture 3" descr="C:\Users\karen\AppData\Local\Microsoft\Windows\Temporary Internet Files\Content.IE5\X11QQM60\MC900084426[1].wmf"/>
          <p:cNvPicPr/>
          <p:nvPr/>
        </p:nvPicPr>
        <p:blipFill>
          <a:blip r:embed="rId2" cstate="print"/>
          <a:srcRect/>
          <a:stretch>
            <a:fillRect/>
          </a:stretch>
        </p:blipFill>
        <p:spPr bwMode="auto">
          <a:xfrm>
            <a:off x="7315200" y="685800"/>
            <a:ext cx="847725"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2800" dirty="0" smtClean="0"/>
              <a:t>You can choose to model one type of strategy. OR-</a:t>
            </a:r>
          </a:p>
          <a:p>
            <a:r>
              <a:rPr lang="en-US" sz="2800" dirty="0" smtClean="0"/>
              <a:t>It may be most natural to respond using a number of the strategies, based on the repetition error made by the student. </a:t>
            </a:r>
          </a:p>
          <a:p>
            <a:r>
              <a:rPr lang="en-US" sz="2800" dirty="0" smtClean="0"/>
              <a:t>Example provided for The Three Bunnies has 2-3 examples of repair strategies that could be modeled. </a:t>
            </a:r>
          </a:p>
          <a:p>
            <a:r>
              <a:rPr lang="en-US" sz="2800" dirty="0" smtClean="0"/>
              <a:t>Spend most of your time providing examples of strategies in areas that the student does not already use and that are most useful (i.e. Addition strategies)</a:t>
            </a:r>
            <a:endParaRPr lang="en-US" sz="2800" dirty="0"/>
          </a:p>
        </p:txBody>
      </p:sp>
      <p:sp>
        <p:nvSpPr>
          <p:cNvPr id="3" name="Title 2"/>
          <p:cNvSpPr>
            <a:spLocks noGrp="1"/>
          </p:cNvSpPr>
          <p:nvPr>
            <p:ph type="title"/>
          </p:nvPr>
        </p:nvSpPr>
        <p:spPr/>
        <p:txBody>
          <a:bodyPr/>
          <a:lstStyle/>
          <a:p>
            <a:r>
              <a:rPr lang="en-US" dirty="0" smtClean="0"/>
              <a:t>Modeling strategies</a:t>
            </a:r>
            <a:endParaRPr lang="en-US" dirty="0"/>
          </a:p>
        </p:txBody>
      </p:sp>
      <p:pic>
        <p:nvPicPr>
          <p:cNvPr id="4" name="Picture 3" descr="C:\Users\karen\AppData\Local\Microsoft\Windows\Temporary Internet Files\Content.IE5\WOQ4YXCF\MC900139569[1].wmf"/>
          <p:cNvPicPr/>
          <p:nvPr/>
        </p:nvPicPr>
        <p:blipFill>
          <a:blip r:embed="rId3" cstate="print"/>
          <a:srcRect/>
          <a:stretch>
            <a:fillRect/>
          </a:stretch>
        </p:blipFill>
        <p:spPr bwMode="auto">
          <a:xfrm>
            <a:off x="5715000" y="457200"/>
            <a:ext cx="1219200" cy="99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noChangeArrowheads="1"/>
          </p:cNvPicPr>
          <p:nvPr/>
        </p:nvPicPr>
        <p:blipFill>
          <a:blip r:embed="rId3" cstate="print"/>
          <a:srcRect l="18247" t="18667" r="62366" b="6667"/>
          <a:stretch>
            <a:fillRect/>
          </a:stretch>
        </p:blipFill>
        <p:spPr bwMode="auto">
          <a:xfrm>
            <a:off x="-1" y="152400"/>
            <a:ext cx="5428343" cy="6705600"/>
          </a:xfrm>
          <a:prstGeom prst="rect">
            <a:avLst/>
          </a:prstGeom>
          <a:noFill/>
          <a:ln w="9525">
            <a:noFill/>
            <a:miter lim="800000"/>
            <a:headEnd/>
            <a:tailEnd/>
          </a:ln>
        </p:spPr>
      </p:pic>
      <p:sp>
        <p:nvSpPr>
          <p:cNvPr id="6" name="Rectangle 5"/>
          <p:cNvSpPr/>
          <p:nvPr/>
        </p:nvSpPr>
        <p:spPr>
          <a:xfrm>
            <a:off x="5334000" y="335846"/>
            <a:ext cx="3810000" cy="5632311"/>
          </a:xfrm>
          <a:prstGeom prst="rect">
            <a:avLst/>
          </a:prstGeom>
        </p:spPr>
        <p:txBody>
          <a:bodyPr wrap="square">
            <a:spAutoFit/>
          </a:bodyPr>
          <a:lstStyle/>
          <a:p>
            <a:r>
              <a:rPr lang="en-US" b="1" u="sng" dirty="0" smtClean="0"/>
              <a:t>The Three Little Bunnies</a:t>
            </a:r>
          </a:p>
          <a:p>
            <a:r>
              <a:rPr lang="en-US" b="1" dirty="0" smtClean="0"/>
              <a:t>Once upon a time three little bunnies lived with their mother.</a:t>
            </a:r>
          </a:p>
          <a:p>
            <a:r>
              <a:rPr lang="en-US" i="1" dirty="0" smtClean="0"/>
              <a:t>Could you say that again please? Three what lived with their mother? Excuse me, did you say they were big</a:t>
            </a:r>
          </a:p>
          <a:p>
            <a:r>
              <a:rPr lang="en-US" i="1" dirty="0" smtClean="0"/>
              <a:t>or little?</a:t>
            </a:r>
          </a:p>
          <a:p>
            <a:r>
              <a:rPr lang="en-US" b="1" dirty="0" smtClean="0"/>
              <a:t>When they were all grown up their mother said</a:t>
            </a:r>
          </a:p>
          <a:p>
            <a:r>
              <a:rPr lang="en-US" i="1" dirty="0" smtClean="0"/>
              <a:t>Could you say that more slowly please? Did you say the bunnies were now grown up?</a:t>
            </a:r>
          </a:p>
          <a:p>
            <a:r>
              <a:rPr lang="en-US" b="1" dirty="0" smtClean="0"/>
              <a:t>I’m sorry boys, you are now all grown up and have to find your own homes.</a:t>
            </a:r>
          </a:p>
          <a:p>
            <a:r>
              <a:rPr lang="en-US" i="1" dirty="0" smtClean="0"/>
              <a:t>What did they have to do because they are all grown up now? The bunnies need to find what?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143000"/>
            <a:ext cx="8229600" cy="4525963"/>
          </a:xfrm>
        </p:spPr>
        <p:txBody>
          <a:bodyPr>
            <a:normAutofit lnSpcReduction="10000"/>
          </a:bodyPr>
          <a:lstStyle/>
          <a:p>
            <a:r>
              <a:rPr lang="en-US" dirty="0" smtClean="0"/>
              <a:t>In Phase 1 the teacher was modeling how to respond with repair strategies</a:t>
            </a:r>
          </a:p>
          <a:p>
            <a:r>
              <a:rPr lang="en-US" dirty="0" smtClean="0"/>
              <a:t>In Phase 2 the teacher will start to shape the student’s use of repair strategies</a:t>
            </a:r>
          </a:p>
          <a:p>
            <a:r>
              <a:rPr lang="en-US" dirty="0" smtClean="0"/>
              <a:t>Phase 2 works on identifying what ‘broke down’ in communication (raising awareness)</a:t>
            </a:r>
          </a:p>
          <a:p>
            <a:r>
              <a:rPr lang="en-US" dirty="0" smtClean="0"/>
              <a:t>Phase 2 also develops CR skills to address breakdowns</a:t>
            </a:r>
          </a:p>
          <a:p>
            <a:r>
              <a:rPr lang="en-US" dirty="0" smtClean="0"/>
              <a:t>Again, be clear that in order to teach someone how to repair something, it must                                                   be broken first.</a:t>
            </a:r>
            <a:endParaRPr lang="en-US" dirty="0"/>
          </a:p>
        </p:txBody>
      </p:sp>
      <p:sp>
        <p:nvSpPr>
          <p:cNvPr id="5" name="Title 4"/>
          <p:cNvSpPr>
            <a:spLocks noGrp="1"/>
          </p:cNvSpPr>
          <p:nvPr>
            <p:ph type="title"/>
          </p:nvPr>
        </p:nvSpPr>
        <p:spPr/>
        <p:txBody>
          <a:bodyPr/>
          <a:lstStyle/>
          <a:p>
            <a:r>
              <a:rPr lang="en-US" dirty="0" smtClean="0"/>
              <a:t>Phase 2 of Training</a:t>
            </a:r>
            <a:endParaRPr lang="en-US" dirty="0"/>
          </a:p>
        </p:txBody>
      </p:sp>
      <p:pic>
        <p:nvPicPr>
          <p:cNvPr id="1029" name="Picture 5" descr="C:\Users\karen\AppData\Local\Microsoft\Windows\Temporary Internet Files\Content.IE5\NQ2HYODX\MP900427672[1].jpg"/>
          <p:cNvPicPr>
            <a:picLocks noChangeAspect="1" noChangeArrowheads="1"/>
          </p:cNvPicPr>
          <p:nvPr/>
        </p:nvPicPr>
        <p:blipFill>
          <a:blip r:embed="rId2" cstate="print"/>
          <a:srcRect l="19447" t="57842"/>
          <a:stretch>
            <a:fillRect/>
          </a:stretch>
        </p:blipFill>
        <p:spPr bwMode="auto">
          <a:xfrm>
            <a:off x="4540865" y="5181600"/>
            <a:ext cx="4603135" cy="162996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148072"/>
          </a:xfrm>
        </p:spPr>
        <p:txBody>
          <a:bodyPr>
            <a:normAutofit fontScale="92500"/>
          </a:bodyPr>
          <a:lstStyle/>
          <a:p>
            <a:pPr>
              <a:buNone/>
            </a:pPr>
            <a:r>
              <a:rPr lang="en-US" b="1" dirty="0" smtClean="0"/>
              <a:t>When the student misses repeating what was said the teacher/therapist should say something like:</a:t>
            </a:r>
            <a:endParaRPr lang="en-US" dirty="0" smtClean="0"/>
          </a:p>
          <a:p>
            <a:pPr lvl="0"/>
            <a:r>
              <a:rPr lang="en-US" dirty="0" smtClean="0"/>
              <a:t>I heard you say X. Where in this sentence do you think something is missing or does not sound right?</a:t>
            </a:r>
          </a:p>
          <a:p>
            <a:pPr lvl="0"/>
            <a:r>
              <a:rPr lang="en-US" dirty="0" smtClean="0"/>
              <a:t>Does what I said make sense without that part? What do you think the sentence I said means?</a:t>
            </a:r>
          </a:p>
          <a:p>
            <a:pPr lvl="0"/>
            <a:r>
              <a:rPr lang="en-US" dirty="0" smtClean="0"/>
              <a:t>In order to really understand, do you think you need to get more information? (Develop problem solving “does this make sense” skills, use of context, redundancy of language, use of world            knowledge, etc.).</a:t>
            </a:r>
          </a:p>
          <a:p>
            <a:endParaRPr lang="en-US" dirty="0"/>
          </a:p>
        </p:txBody>
      </p:sp>
      <p:sp>
        <p:nvSpPr>
          <p:cNvPr id="3" name="Title 2"/>
          <p:cNvSpPr>
            <a:spLocks noGrp="1"/>
          </p:cNvSpPr>
          <p:nvPr>
            <p:ph type="title"/>
          </p:nvPr>
        </p:nvSpPr>
        <p:spPr>
          <a:xfrm>
            <a:off x="0" y="228600"/>
            <a:ext cx="8229600" cy="1143000"/>
          </a:xfrm>
        </p:spPr>
        <p:txBody>
          <a:bodyPr>
            <a:noAutofit/>
          </a:bodyPr>
          <a:lstStyle/>
          <a:p>
            <a:r>
              <a:rPr lang="en-US" sz="3000" dirty="0" smtClean="0"/>
              <a:t>Phase 2 provides opportunities to target awareness &amp; problem solving skills</a:t>
            </a:r>
            <a:endParaRPr lang="en-US" sz="3000" dirty="0"/>
          </a:p>
        </p:txBody>
      </p:sp>
      <p:pic>
        <p:nvPicPr>
          <p:cNvPr id="6147" name="Picture 3" descr="C:\Users\karen\AppData\Local\Microsoft\Windows\Temporary Internet Files\Content.IE5\QO9BWNM6\MC900382592[1].jpg"/>
          <p:cNvPicPr>
            <a:picLocks noChangeAspect="1" noChangeArrowheads="1"/>
          </p:cNvPicPr>
          <p:nvPr/>
        </p:nvPicPr>
        <p:blipFill>
          <a:blip r:embed="rId2" cstate="print"/>
          <a:srcRect/>
          <a:stretch>
            <a:fillRect/>
          </a:stretch>
        </p:blipFill>
        <p:spPr bwMode="auto">
          <a:xfrm flipH="1">
            <a:off x="7620000" y="0"/>
            <a:ext cx="1524000" cy="13765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400"/>
            <a:ext cx="8229600" cy="5105400"/>
          </a:xfrm>
        </p:spPr>
        <p:txBody>
          <a:bodyPr>
            <a:normAutofit/>
          </a:bodyPr>
          <a:lstStyle/>
          <a:p>
            <a:pPr>
              <a:buNone/>
            </a:pPr>
            <a:r>
              <a:rPr lang="en-US" b="1" dirty="0" smtClean="0"/>
              <a:t>When the student misses repeating what was said the teacher should say something like:</a:t>
            </a:r>
            <a:endParaRPr lang="en-US" dirty="0" smtClean="0"/>
          </a:p>
          <a:p>
            <a:pPr lvl="0"/>
            <a:r>
              <a:rPr lang="en-US" dirty="0" smtClean="0"/>
              <a:t>“Let’s use the </a:t>
            </a:r>
            <a:r>
              <a:rPr lang="en-US" u="sng" dirty="0" smtClean="0"/>
              <a:t>		</a:t>
            </a:r>
            <a:r>
              <a:rPr lang="en-US" dirty="0" smtClean="0"/>
              <a:t> communication repair strategy. How could you use it to repair the breakdown?”  </a:t>
            </a:r>
          </a:p>
          <a:p>
            <a:pPr lvl="0"/>
            <a:r>
              <a:rPr lang="en-US" dirty="0" smtClean="0"/>
              <a:t>“Let’s try this again.” (Repeat the sentence and encourage the student to use the                            communication repair strategy). </a:t>
            </a:r>
          </a:p>
          <a:p>
            <a:pPr lvl="0"/>
            <a:r>
              <a:rPr lang="en-US" dirty="0" smtClean="0"/>
              <a:t>Be strategic on strategies to work                       on most  -  at this stage you are still                       providing examples of all strategies</a:t>
            </a:r>
          </a:p>
          <a:p>
            <a:pPr>
              <a:buNone/>
            </a:pPr>
            <a:endParaRPr lang="en-US" dirty="0"/>
          </a:p>
        </p:txBody>
      </p:sp>
      <p:sp>
        <p:nvSpPr>
          <p:cNvPr id="3" name="Title 2"/>
          <p:cNvSpPr>
            <a:spLocks noGrp="1"/>
          </p:cNvSpPr>
          <p:nvPr>
            <p:ph type="title"/>
          </p:nvPr>
        </p:nvSpPr>
        <p:spPr>
          <a:xfrm>
            <a:off x="457200" y="274638"/>
            <a:ext cx="8229600" cy="944562"/>
          </a:xfrm>
        </p:spPr>
        <p:txBody>
          <a:bodyPr>
            <a:normAutofit fontScale="90000"/>
          </a:bodyPr>
          <a:lstStyle/>
          <a:p>
            <a:r>
              <a:rPr lang="en-US" dirty="0" smtClean="0"/>
              <a:t>Primary task is to practice CR skills</a:t>
            </a:r>
            <a:endParaRPr lang="en-US" dirty="0"/>
          </a:p>
        </p:txBody>
      </p:sp>
      <p:pic>
        <p:nvPicPr>
          <p:cNvPr id="6" name="Picture 2" descr="C:\Users\karen\AppData\Local\Microsoft\Windows\Temporary Internet Files\Content.IE5\EQ84OX81\MP900409753[1].jpg"/>
          <p:cNvPicPr>
            <a:picLocks noChangeAspect="1" noChangeArrowheads="1"/>
          </p:cNvPicPr>
          <p:nvPr/>
        </p:nvPicPr>
        <p:blipFill>
          <a:blip r:embed="rId2" cstate="print"/>
          <a:srcRect/>
          <a:stretch>
            <a:fillRect/>
          </a:stretch>
        </p:blipFill>
        <p:spPr bwMode="auto">
          <a:xfrm>
            <a:off x="7239000" y="4711992"/>
            <a:ext cx="1905000" cy="2146007"/>
          </a:xfrm>
          <a:prstGeom prst="rect">
            <a:avLst/>
          </a:prstGeom>
          <a:noFill/>
        </p:spPr>
      </p:pic>
      <p:sp>
        <p:nvSpPr>
          <p:cNvPr id="5" name="TextBox 4"/>
          <p:cNvSpPr txBox="1"/>
          <p:nvPr/>
        </p:nvSpPr>
        <p:spPr>
          <a:xfrm rot="19170540">
            <a:off x="953287" y="3472082"/>
            <a:ext cx="7624203" cy="584775"/>
          </a:xfrm>
          <a:prstGeom prst="rect">
            <a:avLst/>
          </a:prstGeom>
          <a:solidFill>
            <a:srgbClr val="FFFF00"/>
          </a:solidFill>
        </p:spPr>
        <p:txBody>
          <a:bodyPr wrap="none" rtlCol="0">
            <a:spAutoFit/>
          </a:bodyPr>
          <a:lstStyle/>
          <a:p>
            <a:r>
              <a:rPr lang="en-US" sz="3200" dirty="0" smtClean="0"/>
              <a:t>Developing CRITICAL THINKING skills</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28600" y="228600"/>
            <a:ext cx="3733800" cy="6172200"/>
          </a:xfrm>
        </p:spPr>
        <p:txBody>
          <a:bodyPr>
            <a:normAutofit/>
          </a:bodyPr>
          <a:lstStyle/>
          <a:p>
            <a:r>
              <a:rPr lang="en-US" dirty="0" smtClean="0"/>
              <a:t>Any text can be used</a:t>
            </a:r>
          </a:p>
          <a:p>
            <a:r>
              <a:rPr lang="en-US" dirty="0" smtClean="0"/>
              <a:t>Good time to reinforce content area vocabulary and concepts</a:t>
            </a:r>
          </a:p>
          <a:p>
            <a:r>
              <a:rPr lang="en-US" dirty="0" smtClean="0"/>
              <a:t>Sid &amp; the Lucky Fish was provided for practice – it serves to empower students about how okay it is to be different</a:t>
            </a:r>
          </a:p>
        </p:txBody>
      </p:sp>
      <p:pic>
        <p:nvPicPr>
          <p:cNvPr id="2050" name="Picture 2"/>
          <p:cNvPicPr>
            <a:picLocks noGrp="1" noChangeAspect="1" noChangeArrowheads="1"/>
          </p:cNvPicPr>
          <p:nvPr>
            <p:ph sz="half" idx="2"/>
          </p:nvPr>
        </p:nvPicPr>
        <p:blipFill>
          <a:blip r:embed="rId2" cstate="print"/>
          <a:srcRect l="16981" t="22184" r="62874" b="4789"/>
          <a:stretch>
            <a:fillRect/>
          </a:stretch>
        </p:blipFill>
        <p:spPr bwMode="auto">
          <a:xfrm>
            <a:off x="4055090" y="533400"/>
            <a:ext cx="5046253" cy="5867400"/>
          </a:xfrm>
          <a:prstGeom prst="rect">
            <a:avLst/>
          </a:prstGeom>
          <a:noFill/>
          <a:ln w="9525">
            <a:noFill/>
            <a:miter lim="800000"/>
            <a:headEnd/>
            <a:tailEnd/>
          </a:ln>
        </p:spPr>
      </p:pic>
      <p:sp>
        <p:nvSpPr>
          <p:cNvPr id="8" name="TextBox 7"/>
          <p:cNvSpPr txBox="1"/>
          <p:nvPr/>
        </p:nvSpPr>
        <p:spPr>
          <a:xfrm>
            <a:off x="6096000" y="0"/>
            <a:ext cx="1676400" cy="523220"/>
          </a:xfrm>
          <a:prstGeom prst="rect">
            <a:avLst/>
          </a:prstGeom>
          <a:noFill/>
        </p:spPr>
        <p:txBody>
          <a:bodyPr wrap="square" rtlCol="0">
            <a:spAutoFit/>
          </a:bodyPr>
          <a:lstStyle/>
          <a:p>
            <a:r>
              <a:rPr lang="en-US" sz="2800" dirty="0" smtClean="0"/>
              <a:t>Phase 2</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066800"/>
            <a:ext cx="8229600" cy="5029200"/>
          </a:xfrm>
        </p:spPr>
        <p:txBody>
          <a:bodyPr>
            <a:normAutofit fontScale="92500"/>
          </a:bodyPr>
          <a:lstStyle/>
          <a:p>
            <a:r>
              <a:rPr lang="en-US" dirty="0" smtClean="0"/>
              <a:t>Students who are aware of communication breakdowns when they occur</a:t>
            </a:r>
          </a:p>
          <a:p>
            <a:r>
              <a:rPr lang="en-US" dirty="0" smtClean="0"/>
              <a:t>And who effectively address the breakdown, via</a:t>
            </a:r>
          </a:p>
          <a:p>
            <a:pPr lvl="1"/>
            <a:r>
              <a:rPr lang="en-US" sz="2800" dirty="0" smtClean="0"/>
              <a:t>Use of communication repair strategies</a:t>
            </a:r>
          </a:p>
          <a:p>
            <a:pPr lvl="1"/>
            <a:r>
              <a:rPr lang="en-US" sz="2800" dirty="0" smtClean="0"/>
              <a:t>Addressing environmental barriers</a:t>
            </a:r>
          </a:p>
          <a:p>
            <a:pPr lvl="1"/>
            <a:r>
              <a:rPr lang="en-US" sz="2800" dirty="0" smtClean="0"/>
              <a:t>Advocating with other communicators for their listening/communication needs</a:t>
            </a:r>
            <a:endParaRPr lang="en-US" dirty="0" smtClean="0"/>
          </a:p>
          <a:p>
            <a:r>
              <a:rPr lang="en-US" dirty="0" smtClean="0"/>
              <a:t>Are more likely to be empowered and perceived as a respected class member who deserves communication accommodations for full access</a:t>
            </a:r>
          </a:p>
          <a:p>
            <a:r>
              <a:rPr lang="en-US" dirty="0" smtClean="0"/>
              <a:t>Lifelong skills contributing to full independence</a:t>
            </a:r>
          </a:p>
          <a:p>
            <a:pPr lvl="1">
              <a:buNone/>
            </a:pPr>
            <a:endParaRPr lang="en-US" sz="2800" dirty="0" smtClean="0"/>
          </a:p>
        </p:txBody>
      </p:sp>
      <p:sp>
        <p:nvSpPr>
          <p:cNvPr id="3" name="Title 2"/>
          <p:cNvSpPr>
            <a:spLocks noGrp="1"/>
          </p:cNvSpPr>
          <p:nvPr>
            <p:ph type="title"/>
          </p:nvPr>
        </p:nvSpPr>
        <p:spPr>
          <a:xfrm>
            <a:off x="457200" y="274638"/>
            <a:ext cx="8229600" cy="792162"/>
          </a:xfrm>
          <a:solidFill>
            <a:schemeClr val="accent1">
              <a:lumMod val="20000"/>
              <a:lumOff val="80000"/>
            </a:schemeClr>
          </a:solidFill>
        </p:spPr>
        <p:txBody>
          <a:bodyPr>
            <a:normAutofit fontScale="90000"/>
          </a:bodyPr>
          <a:lstStyle/>
          <a:p>
            <a:r>
              <a:rPr lang="en-US" dirty="0" smtClean="0"/>
              <a:t>Contributing to Classroom Access</a:t>
            </a:r>
            <a:endParaRPr lang="en-US" dirty="0"/>
          </a:p>
        </p:txBody>
      </p:sp>
      <p:pic>
        <p:nvPicPr>
          <p:cNvPr id="21506" name="Picture 2" descr="C:\Users\karen\AppData\Local\Microsoft\Windows\Temporary Internet Files\Content.IE5\G6SXG491\MC900436161[1].wmf"/>
          <p:cNvPicPr>
            <a:picLocks noChangeAspect="1" noChangeArrowheads="1"/>
          </p:cNvPicPr>
          <p:nvPr/>
        </p:nvPicPr>
        <p:blipFill>
          <a:blip r:embed="rId2" cstate="print"/>
          <a:srcRect/>
          <a:stretch>
            <a:fillRect/>
          </a:stretch>
        </p:blipFill>
        <p:spPr bwMode="auto">
          <a:xfrm>
            <a:off x="7302500" y="5530850"/>
            <a:ext cx="1841500" cy="13271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fontScale="92500" lnSpcReduction="10000"/>
          </a:bodyPr>
          <a:lstStyle/>
          <a:p>
            <a:pPr>
              <a:buNone/>
            </a:pPr>
            <a:r>
              <a:rPr lang="en-US" b="1" dirty="0" smtClean="0"/>
              <a:t>The teacher intentionally mispronounces words to cause a communication breakdown</a:t>
            </a:r>
          </a:p>
          <a:p>
            <a:r>
              <a:rPr lang="en-US" dirty="0" smtClean="0"/>
              <a:t>Short phase to force use of CR strategies</a:t>
            </a:r>
          </a:p>
          <a:p>
            <a:r>
              <a:rPr lang="en-US" dirty="0" smtClean="0"/>
              <a:t>Can use the Communication Repair Skill Wheel</a:t>
            </a:r>
          </a:p>
          <a:p>
            <a:endParaRPr lang="en-US" dirty="0"/>
          </a:p>
        </p:txBody>
      </p:sp>
      <p:sp>
        <p:nvSpPr>
          <p:cNvPr id="5" name="Title 4"/>
          <p:cNvSpPr>
            <a:spLocks noGrp="1"/>
          </p:cNvSpPr>
          <p:nvPr>
            <p:ph type="title"/>
          </p:nvPr>
        </p:nvSpPr>
        <p:spPr/>
        <p:txBody>
          <a:bodyPr/>
          <a:lstStyle/>
          <a:p>
            <a:r>
              <a:rPr lang="en-US" dirty="0" smtClean="0"/>
              <a:t>Phase 3 – Random CR Practice</a:t>
            </a:r>
            <a:endParaRPr lang="en-US" dirty="0"/>
          </a:p>
        </p:txBody>
      </p:sp>
      <p:pic>
        <p:nvPicPr>
          <p:cNvPr id="4099" name="Picture 3"/>
          <p:cNvPicPr>
            <a:picLocks noGrp="1" noChangeAspect="1" noChangeArrowheads="1"/>
          </p:cNvPicPr>
          <p:nvPr>
            <p:ph sz="half" idx="2"/>
          </p:nvPr>
        </p:nvPicPr>
        <p:blipFill>
          <a:blip r:embed="rId3" cstate="print"/>
          <a:srcRect l="16981" t="40073" r="63561" b="3306"/>
          <a:stretch>
            <a:fillRect/>
          </a:stretch>
        </p:blipFill>
        <p:spPr bwMode="auto">
          <a:xfrm>
            <a:off x="5089071" y="1905000"/>
            <a:ext cx="3918858"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334000" y="304800"/>
            <a:ext cx="3352800" cy="6324600"/>
          </a:xfrm>
        </p:spPr>
        <p:txBody>
          <a:bodyPr>
            <a:normAutofit lnSpcReduction="10000"/>
          </a:bodyPr>
          <a:lstStyle/>
          <a:p>
            <a:r>
              <a:rPr lang="en-US" dirty="0" smtClean="0"/>
              <a:t>Teacher reads a sentence</a:t>
            </a:r>
          </a:p>
          <a:p>
            <a:r>
              <a:rPr lang="en-US" dirty="0" smtClean="0"/>
              <a:t>Student uses a CR strategy to repair what was not heard clearly</a:t>
            </a:r>
          </a:p>
          <a:p>
            <a:r>
              <a:rPr lang="en-US" dirty="0" smtClean="0"/>
              <a:t>Good time to practice using context to guess meaning</a:t>
            </a:r>
          </a:p>
          <a:p>
            <a:r>
              <a:rPr lang="en-US" dirty="0" smtClean="0"/>
              <a:t>Reinforce most useful CR strategies (addition)</a:t>
            </a:r>
            <a:endParaRPr lang="en-US" dirty="0"/>
          </a:p>
        </p:txBody>
      </p:sp>
      <p:pic>
        <p:nvPicPr>
          <p:cNvPr id="5122" name="Picture 2"/>
          <p:cNvPicPr>
            <a:picLocks noGrp="1" noChangeAspect="1" noChangeArrowheads="1"/>
          </p:cNvPicPr>
          <p:nvPr>
            <p:ph sz="half" idx="1"/>
          </p:nvPr>
        </p:nvPicPr>
        <p:blipFill>
          <a:blip r:embed="rId3" cstate="print"/>
          <a:srcRect l="16981" t="22953" r="64151" b="8443"/>
          <a:stretch>
            <a:fillRect/>
          </a:stretch>
        </p:blipFill>
        <p:spPr bwMode="auto">
          <a:xfrm>
            <a:off x="304800" y="533400"/>
            <a:ext cx="5108859" cy="6324600"/>
          </a:xfrm>
          <a:prstGeom prst="rect">
            <a:avLst/>
          </a:prstGeom>
          <a:noFill/>
          <a:ln w="9525">
            <a:noFill/>
            <a:miter lim="800000"/>
            <a:headEnd/>
            <a:tailEnd/>
          </a:ln>
        </p:spPr>
      </p:pic>
      <p:sp>
        <p:nvSpPr>
          <p:cNvPr id="6" name="TextBox 5"/>
          <p:cNvSpPr txBox="1"/>
          <p:nvPr/>
        </p:nvSpPr>
        <p:spPr>
          <a:xfrm>
            <a:off x="1905000" y="0"/>
            <a:ext cx="1600200" cy="523220"/>
          </a:xfrm>
          <a:prstGeom prst="rect">
            <a:avLst/>
          </a:prstGeom>
          <a:noFill/>
        </p:spPr>
        <p:txBody>
          <a:bodyPr wrap="square" rtlCol="0">
            <a:spAutoFit/>
          </a:bodyPr>
          <a:lstStyle/>
          <a:p>
            <a:r>
              <a:rPr lang="en-US" sz="2800" dirty="0" smtClean="0"/>
              <a:t>Phase 3</a:t>
            </a:r>
            <a:endParaRPr lang="en-US"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990600"/>
            <a:ext cx="5334000" cy="5257800"/>
          </a:xfrm>
        </p:spPr>
        <p:txBody>
          <a:bodyPr>
            <a:noAutofit/>
          </a:bodyPr>
          <a:lstStyle/>
          <a:p>
            <a:pPr>
              <a:buNone/>
            </a:pPr>
            <a:r>
              <a:rPr lang="en-US" sz="2400" dirty="0" smtClean="0"/>
              <a:t>You are in a fast food restaurant and it is very busy. Many people are standing in line to order food and it is noisy. It is your turn to order. You want a hamburger, fries and a strawberry milkshake. The person taking your order asks you a question about what you want, but you only understand part of what he says. No one you know is next to you to help you.  </a:t>
            </a:r>
          </a:p>
          <a:p>
            <a:pPr>
              <a:buNone/>
            </a:pPr>
            <a:endParaRPr lang="en-US" sz="2400" dirty="0"/>
          </a:p>
        </p:txBody>
      </p:sp>
      <p:sp>
        <p:nvSpPr>
          <p:cNvPr id="4" name="Title 3"/>
          <p:cNvSpPr>
            <a:spLocks noGrp="1"/>
          </p:cNvSpPr>
          <p:nvPr>
            <p:ph type="title"/>
          </p:nvPr>
        </p:nvSpPr>
        <p:spPr>
          <a:xfrm>
            <a:off x="457200" y="274638"/>
            <a:ext cx="8229600" cy="868362"/>
          </a:xfrm>
        </p:spPr>
        <p:txBody>
          <a:bodyPr>
            <a:normAutofit fontScale="90000"/>
          </a:bodyPr>
          <a:lstStyle/>
          <a:p>
            <a:r>
              <a:rPr lang="en-US" dirty="0" smtClean="0"/>
              <a:t>Phase 4 – Role Playing Scenarios</a:t>
            </a:r>
            <a:endParaRPr lang="en-US" dirty="0"/>
          </a:p>
        </p:txBody>
      </p:sp>
      <p:pic>
        <p:nvPicPr>
          <p:cNvPr id="5" name="Picture 4" descr="http://comps.fotosearch.com/bigcomps/FSD/FSD108/x11922820.jpg"/>
          <p:cNvPicPr/>
          <p:nvPr/>
        </p:nvPicPr>
        <p:blipFill>
          <a:blip r:embed="rId2" cstate="print"/>
          <a:srcRect b="8475"/>
          <a:stretch>
            <a:fillRect/>
          </a:stretch>
        </p:blipFill>
        <p:spPr bwMode="auto">
          <a:xfrm>
            <a:off x="5562600" y="1524000"/>
            <a:ext cx="29718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2400" dirty="0" smtClean="0"/>
              <a:t>Now that the student is familiar with CR                       strategies and has had practice with them,                            they begin to be applied to school situations</a:t>
            </a:r>
          </a:p>
          <a:p>
            <a:r>
              <a:rPr lang="en-US" sz="2400" b="1" dirty="0" smtClean="0"/>
              <a:t>Talk about :</a:t>
            </a:r>
          </a:p>
          <a:p>
            <a:pPr lvl="1"/>
            <a:r>
              <a:rPr lang="en-US" sz="2400" dirty="0" smtClean="0"/>
              <a:t>why it is important to use CR strategies</a:t>
            </a:r>
          </a:p>
          <a:p>
            <a:pPr lvl="1"/>
            <a:r>
              <a:rPr lang="en-US" sz="2400" dirty="0" smtClean="0"/>
              <a:t>When you know you missed something, ask yourself these questions</a:t>
            </a:r>
          </a:p>
          <a:p>
            <a:pPr lvl="1"/>
            <a:r>
              <a:rPr lang="en-US" sz="2400" dirty="0" smtClean="0"/>
              <a:t>If the teacher is ready to start and you still don’t know, what can you say or do</a:t>
            </a:r>
          </a:p>
          <a:p>
            <a:pPr lvl="1"/>
            <a:r>
              <a:rPr lang="en-US" sz="2400" dirty="0" smtClean="0"/>
              <a:t>This is also a time to start introducing self-advocacy activities</a:t>
            </a:r>
          </a:p>
          <a:p>
            <a:r>
              <a:rPr lang="en-US" sz="2400" b="1" dirty="0" smtClean="0"/>
              <a:t>Homework</a:t>
            </a:r>
            <a:r>
              <a:rPr lang="en-US" sz="2400" dirty="0" smtClean="0"/>
              <a:t> is provided (can also be used for discussions at school)</a:t>
            </a:r>
          </a:p>
        </p:txBody>
      </p:sp>
      <p:sp>
        <p:nvSpPr>
          <p:cNvPr id="3" name="Title 2"/>
          <p:cNvSpPr>
            <a:spLocks noGrp="1"/>
          </p:cNvSpPr>
          <p:nvPr>
            <p:ph type="title"/>
          </p:nvPr>
        </p:nvSpPr>
        <p:spPr/>
        <p:txBody>
          <a:bodyPr>
            <a:normAutofit fontScale="90000"/>
          </a:bodyPr>
          <a:lstStyle/>
          <a:p>
            <a:r>
              <a:rPr lang="en-US" dirty="0" smtClean="0"/>
              <a:t>Phase 4 – Introducing CR use                      at School</a:t>
            </a:r>
            <a:endParaRPr lang="en-US" dirty="0"/>
          </a:p>
        </p:txBody>
      </p:sp>
      <p:pic>
        <p:nvPicPr>
          <p:cNvPr id="7171" name="Picture 3" descr="C:\Users\karen\AppData\Local\Microsoft\Windows\Temporary Internet Files\Content.IE5\QO9BWNM6\MP900439436[1].jpg"/>
          <p:cNvPicPr>
            <a:picLocks noChangeAspect="1" noChangeArrowheads="1"/>
          </p:cNvPicPr>
          <p:nvPr/>
        </p:nvPicPr>
        <p:blipFill>
          <a:blip r:embed="rId3" cstate="print"/>
          <a:srcRect t="25993" b="8001"/>
          <a:stretch>
            <a:fillRect/>
          </a:stretch>
        </p:blipFill>
        <p:spPr bwMode="auto">
          <a:xfrm>
            <a:off x="6371612" y="0"/>
            <a:ext cx="2772387" cy="24384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458200" cy="5071872"/>
          </a:xfrm>
        </p:spPr>
        <p:txBody>
          <a:bodyPr>
            <a:normAutofit fontScale="92500"/>
          </a:bodyPr>
          <a:lstStyle/>
          <a:p>
            <a:r>
              <a:rPr lang="en-US" sz="2800" dirty="0" smtClean="0"/>
              <a:t>Practice with the teacher is integrated into                  other 1:1 teaching tasks</a:t>
            </a:r>
          </a:p>
          <a:p>
            <a:r>
              <a:rPr lang="en-US" sz="2800" dirty="0" smtClean="0"/>
              <a:t>Add noise, use unknown/unfamiliar vocabulary</a:t>
            </a:r>
          </a:p>
          <a:p>
            <a:r>
              <a:rPr lang="en-US" sz="2800" dirty="0" smtClean="0"/>
              <a:t>Turn away from student in mid-sentence or walk across the room</a:t>
            </a:r>
          </a:p>
          <a:p>
            <a:r>
              <a:rPr lang="en-US" sz="2800" dirty="0" smtClean="0"/>
              <a:t>Reinforce the student’s use of communication repair strategies when you are working with him/her – expect him to repair!</a:t>
            </a:r>
          </a:p>
          <a:p>
            <a:r>
              <a:rPr lang="en-US" sz="2800" dirty="0" smtClean="0"/>
              <a:t>CR strategies should be practiced and reinforced intermittently until the student demonstrates comfort with consistently implementing CR strategies</a:t>
            </a:r>
            <a:endParaRPr lang="en-US" sz="2800" dirty="0"/>
          </a:p>
        </p:txBody>
      </p:sp>
      <p:sp>
        <p:nvSpPr>
          <p:cNvPr id="3" name="Title 2"/>
          <p:cNvSpPr>
            <a:spLocks noGrp="1"/>
          </p:cNvSpPr>
          <p:nvPr>
            <p:ph type="title"/>
          </p:nvPr>
        </p:nvSpPr>
        <p:spPr/>
        <p:txBody>
          <a:bodyPr>
            <a:normAutofit fontScale="90000"/>
          </a:bodyPr>
          <a:lstStyle/>
          <a:p>
            <a:r>
              <a:rPr lang="en-US" dirty="0" smtClean="0"/>
              <a:t>Phase 5 – Practicing in Real Situations</a:t>
            </a:r>
            <a:endParaRPr lang="en-US" dirty="0"/>
          </a:p>
        </p:txBody>
      </p:sp>
      <p:pic>
        <p:nvPicPr>
          <p:cNvPr id="9218" name="Picture 2" descr="C:\Users\karen\AppData\Local\Microsoft\Windows\Temporary Internet Files\Content.IE5\185A1BUQ\MC900441564[1].wmf"/>
          <p:cNvPicPr>
            <a:picLocks noChangeAspect="1" noChangeArrowheads="1"/>
          </p:cNvPicPr>
          <p:nvPr/>
        </p:nvPicPr>
        <p:blipFill>
          <a:blip r:embed="rId2" cstate="print"/>
          <a:srcRect/>
          <a:stretch>
            <a:fillRect/>
          </a:stretch>
        </p:blipFill>
        <p:spPr bwMode="auto">
          <a:xfrm flipH="1">
            <a:off x="7791450" y="0"/>
            <a:ext cx="1352550" cy="19589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81328"/>
            <a:ext cx="8610600" cy="5376672"/>
          </a:xfrm>
        </p:spPr>
        <p:txBody>
          <a:bodyPr>
            <a:normAutofit lnSpcReduction="10000"/>
          </a:bodyPr>
          <a:lstStyle/>
          <a:p>
            <a:pPr>
              <a:buNone/>
            </a:pPr>
            <a:r>
              <a:rPr lang="en-US" dirty="0" smtClean="0"/>
              <a:t>Real world communication activities can be role-played with the teacher/therapist prior to the student doing the activity. </a:t>
            </a:r>
          </a:p>
          <a:p>
            <a:pPr>
              <a:buNone/>
            </a:pPr>
            <a:r>
              <a:rPr lang="en-US" dirty="0" smtClean="0"/>
              <a:t>Suggested activities are:</a:t>
            </a:r>
          </a:p>
          <a:p>
            <a:pPr lvl="0"/>
            <a:r>
              <a:rPr lang="en-US" dirty="0" smtClean="0"/>
              <a:t>Integrate communication repair opportunities into work with small groups of students (chatting during lunch period, cooperative small group work). </a:t>
            </a:r>
          </a:p>
          <a:p>
            <a:pPr lvl="0"/>
            <a:r>
              <a:rPr lang="en-US" dirty="0" smtClean="0"/>
              <a:t>Game playing (i.e., Go Fish) with peers</a:t>
            </a:r>
          </a:p>
          <a:p>
            <a:pPr lvl="0"/>
            <a:r>
              <a:rPr lang="en-US" dirty="0" smtClean="0"/>
              <a:t>The student will go ask the office assistant for an office supply (i.e., a blank envelope). </a:t>
            </a:r>
          </a:p>
          <a:p>
            <a:pPr lvl="0"/>
            <a:r>
              <a:rPr lang="en-US" dirty="0" smtClean="0"/>
              <a:t>The student will ask the educational audiologist for spare batteries, etc.</a:t>
            </a:r>
          </a:p>
        </p:txBody>
      </p:sp>
      <p:sp>
        <p:nvSpPr>
          <p:cNvPr id="3" name="Title 2"/>
          <p:cNvSpPr>
            <a:spLocks noGrp="1"/>
          </p:cNvSpPr>
          <p:nvPr>
            <p:ph type="title"/>
          </p:nvPr>
        </p:nvSpPr>
        <p:spPr>
          <a:xfrm>
            <a:off x="457200" y="274638"/>
            <a:ext cx="7239000" cy="1143000"/>
          </a:xfrm>
        </p:spPr>
        <p:txBody>
          <a:bodyPr>
            <a:normAutofit fontScale="90000"/>
          </a:bodyPr>
          <a:lstStyle/>
          <a:p>
            <a:pPr algn="ctr"/>
            <a:r>
              <a:rPr lang="en-US" dirty="0" smtClean="0"/>
              <a:t>Phase 6 – Structured Practice </a:t>
            </a:r>
            <a:br>
              <a:rPr lang="en-US" dirty="0" smtClean="0"/>
            </a:br>
            <a:r>
              <a:rPr lang="en-US" dirty="0" smtClean="0"/>
              <a:t>in the Real World</a:t>
            </a:r>
            <a:endParaRPr lang="en-US" dirty="0"/>
          </a:p>
        </p:txBody>
      </p:sp>
      <p:pic>
        <p:nvPicPr>
          <p:cNvPr id="4" name="Picture 3" descr="C:\Users\karen\AppData\Local\Microsoft\Windows\Temporary Internet Files\Content.IE5\NQ2HYODX\MP900444203[1].jpg"/>
          <p:cNvPicPr>
            <a:picLocks noChangeAspect="1" noChangeArrowheads="1"/>
          </p:cNvPicPr>
          <p:nvPr/>
        </p:nvPicPr>
        <p:blipFill>
          <a:blip r:embed="rId2" cstate="print"/>
          <a:srcRect l="8823" t="17699" r="26471" b="7080"/>
          <a:stretch>
            <a:fillRect/>
          </a:stretch>
        </p:blipFill>
        <p:spPr bwMode="auto">
          <a:xfrm>
            <a:off x="7467600" y="228600"/>
            <a:ext cx="1676400" cy="12954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09600" y="304800"/>
            <a:ext cx="8077200" cy="838200"/>
          </a:xfrm>
        </p:spPr>
        <p:txBody>
          <a:bodyPr/>
          <a:lstStyle/>
          <a:p>
            <a:pPr eaLnBrk="1" fontAlgn="auto" hangingPunct="1">
              <a:spcAft>
                <a:spcPts val="0"/>
              </a:spcAft>
              <a:defRPr/>
            </a:pPr>
            <a:r>
              <a:rPr lang="en-US" sz="3200" smtClean="0"/>
              <a:t>Competence in communication Repair</a:t>
            </a:r>
          </a:p>
        </p:txBody>
      </p:sp>
      <p:sp>
        <p:nvSpPr>
          <p:cNvPr id="3" name="Content Placeholder 2" descr="Rectangle: Click to edit Master text styles&#10;Second level&#10;Third level&#10;Fourth level&#10;Fifth level"/>
          <p:cNvSpPr>
            <a:spLocks noGrp="1"/>
          </p:cNvSpPr>
          <p:nvPr>
            <p:ph idx="1"/>
          </p:nvPr>
        </p:nvSpPr>
        <p:spPr>
          <a:xfrm>
            <a:off x="381000" y="1219200"/>
            <a:ext cx="8382000" cy="5434013"/>
          </a:xfrm>
          <a:solidFill>
            <a:schemeClr val="bg1">
              <a:lumMod val="85000"/>
            </a:schemeClr>
          </a:solidFill>
        </p:spPr>
        <p:txBody>
          <a:bodyPr>
            <a:normAutofit/>
          </a:bodyPr>
          <a:lstStyle/>
          <a:p>
            <a:pPr marL="365760" indent="-256032" eaLnBrk="1" fontAlgn="auto" hangingPunct="1">
              <a:spcAft>
                <a:spcPts val="0"/>
              </a:spcAft>
              <a:buFontTx/>
              <a:buNone/>
              <a:defRPr/>
            </a:pPr>
            <a:r>
              <a:rPr lang="en-US" sz="2800" dirty="0" smtClean="0"/>
              <a:t>Competence in repairing communication is based on three skills: </a:t>
            </a:r>
          </a:p>
          <a:p>
            <a:pPr marL="514350" indent="-514350" eaLnBrk="1" fontAlgn="auto" hangingPunct="1">
              <a:spcAft>
                <a:spcPts val="800"/>
              </a:spcAft>
              <a:buFont typeface="Wingdings" pitchFamily="2" charset="2"/>
              <a:buNone/>
              <a:defRPr/>
            </a:pPr>
            <a:r>
              <a:rPr lang="en-US" sz="2800" dirty="0" smtClean="0"/>
              <a:t>(1) the ability to </a:t>
            </a:r>
            <a:r>
              <a:rPr lang="en-US" sz="2800" b="1" u="sng" dirty="0" smtClean="0"/>
              <a:t>persist</a:t>
            </a:r>
            <a:r>
              <a:rPr lang="en-US" sz="2800" dirty="0" smtClean="0"/>
              <a:t> in the communication process until comprehension is achieved</a:t>
            </a:r>
          </a:p>
          <a:p>
            <a:pPr marL="514350" indent="-514350" eaLnBrk="1" fontAlgn="auto" hangingPunct="1">
              <a:spcAft>
                <a:spcPts val="800"/>
              </a:spcAft>
              <a:buFontTx/>
              <a:buNone/>
              <a:defRPr/>
            </a:pPr>
            <a:r>
              <a:rPr lang="en-US" sz="2800" dirty="0" smtClean="0"/>
              <a:t>(2) the ability to take on the perspective of the communication partner, allowing for the </a:t>
            </a:r>
            <a:r>
              <a:rPr lang="en-US" sz="2800" b="1" u="sng" dirty="0" smtClean="0"/>
              <a:t>recognition</a:t>
            </a:r>
            <a:r>
              <a:rPr lang="en-US" sz="2800" dirty="0" smtClean="0"/>
              <a:t> that a communication breakdown has occurred and </a:t>
            </a:r>
          </a:p>
          <a:p>
            <a:pPr marL="514350" indent="-514350" eaLnBrk="1" fontAlgn="auto" hangingPunct="1">
              <a:spcAft>
                <a:spcPts val="800"/>
              </a:spcAft>
              <a:buFontTx/>
              <a:buNone/>
              <a:defRPr/>
            </a:pPr>
            <a:r>
              <a:rPr lang="en-US" sz="2800" dirty="0" smtClean="0"/>
              <a:t>(3) the development of effective alternative             communication </a:t>
            </a:r>
            <a:r>
              <a:rPr lang="en-US" sz="2800" b="1" u="sng" dirty="0" smtClean="0"/>
              <a:t>options</a:t>
            </a:r>
            <a:r>
              <a:rPr lang="en-US" sz="28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481138"/>
          <a:ext cx="8229600" cy="3662680"/>
        </p:xfrm>
        <a:graphic>
          <a:graphicData uri="http://schemas.openxmlformats.org/drawingml/2006/table">
            <a:tbl>
              <a:tblPr firstRow="1" bandRow="1">
                <a:tableStyleId>{5C22544A-7EE6-4342-B048-85BDC9FD1C3A}</a:tableStyleId>
              </a:tblPr>
              <a:tblGrid>
                <a:gridCol w="2514600"/>
                <a:gridCol w="5715000"/>
              </a:tblGrid>
              <a:tr h="370840">
                <a:tc>
                  <a:txBody>
                    <a:bodyPr/>
                    <a:lstStyle/>
                    <a:p>
                      <a:r>
                        <a:rPr lang="en-US" dirty="0" smtClean="0"/>
                        <a:t>Skills</a:t>
                      </a:r>
                      <a:endParaRPr lang="en-US" dirty="0"/>
                    </a:p>
                  </a:txBody>
                  <a:tcPr/>
                </a:tc>
                <a:tc>
                  <a:txBody>
                    <a:bodyPr/>
                    <a:lstStyle/>
                    <a:p>
                      <a:r>
                        <a:rPr lang="en-US" dirty="0" smtClean="0"/>
                        <a:t>Objectives</a:t>
                      </a:r>
                      <a:endParaRPr lang="en-US" dirty="0"/>
                    </a:p>
                  </a:txBody>
                  <a:tcPr/>
                </a:tc>
              </a:tr>
              <a:tr h="370840">
                <a:tc>
                  <a:txBody>
                    <a:bodyPr/>
                    <a:lstStyle/>
                    <a:p>
                      <a:r>
                        <a:rPr kumimoji="0" lang="en-US" sz="1800" kern="1200" baseline="0" dirty="0" smtClean="0">
                          <a:solidFill>
                            <a:schemeClr val="dk1"/>
                          </a:solidFill>
                          <a:latin typeface="+mn-lt"/>
                          <a:ea typeface="+mn-ea"/>
                          <a:cs typeface="+mn-cs"/>
                        </a:rPr>
                        <a:t>Emphasizes key</a:t>
                      </a:r>
                    </a:p>
                    <a:p>
                      <a:r>
                        <a:rPr kumimoji="0" lang="en-US" sz="1800" kern="1200" baseline="0" dirty="0" smtClean="0">
                          <a:solidFill>
                            <a:schemeClr val="dk1"/>
                          </a:solidFill>
                          <a:latin typeface="+mn-lt"/>
                          <a:ea typeface="+mn-ea"/>
                          <a:cs typeface="+mn-cs"/>
                        </a:rPr>
                        <a:t>word(s)</a:t>
                      </a:r>
                      <a:endParaRPr lang="en-US" dirty="0"/>
                    </a:p>
                  </a:txBody>
                  <a:tcPr/>
                </a:tc>
                <a:tc>
                  <a:txBody>
                    <a:bodyPr/>
                    <a:lstStyle/>
                    <a:p>
                      <a:r>
                        <a:rPr kumimoji="0" lang="en-US" sz="1800" kern="1200" baseline="0" dirty="0" smtClean="0">
                          <a:solidFill>
                            <a:schemeClr val="dk1"/>
                          </a:solidFill>
                          <a:latin typeface="+mn-lt"/>
                          <a:ea typeface="+mn-ea"/>
                          <a:cs typeface="+mn-cs"/>
                        </a:rPr>
                        <a:t>During a 5-minute conversation with an adult, the student will emphasize key words in responding to a request for clarification 4 out of 5 times as measured by clinician tally.</a:t>
                      </a:r>
                      <a:endParaRPr lang="en-US" dirty="0"/>
                    </a:p>
                  </a:txBody>
                  <a:tcPr/>
                </a:tc>
              </a:tr>
              <a:tr h="370840">
                <a:tc>
                  <a:txBody>
                    <a:bodyPr/>
                    <a:lstStyle/>
                    <a:p>
                      <a:r>
                        <a:rPr kumimoji="0" lang="en-US" sz="1800" kern="1200" baseline="0" dirty="0" smtClean="0">
                          <a:solidFill>
                            <a:schemeClr val="dk1"/>
                          </a:solidFill>
                          <a:latin typeface="+mn-lt"/>
                          <a:ea typeface="+mn-ea"/>
                          <a:cs typeface="+mn-cs"/>
                        </a:rPr>
                        <a:t>Repeats what he</a:t>
                      </a:r>
                    </a:p>
                    <a:p>
                      <a:r>
                        <a:rPr kumimoji="0" lang="en-US" sz="1800" kern="1200" baseline="0" dirty="0" smtClean="0">
                          <a:solidFill>
                            <a:schemeClr val="dk1"/>
                          </a:solidFill>
                          <a:latin typeface="+mn-lt"/>
                          <a:ea typeface="+mn-ea"/>
                          <a:cs typeface="+mn-cs"/>
                        </a:rPr>
                        <a:t>thought was said</a:t>
                      </a:r>
                      <a:endParaRPr lang="en-US" dirty="0"/>
                    </a:p>
                  </a:txBody>
                  <a:tcPr/>
                </a:tc>
                <a:tc>
                  <a:txBody>
                    <a:bodyPr/>
                    <a:lstStyle/>
                    <a:p>
                      <a:r>
                        <a:rPr kumimoji="0" lang="en-US" sz="1800" kern="1200" baseline="0" dirty="0" smtClean="0">
                          <a:solidFill>
                            <a:schemeClr val="dk1"/>
                          </a:solidFill>
                          <a:latin typeface="+mn-lt"/>
                          <a:ea typeface="+mn-ea"/>
                          <a:cs typeface="+mn-cs"/>
                        </a:rPr>
                        <a:t>During a 5-minute conversation with an adult, the student will repeat what he thought was said to clarify 3 out of 5 times as measured by clinician tally.</a:t>
                      </a:r>
                      <a:endParaRPr lang="en-US" dirty="0"/>
                    </a:p>
                  </a:txBody>
                  <a:tcPr/>
                </a:tc>
              </a:tr>
              <a:tr h="370840">
                <a:tc>
                  <a:txBody>
                    <a:bodyPr/>
                    <a:lstStyle/>
                    <a:p>
                      <a:r>
                        <a:rPr kumimoji="0" lang="en-US" sz="1800" kern="1200" baseline="0" dirty="0" smtClean="0">
                          <a:solidFill>
                            <a:schemeClr val="dk1"/>
                          </a:solidFill>
                          <a:latin typeface="+mn-lt"/>
                          <a:ea typeface="+mn-ea"/>
                          <a:cs typeface="+mn-cs"/>
                        </a:rPr>
                        <a:t>Ask for restatement</a:t>
                      </a:r>
                    </a:p>
                    <a:p>
                      <a:r>
                        <a:rPr kumimoji="0" lang="en-US" sz="1800" kern="1200" baseline="0" dirty="0" smtClean="0">
                          <a:solidFill>
                            <a:schemeClr val="dk1"/>
                          </a:solidFill>
                          <a:latin typeface="+mn-lt"/>
                          <a:ea typeface="+mn-ea"/>
                          <a:cs typeface="+mn-cs"/>
                        </a:rPr>
                        <a:t>or clarification</a:t>
                      </a:r>
                      <a:endParaRPr lang="en-US" dirty="0"/>
                    </a:p>
                  </a:txBody>
                  <a:tcPr/>
                </a:tc>
                <a:tc>
                  <a:txBody>
                    <a:bodyPr/>
                    <a:lstStyle/>
                    <a:p>
                      <a:r>
                        <a:rPr kumimoji="0" lang="en-US" sz="1800" kern="1200" baseline="0" dirty="0" smtClean="0">
                          <a:solidFill>
                            <a:schemeClr val="dk1"/>
                          </a:solidFill>
                          <a:latin typeface="+mn-lt"/>
                          <a:ea typeface="+mn-ea"/>
                          <a:cs typeface="+mn-cs"/>
                        </a:rPr>
                        <a:t>During a presentation by a peer, the student will ask for repetition or clarification 3 out of 5 times as measured by teacher observation.</a:t>
                      </a:r>
                      <a:endParaRPr lang="en-US" dirty="0"/>
                    </a:p>
                  </a:txBody>
                  <a:tcPr/>
                </a:tc>
              </a:tr>
            </a:tbl>
          </a:graphicData>
        </a:graphic>
      </p:graphicFrame>
      <p:sp>
        <p:nvSpPr>
          <p:cNvPr id="3" name="Title 2"/>
          <p:cNvSpPr>
            <a:spLocks noGrp="1"/>
          </p:cNvSpPr>
          <p:nvPr>
            <p:ph type="title"/>
          </p:nvPr>
        </p:nvSpPr>
        <p:spPr/>
        <p:txBody>
          <a:bodyPr/>
          <a:lstStyle/>
          <a:p>
            <a:r>
              <a:rPr lang="en-US" dirty="0" smtClean="0"/>
              <a:t>Communication Repair Goals</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876800"/>
          </a:xfrm>
        </p:spPr>
        <p:txBody>
          <a:bodyPr>
            <a:normAutofit/>
          </a:bodyPr>
          <a:lstStyle/>
          <a:p>
            <a:pPr>
              <a:buNone/>
            </a:pPr>
            <a:endParaRPr lang="en-US" dirty="0" smtClean="0"/>
          </a:p>
          <a:p>
            <a:r>
              <a:rPr lang="en-US" dirty="0" smtClean="0"/>
              <a:t>How many students on your caseload have IEP goals related to CR skill development?</a:t>
            </a:r>
          </a:p>
          <a:p>
            <a:endParaRPr lang="en-US" dirty="0" smtClean="0"/>
          </a:p>
          <a:p>
            <a:r>
              <a:rPr lang="en-US" dirty="0" smtClean="0"/>
              <a:t>What do you do now to teach students CR strategies? </a:t>
            </a:r>
          </a:p>
          <a:p>
            <a:endParaRPr lang="en-US" dirty="0" smtClean="0"/>
          </a:p>
          <a:p>
            <a:r>
              <a:rPr lang="en-US" dirty="0" smtClean="0"/>
              <a:t>What do you think you may do differently?</a:t>
            </a:r>
            <a:endParaRPr lang="en-US" dirty="0"/>
          </a:p>
        </p:txBody>
      </p:sp>
      <p:sp>
        <p:nvSpPr>
          <p:cNvPr id="3" name="Title 2"/>
          <p:cNvSpPr>
            <a:spLocks noGrp="1"/>
          </p:cNvSpPr>
          <p:nvPr>
            <p:ph type="title"/>
          </p:nvPr>
        </p:nvSpPr>
        <p:spPr/>
        <p:txBody>
          <a:bodyPr/>
          <a:lstStyle/>
          <a:p>
            <a:r>
              <a:rPr lang="en-US" dirty="0" smtClean="0"/>
              <a:t>Turn-and-Talk: </a:t>
            </a:r>
            <a:endParaRPr lang="en-US" dirty="0"/>
          </a:p>
        </p:txBody>
      </p:sp>
      <p:pic>
        <p:nvPicPr>
          <p:cNvPr id="4" name="Picture 1" descr="C:\Users\karen\AppData\Local\Microsoft\Windows\Temporary Internet Files\Content.IE5\G6SXG491\MC900149396[1].wmf"/>
          <p:cNvPicPr>
            <a:picLocks noChangeAspect="1" noChangeArrowheads="1"/>
          </p:cNvPicPr>
          <p:nvPr/>
        </p:nvPicPr>
        <p:blipFill>
          <a:blip r:embed="rId2" cstate="print"/>
          <a:srcRect/>
          <a:stretch>
            <a:fillRect/>
          </a:stretch>
        </p:blipFill>
        <p:spPr bwMode="auto">
          <a:xfrm>
            <a:off x="6768220" y="0"/>
            <a:ext cx="2375780" cy="1443997"/>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aren\AppData\Local\Microsoft\Windows\Temporary Internet Files\Content.IE5\QO9BWNM6\MP900398847[1].jpg"/>
          <p:cNvPicPr>
            <a:picLocks noChangeAspect="1" noChangeArrowheads="1"/>
          </p:cNvPicPr>
          <p:nvPr/>
        </p:nvPicPr>
        <p:blipFill>
          <a:blip r:embed="rId2" cstate="print"/>
          <a:srcRect l="20238" t="10000" r="42857" b="11667"/>
          <a:stretch>
            <a:fillRect/>
          </a:stretch>
        </p:blipFill>
        <p:spPr bwMode="auto">
          <a:xfrm>
            <a:off x="7391400" y="0"/>
            <a:ext cx="1752600" cy="2657168"/>
          </a:xfrm>
          <a:prstGeom prst="rect">
            <a:avLst/>
          </a:prstGeom>
          <a:noFill/>
        </p:spPr>
      </p:pic>
      <p:sp>
        <p:nvSpPr>
          <p:cNvPr id="2" name="Content Placeholder 1"/>
          <p:cNvSpPr>
            <a:spLocks noGrp="1"/>
          </p:cNvSpPr>
          <p:nvPr>
            <p:ph idx="1"/>
          </p:nvPr>
        </p:nvSpPr>
        <p:spPr>
          <a:xfrm>
            <a:off x="457200" y="1828800"/>
            <a:ext cx="8229600" cy="4525963"/>
          </a:xfrm>
        </p:spPr>
        <p:txBody>
          <a:bodyPr>
            <a:normAutofit lnSpcReduction="10000"/>
          </a:bodyPr>
          <a:lstStyle/>
          <a:p>
            <a:r>
              <a:rPr lang="en-US" dirty="0" smtClean="0"/>
              <a:t>Various methods have been used. </a:t>
            </a:r>
          </a:p>
          <a:p>
            <a:r>
              <a:rPr lang="en-US" dirty="0" smtClean="0"/>
              <a:t>To assess knowledge of CR strategies, researchers identify what strategies children use when they are </a:t>
            </a:r>
            <a:r>
              <a:rPr lang="en-US" b="1" dirty="0" smtClean="0"/>
              <a:t>asked to clarify           WHAT </a:t>
            </a:r>
            <a:r>
              <a:rPr lang="en-US" b="1" dirty="0" smtClean="0">
                <a:solidFill>
                  <a:srgbClr val="7030A0"/>
                </a:solidFill>
              </a:rPr>
              <a:t>THEY </a:t>
            </a:r>
            <a:r>
              <a:rPr lang="en-US" b="1" dirty="0" smtClean="0"/>
              <a:t>SAID</a:t>
            </a:r>
          </a:p>
          <a:p>
            <a:r>
              <a:rPr lang="en-US" dirty="0" smtClean="0"/>
              <a:t>Typically one of a set of pictures or objects is described by the child. The clinician asks the child:</a:t>
            </a:r>
          </a:p>
          <a:p>
            <a:pPr lvl="1"/>
            <a:r>
              <a:rPr lang="en-US" dirty="0" smtClean="0"/>
              <a:t>Huh?</a:t>
            </a:r>
          </a:p>
          <a:p>
            <a:pPr lvl="1"/>
            <a:r>
              <a:rPr lang="en-US" dirty="0" smtClean="0"/>
              <a:t>What?</a:t>
            </a:r>
          </a:p>
          <a:p>
            <a:pPr lvl="1"/>
            <a:r>
              <a:rPr lang="en-US" dirty="0" smtClean="0"/>
              <a:t>I don’t understand	</a:t>
            </a:r>
            <a:endParaRPr lang="en-US" dirty="0"/>
          </a:p>
        </p:txBody>
      </p:sp>
      <p:sp>
        <p:nvSpPr>
          <p:cNvPr id="3" name="Title 2"/>
          <p:cNvSpPr>
            <a:spLocks noGrp="1"/>
          </p:cNvSpPr>
          <p:nvPr>
            <p:ph type="title"/>
          </p:nvPr>
        </p:nvSpPr>
        <p:spPr>
          <a:xfrm>
            <a:off x="457200" y="274638"/>
            <a:ext cx="6172200" cy="1143000"/>
          </a:xfrm>
        </p:spPr>
        <p:txBody>
          <a:bodyPr>
            <a:normAutofit fontScale="90000"/>
          </a:bodyPr>
          <a:lstStyle/>
          <a:p>
            <a:pPr algn="ctr"/>
            <a:r>
              <a:rPr lang="en-US" dirty="0" smtClean="0"/>
              <a:t>How has Communication Repair been Studied?</a:t>
            </a:r>
            <a:endParaRPr lang="en-US" dirty="0"/>
          </a:p>
        </p:txBody>
      </p:sp>
      <p:pic>
        <p:nvPicPr>
          <p:cNvPr id="5" name="Picture 4" descr="C:\Users\Karen\AppData\Local\Microsoft\Windows\Temporary Internet Files\Content.IE5\Y5QH1KSA\MCj00786220000[1].wmf"/>
          <p:cNvPicPr>
            <a:picLocks noChangeAspect="1" noChangeArrowheads="1"/>
          </p:cNvPicPr>
          <p:nvPr/>
        </p:nvPicPr>
        <p:blipFill>
          <a:blip r:embed="rId3" cstate="print"/>
          <a:srcRect/>
          <a:stretch>
            <a:fillRect/>
          </a:stretch>
        </p:blipFill>
        <p:spPr bwMode="auto">
          <a:xfrm>
            <a:off x="228600" y="4267200"/>
            <a:ext cx="787400" cy="1693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66800"/>
            <a:ext cx="8839200" cy="5486400"/>
          </a:xfrm>
        </p:spPr>
        <p:txBody>
          <a:bodyPr>
            <a:normAutofit fontScale="92500" lnSpcReduction="10000"/>
          </a:bodyPr>
          <a:lstStyle/>
          <a:p>
            <a:r>
              <a:rPr lang="en-US" dirty="0" smtClean="0"/>
              <a:t>3 broad categories of verbal CR; also nonverbal CR</a:t>
            </a:r>
          </a:p>
          <a:p>
            <a:r>
              <a:rPr lang="en-US" dirty="0" smtClean="0"/>
              <a:t>Each broad category has several strategies for a   </a:t>
            </a:r>
            <a:r>
              <a:rPr lang="en-US" b="1" u="sng" dirty="0" smtClean="0"/>
              <a:t>total of 13 </a:t>
            </a:r>
            <a:r>
              <a:rPr lang="en-US" u="sng" dirty="0" smtClean="0"/>
              <a:t>plus inappropriate responses to equal 16</a:t>
            </a:r>
            <a:endParaRPr lang="en-US" b="1" u="sng" dirty="0" smtClean="0"/>
          </a:p>
          <a:p>
            <a:pPr>
              <a:spcAft>
                <a:spcPts val="300"/>
              </a:spcAft>
            </a:pPr>
            <a:r>
              <a:rPr lang="en-US" b="1" dirty="0" smtClean="0">
                <a:solidFill>
                  <a:srgbClr val="FFC000"/>
                </a:solidFill>
                <a:effectLst>
                  <a:outerShdw blurRad="38100" dist="38100" dir="2700000" algn="tl">
                    <a:srgbClr val="000000">
                      <a:alpha val="43137"/>
                    </a:srgbClr>
                  </a:outerShdw>
                </a:effectLst>
              </a:rPr>
              <a:t>REPETITION</a:t>
            </a:r>
            <a:r>
              <a:rPr lang="en-US" dirty="0" smtClean="0">
                <a:solidFill>
                  <a:srgbClr val="FFC000"/>
                </a:solidFill>
                <a:effectLst>
                  <a:outerShdw blurRad="38100" dist="38100" dir="2700000" algn="tl">
                    <a:srgbClr val="000000">
                      <a:alpha val="43137"/>
                    </a:srgbClr>
                  </a:outerShdw>
                </a:effectLst>
              </a:rPr>
              <a:t> </a:t>
            </a:r>
            <a:r>
              <a:rPr lang="en-US" dirty="0" smtClean="0"/>
              <a:t>– no information is added to the original utterance                                </a:t>
            </a:r>
          </a:p>
          <a:p>
            <a:pPr>
              <a:spcAft>
                <a:spcPts val="300"/>
              </a:spcAft>
            </a:pPr>
            <a:r>
              <a:rPr lang="en-US" b="1" dirty="0" smtClean="0">
                <a:solidFill>
                  <a:srgbClr val="00B050"/>
                </a:solidFill>
              </a:rPr>
              <a:t>REVISION</a:t>
            </a:r>
            <a:r>
              <a:rPr lang="en-US" dirty="0" smtClean="0"/>
              <a:t> – meaning of original utterance unchanged; form is altered                     </a:t>
            </a:r>
          </a:p>
          <a:p>
            <a:pPr>
              <a:spcAft>
                <a:spcPts val="300"/>
              </a:spcAft>
            </a:pPr>
            <a:r>
              <a:rPr lang="en-US" b="1" dirty="0" smtClean="0">
                <a:solidFill>
                  <a:srgbClr val="0070C0"/>
                </a:solidFill>
              </a:rPr>
              <a:t>ADDITION</a:t>
            </a:r>
            <a:r>
              <a:rPr lang="en-US" dirty="0" smtClean="0"/>
              <a:t> – </a:t>
            </a:r>
            <a:r>
              <a:rPr lang="en-US" b="1" dirty="0" smtClean="0"/>
              <a:t>Simple</a:t>
            </a:r>
            <a:r>
              <a:rPr lang="en-US" dirty="0" smtClean="0"/>
              <a:t> - information is added to the original utterance   </a:t>
            </a:r>
            <a:r>
              <a:rPr lang="en-US" b="1" dirty="0" smtClean="0"/>
              <a:t>- Clarifying </a:t>
            </a:r>
            <a:r>
              <a:rPr lang="en-US" dirty="0" smtClean="0"/>
              <a:t>– specific information added to define, clarify</a:t>
            </a:r>
          </a:p>
          <a:p>
            <a:pPr>
              <a:spcAft>
                <a:spcPts val="300"/>
              </a:spcAft>
            </a:pPr>
            <a:r>
              <a:rPr lang="en-US" b="1" dirty="0" smtClean="0">
                <a:solidFill>
                  <a:srgbClr val="7030A0"/>
                </a:solidFill>
              </a:rPr>
              <a:t>NONVERBAL</a:t>
            </a:r>
            <a:r>
              <a:rPr lang="en-US" b="1" dirty="0" smtClean="0"/>
              <a:t> </a:t>
            </a:r>
            <a:r>
              <a:rPr lang="en-US" dirty="0" smtClean="0"/>
              <a:t> - student uses strategies other than        verbal</a:t>
            </a:r>
          </a:p>
          <a:p>
            <a:pPr>
              <a:spcAft>
                <a:spcPts val="300"/>
              </a:spcAft>
            </a:pPr>
            <a:r>
              <a:rPr lang="en-US" b="1" dirty="0" smtClean="0">
                <a:solidFill>
                  <a:schemeClr val="accent3"/>
                </a:solidFill>
              </a:rPr>
              <a:t>INAPPROPRIATE </a:t>
            </a:r>
            <a:r>
              <a:rPr lang="en-US" dirty="0" smtClean="0"/>
              <a:t>– student did not comply with         request for clarification                                     </a:t>
            </a:r>
            <a:r>
              <a:rPr lang="en-US" b="1" dirty="0" smtClean="0"/>
              <a:t>                                                                </a:t>
            </a:r>
            <a:endParaRPr lang="en-US" dirty="0" smtClean="0"/>
          </a:p>
        </p:txBody>
      </p:sp>
      <p:sp>
        <p:nvSpPr>
          <p:cNvPr id="3" name="Title 2"/>
          <p:cNvSpPr>
            <a:spLocks noGrp="1"/>
          </p:cNvSpPr>
          <p:nvPr>
            <p:ph type="title"/>
          </p:nvPr>
        </p:nvSpPr>
        <p:spPr>
          <a:xfrm>
            <a:off x="457200" y="274638"/>
            <a:ext cx="8229600" cy="792162"/>
          </a:xfrm>
        </p:spPr>
        <p:txBody>
          <a:bodyPr>
            <a:normAutofit fontScale="90000"/>
          </a:bodyPr>
          <a:lstStyle/>
          <a:p>
            <a:r>
              <a:rPr lang="en-US" dirty="0" smtClean="0"/>
              <a:t>How are CR strategies classified?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52400" y="228604"/>
          <a:ext cx="8686801" cy="6597647"/>
        </p:xfrm>
        <a:graphic>
          <a:graphicData uri="http://schemas.openxmlformats.org/drawingml/2006/table">
            <a:tbl>
              <a:tblPr/>
              <a:tblGrid>
                <a:gridCol w="5133109"/>
                <a:gridCol w="2921924"/>
                <a:gridCol w="631768"/>
              </a:tblGrid>
              <a:tr h="568959">
                <a:tc>
                  <a:txBody>
                    <a:bodyPr/>
                    <a:lstStyle/>
                    <a:p>
                      <a:pPr marL="0" marR="0">
                        <a:lnSpc>
                          <a:spcPct val="115000"/>
                        </a:lnSpc>
                        <a:spcBef>
                          <a:spcPts val="0"/>
                        </a:spcBef>
                        <a:spcAft>
                          <a:spcPts val="0"/>
                        </a:spcAft>
                      </a:pPr>
                      <a:r>
                        <a:rPr lang="en-US" sz="2000" dirty="0">
                          <a:latin typeface="Calibri"/>
                          <a:ea typeface="Times New Roman"/>
                          <a:cs typeface="Calibri"/>
                        </a:rPr>
                        <a:t>Mom, can you say that more slowly please?</a:t>
                      </a:r>
                      <a:endParaRPr lang="en-US" sz="16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15000"/>
                        </a:lnSpc>
                        <a:spcBef>
                          <a:spcPts val="0"/>
                        </a:spcBef>
                        <a:spcAft>
                          <a:spcPts val="0"/>
                        </a:spcAft>
                      </a:pPr>
                      <a:r>
                        <a:rPr lang="en-US" sz="1800" dirty="0">
                          <a:latin typeface="Calibri"/>
                          <a:ea typeface="Times New Roman"/>
                          <a:cs typeface="Calibri"/>
                        </a:rPr>
                        <a:t>Repeat at a slower rate</a:t>
                      </a:r>
                      <a:endParaRPr lang="en-US" sz="14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rowSpan="4">
                  <a:txBody>
                    <a:bodyPr/>
                    <a:lstStyle/>
                    <a:p>
                      <a:pPr marL="0" marR="0" algn="ctr">
                        <a:lnSpc>
                          <a:spcPct val="115000"/>
                        </a:lnSpc>
                        <a:spcBef>
                          <a:spcPts val="0"/>
                        </a:spcBef>
                        <a:spcAft>
                          <a:spcPts val="0"/>
                        </a:spcAft>
                      </a:pPr>
                      <a:r>
                        <a:rPr lang="en-US" sz="2800" b="1" dirty="0" smtClean="0">
                          <a:solidFill>
                            <a:srgbClr val="FF0000"/>
                          </a:solidFill>
                          <a:latin typeface="Calibri"/>
                          <a:ea typeface="Times New Roman"/>
                          <a:cs typeface="Calibri"/>
                        </a:rPr>
                        <a:t>REPEAT</a:t>
                      </a:r>
                      <a:endParaRPr lang="en-US" sz="1800" dirty="0">
                        <a:solidFill>
                          <a:srgbClr val="FF0000"/>
                        </a:solidFill>
                        <a:latin typeface="Calibri"/>
                        <a:ea typeface="Times New Roman"/>
                        <a:cs typeface="Times New Roman"/>
                      </a:endParaRPr>
                    </a:p>
                  </a:txBody>
                  <a:tcPr marL="63944" marR="63944"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568959">
                <a:tc>
                  <a:txBody>
                    <a:bodyPr/>
                    <a:lstStyle/>
                    <a:p>
                      <a:pPr marL="0" marR="0">
                        <a:lnSpc>
                          <a:spcPct val="115000"/>
                        </a:lnSpc>
                        <a:spcBef>
                          <a:spcPts val="0"/>
                        </a:spcBef>
                        <a:spcAft>
                          <a:spcPts val="0"/>
                        </a:spcAft>
                      </a:pPr>
                      <a:r>
                        <a:rPr lang="en-US" sz="2000" dirty="0">
                          <a:latin typeface="Calibri"/>
                          <a:ea typeface="Times New Roman"/>
                          <a:cs typeface="Calibri"/>
                        </a:rPr>
                        <a:t>Mom, can you say that again more clearly please?</a:t>
                      </a:r>
                      <a:endParaRPr lang="en-US" sz="16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15000"/>
                        </a:lnSpc>
                        <a:spcBef>
                          <a:spcPts val="0"/>
                        </a:spcBef>
                        <a:spcAft>
                          <a:spcPts val="0"/>
                        </a:spcAft>
                      </a:pPr>
                      <a:r>
                        <a:rPr lang="en-US" sz="1800" dirty="0">
                          <a:latin typeface="Calibri"/>
                          <a:ea typeface="Times New Roman"/>
                          <a:cs typeface="Calibri"/>
                        </a:rPr>
                        <a:t>Repeat spoken more clearly</a:t>
                      </a:r>
                      <a:endParaRPr lang="en-US" sz="14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vMerge="1">
                  <a:txBody>
                    <a:bodyPr/>
                    <a:lstStyle/>
                    <a:p>
                      <a:endParaRPr lang="en-US"/>
                    </a:p>
                  </a:txBody>
                  <a:tcPr/>
                </a:tc>
              </a:tr>
              <a:tr h="568959">
                <a:tc>
                  <a:txBody>
                    <a:bodyPr/>
                    <a:lstStyle/>
                    <a:p>
                      <a:pPr marL="0" marR="0">
                        <a:lnSpc>
                          <a:spcPct val="115000"/>
                        </a:lnSpc>
                        <a:spcBef>
                          <a:spcPts val="0"/>
                        </a:spcBef>
                        <a:spcAft>
                          <a:spcPts val="0"/>
                        </a:spcAft>
                      </a:pPr>
                      <a:r>
                        <a:rPr lang="en-US" sz="2000" dirty="0">
                          <a:latin typeface="Calibri"/>
                          <a:ea typeface="Times New Roman"/>
                          <a:cs typeface="Calibri"/>
                        </a:rPr>
                        <a:t>Mom, did you say we were stopping for </a:t>
                      </a:r>
                      <a:r>
                        <a:rPr lang="en-US" sz="2000" u="sng" dirty="0">
                          <a:latin typeface="Calibri"/>
                          <a:ea typeface="Times New Roman"/>
                          <a:cs typeface="Calibri"/>
                        </a:rPr>
                        <a:t>fast food</a:t>
                      </a:r>
                      <a:r>
                        <a:rPr lang="en-US" sz="2000" dirty="0">
                          <a:latin typeface="Calibri"/>
                          <a:ea typeface="Times New Roman"/>
                          <a:cs typeface="Calibri"/>
                        </a:rPr>
                        <a:t>?</a:t>
                      </a:r>
                      <a:endParaRPr lang="en-US" sz="16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15000"/>
                        </a:lnSpc>
                        <a:spcBef>
                          <a:spcPts val="0"/>
                        </a:spcBef>
                        <a:spcAft>
                          <a:spcPts val="0"/>
                        </a:spcAft>
                      </a:pPr>
                      <a:r>
                        <a:rPr lang="en-US" sz="1800" dirty="0">
                          <a:latin typeface="Calibri"/>
                          <a:ea typeface="Times New Roman"/>
                          <a:cs typeface="Calibri"/>
                        </a:rPr>
                        <a:t>Emphasize key word(s)</a:t>
                      </a:r>
                      <a:endParaRPr lang="en-US" sz="14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vMerge="1">
                  <a:txBody>
                    <a:bodyPr/>
                    <a:lstStyle/>
                    <a:p>
                      <a:endParaRPr lang="en-US"/>
                    </a:p>
                  </a:txBody>
                  <a:tcPr/>
                </a:tc>
              </a:tr>
              <a:tr h="568959">
                <a:tc>
                  <a:txBody>
                    <a:bodyPr/>
                    <a:lstStyle/>
                    <a:p>
                      <a:pPr marL="0" marR="0">
                        <a:lnSpc>
                          <a:spcPct val="115000"/>
                        </a:lnSpc>
                        <a:spcBef>
                          <a:spcPts val="0"/>
                        </a:spcBef>
                        <a:spcAft>
                          <a:spcPts val="0"/>
                        </a:spcAft>
                      </a:pPr>
                      <a:r>
                        <a:rPr lang="en-US" sz="2000" dirty="0">
                          <a:latin typeface="Calibri"/>
                          <a:ea typeface="Times New Roman"/>
                          <a:cs typeface="Calibri"/>
                        </a:rPr>
                        <a:t>Mom, I didn’t hear you – could you say that again louder?</a:t>
                      </a:r>
                      <a:endParaRPr lang="en-US" sz="16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15000"/>
                        </a:lnSpc>
                        <a:spcBef>
                          <a:spcPts val="0"/>
                        </a:spcBef>
                        <a:spcAft>
                          <a:spcPts val="0"/>
                        </a:spcAft>
                      </a:pPr>
                      <a:r>
                        <a:rPr lang="en-US" sz="1800" dirty="0">
                          <a:latin typeface="Calibri"/>
                          <a:ea typeface="Times New Roman"/>
                          <a:cs typeface="Calibri"/>
                        </a:rPr>
                        <a:t>Repeat louder</a:t>
                      </a:r>
                      <a:endParaRPr lang="en-US" sz="14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vMerge="1">
                  <a:txBody>
                    <a:bodyPr/>
                    <a:lstStyle/>
                    <a:p>
                      <a:endParaRPr lang="en-US"/>
                    </a:p>
                  </a:txBody>
                  <a:tcPr/>
                </a:tc>
              </a:tr>
              <a:tr h="568959">
                <a:tc>
                  <a:txBody>
                    <a:bodyPr/>
                    <a:lstStyle/>
                    <a:p>
                      <a:pPr marL="0" marR="0">
                        <a:lnSpc>
                          <a:spcPct val="115000"/>
                        </a:lnSpc>
                        <a:spcBef>
                          <a:spcPts val="0"/>
                        </a:spcBef>
                        <a:spcAft>
                          <a:spcPts val="0"/>
                        </a:spcAft>
                      </a:pPr>
                      <a:r>
                        <a:rPr lang="en-US" sz="2000" dirty="0">
                          <a:latin typeface="Calibri"/>
                          <a:ea typeface="Times New Roman"/>
                          <a:cs typeface="Calibri"/>
                        </a:rPr>
                        <a:t>Did I hear you say food? Where can we stop for food?</a:t>
                      </a:r>
                      <a:endParaRPr lang="en-US" sz="16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F9B9"/>
                    </a:solidFill>
                  </a:tcPr>
                </a:tc>
                <a:tc>
                  <a:txBody>
                    <a:bodyPr/>
                    <a:lstStyle/>
                    <a:p>
                      <a:pPr marL="0" marR="0">
                        <a:lnSpc>
                          <a:spcPct val="115000"/>
                        </a:lnSpc>
                        <a:spcBef>
                          <a:spcPts val="0"/>
                        </a:spcBef>
                        <a:spcAft>
                          <a:spcPts val="0"/>
                        </a:spcAft>
                      </a:pPr>
                      <a:r>
                        <a:rPr lang="en-US" sz="1800" dirty="0">
                          <a:latin typeface="Calibri"/>
                          <a:ea typeface="Times New Roman"/>
                          <a:cs typeface="Calibri"/>
                        </a:rPr>
                        <a:t>Break into two sentences</a:t>
                      </a:r>
                      <a:endParaRPr lang="en-US" sz="14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F9B9"/>
                    </a:solidFill>
                  </a:tcPr>
                </a:tc>
                <a:tc rowSpan="3">
                  <a:txBody>
                    <a:bodyPr/>
                    <a:lstStyle/>
                    <a:p>
                      <a:pPr marL="0" marR="0" algn="ctr">
                        <a:lnSpc>
                          <a:spcPct val="115000"/>
                        </a:lnSpc>
                        <a:spcBef>
                          <a:spcPts val="0"/>
                        </a:spcBef>
                        <a:spcAft>
                          <a:spcPts val="0"/>
                        </a:spcAft>
                      </a:pPr>
                      <a:r>
                        <a:rPr lang="en-US" sz="2400" b="1" dirty="0" smtClean="0">
                          <a:solidFill>
                            <a:srgbClr val="FF0000"/>
                          </a:solidFill>
                          <a:latin typeface="Calibri"/>
                          <a:ea typeface="Times New Roman"/>
                          <a:cs typeface="Calibri"/>
                        </a:rPr>
                        <a:t>CHANGE FORM</a:t>
                      </a:r>
                      <a:endParaRPr lang="en-US" sz="1600" dirty="0">
                        <a:solidFill>
                          <a:srgbClr val="FF0000"/>
                        </a:solidFill>
                        <a:latin typeface="Calibri"/>
                        <a:ea typeface="Times New Roman"/>
                        <a:cs typeface="Times New Roman"/>
                      </a:endParaRPr>
                    </a:p>
                  </a:txBody>
                  <a:tcPr marL="63944" marR="63944"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EA88"/>
                    </a:solidFill>
                  </a:tcPr>
                </a:tc>
              </a:tr>
              <a:tr h="682496">
                <a:tc>
                  <a:txBody>
                    <a:bodyPr/>
                    <a:lstStyle/>
                    <a:p>
                      <a:pPr marL="0" marR="0">
                        <a:lnSpc>
                          <a:spcPct val="115000"/>
                        </a:lnSpc>
                        <a:spcBef>
                          <a:spcPts val="0"/>
                        </a:spcBef>
                        <a:spcAft>
                          <a:spcPts val="0"/>
                        </a:spcAft>
                      </a:pPr>
                      <a:r>
                        <a:rPr lang="en-US" sz="2000" dirty="0">
                          <a:latin typeface="Calibri"/>
                          <a:ea typeface="Times New Roman"/>
                          <a:cs typeface="Calibri"/>
                        </a:rPr>
                        <a:t>Can we go to a restaurant for lunch? Fast food?</a:t>
                      </a:r>
                      <a:endParaRPr lang="en-US" sz="16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F9B9"/>
                    </a:solidFill>
                  </a:tcPr>
                </a:tc>
                <a:tc>
                  <a:txBody>
                    <a:bodyPr/>
                    <a:lstStyle/>
                    <a:p>
                      <a:pPr marL="0" marR="0">
                        <a:lnSpc>
                          <a:spcPct val="115000"/>
                        </a:lnSpc>
                        <a:spcBef>
                          <a:spcPts val="0"/>
                        </a:spcBef>
                        <a:spcAft>
                          <a:spcPts val="0"/>
                        </a:spcAft>
                      </a:pPr>
                      <a:r>
                        <a:rPr lang="en-US" sz="1800" dirty="0">
                          <a:latin typeface="Calibri"/>
                          <a:ea typeface="Times New Roman"/>
                          <a:cs typeface="Calibri"/>
                        </a:rPr>
                        <a:t>Different words, same meaning</a:t>
                      </a:r>
                      <a:endParaRPr lang="en-US" sz="14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F9B9"/>
                    </a:solidFill>
                  </a:tcPr>
                </a:tc>
                <a:tc vMerge="1">
                  <a:txBody>
                    <a:bodyPr/>
                    <a:lstStyle/>
                    <a:p>
                      <a:endParaRPr lang="en-US"/>
                    </a:p>
                  </a:txBody>
                  <a:tcPr/>
                </a:tc>
              </a:tr>
              <a:tr h="568959">
                <a:tc>
                  <a:txBody>
                    <a:bodyPr/>
                    <a:lstStyle/>
                    <a:p>
                      <a:pPr marL="0" marR="0">
                        <a:lnSpc>
                          <a:spcPct val="115000"/>
                        </a:lnSpc>
                        <a:spcBef>
                          <a:spcPts val="0"/>
                        </a:spcBef>
                        <a:spcAft>
                          <a:spcPts val="0"/>
                        </a:spcAft>
                      </a:pPr>
                      <a:r>
                        <a:rPr lang="en-US" sz="2000" dirty="0">
                          <a:latin typeface="Calibri"/>
                          <a:ea typeface="Times New Roman"/>
                          <a:cs typeface="Calibri"/>
                        </a:rPr>
                        <a:t>I would like to stop for fast food too.</a:t>
                      </a:r>
                      <a:endParaRPr lang="en-US" sz="16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F9B9"/>
                    </a:solidFill>
                  </a:tcPr>
                </a:tc>
                <a:tc>
                  <a:txBody>
                    <a:bodyPr/>
                    <a:lstStyle/>
                    <a:p>
                      <a:pPr marL="0" marR="0">
                        <a:lnSpc>
                          <a:spcPct val="115000"/>
                        </a:lnSpc>
                        <a:spcBef>
                          <a:spcPts val="0"/>
                        </a:spcBef>
                        <a:spcAft>
                          <a:spcPts val="0"/>
                        </a:spcAft>
                      </a:pPr>
                      <a:r>
                        <a:rPr lang="en-US" sz="1800" dirty="0">
                          <a:latin typeface="Calibri"/>
                          <a:ea typeface="Times New Roman"/>
                          <a:cs typeface="Calibri"/>
                        </a:rPr>
                        <a:t>Different form (word order)</a:t>
                      </a:r>
                      <a:endParaRPr lang="en-US" sz="14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F9B9"/>
                    </a:solidFill>
                  </a:tcPr>
                </a:tc>
                <a:tc vMerge="1">
                  <a:txBody>
                    <a:bodyPr/>
                    <a:lstStyle/>
                    <a:p>
                      <a:endParaRPr lang="en-US"/>
                    </a:p>
                  </a:txBody>
                  <a:tcPr/>
                </a:tc>
              </a:tr>
              <a:tr h="568959">
                <a:tc>
                  <a:txBody>
                    <a:bodyPr/>
                    <a:lstStyle/>
                    <a:p>
                      <a:pPr marL="0" marR="0">
                        <a:lnSpc>
                          <a:spcPct val="115000"/>
                        </a:lnSpc>
                        <a:spcBef>
                          <a:spcPts val="0"/>
                        </a:spcBef>
                        <a:spcAft>
                          <a:spcPts val="0"/>
                        </a:spcAft>
                      </a:pPr>
                      <a:r>
                        <a:rPr lang="en-US" sz="2000" dirty="0">
                          <a:latin typeface="Calibri"/>
                          <a:ea typeface="Times New Roman"/>
                          <a:cs typeface="Calibri"/>
                        </a:rPr>
                        <a:t>Are we stopping for fast food </a:t>
                      </a:r>
                      <a:r>
                        <a:rPr lang="en-US" sz="2000" u="sng" dirty="0">
                          <a:latin typeface="Calibri"/>
                          <a:ea typeface="Times New Roman"/>
                          <a:cs typeface="Calibri"/>
                        </a:rPr>
                        <a:t>now</a:t>
                      </a:r>
                      <a:r>
                        <a:rPr lang="en-US" sz="2000" dirty="0">
                          <a:latin typeface="Calibri"/>
                          <a:ea typeface="Times New Roman"/>
                          <a:cs typeface="Calibri"/>
                        </a:rPr>
                        <a:t>?</a:t>
                      </a:r>
                      <a:endParaRPr lang="en-US" sz="16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0E8"/>
                    </a:solidFill>
                  </a:tcPr>
                </a:tc>
                <a:tc>
                  <a:txBody>
                    <a:bodyPr/>
                    <a:lstStyle/>
                    <a:p>
                      <a:pPr marL="0" marR="0">
                        <a:lnSpc>
                          <a:spcPct val="115000"/>
                        </a:lnSpc>
                        <a:spcBef>
                          <a:spcPts val="0"/>
                        </a:spcBef>
                        <a:spcAft>
                          <a:spcPts val="0"/>
                        </a:spcAft>
                      </a:pPr>
                      <a:r>
                        <a:rPr lang="en-US" sz="1800" dirty="0">
                          <a:latin typeface="Calibri"/>
                          <a:ea typeface="Times New Roman"/>
                          <a:cs typeface="Calibri"/>
                        </a:rPr>
                        <a:t>Add just a little </a:t>
                      </a:r>
                      <a:r>
                        <a:rPr lang="en-US" sz="1800" dirty="0" smtClean="0">
                          <a:latin typeface="Calibri"/>
                          <a:ea typeface="Times New Roman"/>
                          <a:cs typeface="Calibri"/>
                        </a:rPr>
                        <a:t>information</a:t>
                      </a:r>
                    </a:p>
                    <a:p>
                      <a:pPr marL="0" marR="0">
                        <a:lnSpc>
                          <a:spcPct val="115000"/>
                        </a:lnSpc>
                        <a:spcBef>
                          <a:spcPts val="0"/>
                        </a:spcBef>
                        <a:spcAft>
                          <a:spcPts val="0"/>
                        </a:spcAft>
                      </a:pPr>
                      <a:r>
                        <a:rPr lang="en-US" sz="1800" b="1" i="1" dirty="0" smtClean="0">
                          <a:latin typeface="Calibri"/>
                          <a:ea typeface="Times New Roman"/>
                          <a:cs typeface="Calibri"/>
                        </a:rPr>
                        <a:t>(Simple Addition)</a:t>
                      </a:r>
                      <a:endParaRPr lang="en-US" sz="1400" b="1" i="1"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0E8"/>
                    </a:solidFill>
                  </a:tcPr>
                </a:tc>
                <a:tc rowSpan="3">
                  <a:txBody>
                    <a:bodyPr/>
                    <a:lstStyle/>
                    <a:p>
                      <a:pPr marL="0" marR="0" algn="ctr">
                        <a:lnSpc>
                          <a:spcPct val="115000"/>
                        </a:lnSpc>
                        <a:spcBef>
                          <a:spcPts val="0"/>
                        </a:spcBef>
                        <a:spcAft>
                          <a:spcPts val="0"/>
                        </a:spcAft>
                      </a:pPr>
                      <a:r>
                        <a:rPr lang="en-US" sz="2800" b="1" dirty="0" smtClean="0">
                          <a:solidFill>
                            <a:srgbClr val="FF0000"/>
                          </a:solidFill>
                          <a:latin typeface="Calibri"/>
                          <a:ea typeface="Times New Roman"/>
                          <a:cs typeface="Calibri"/>
                        </a:rPr>
                        <a:t>ADD</a:t>
                      </a:r>
                      <a:r>
                        <a:rPr lang="en-US" sz="2800" b="1" baseline="0" dirty="0" smtClean="0">
                          <a:solidFill>
                            <a:srgbClr val="FF0000"/>
                          </a:solidFill>
                          <a:latin typeface="Calibri"/>
                          <a:ea typeface="Times New Roman"/>
                          <a:cs typeface="Calibri"/>
                        </a:rPr>
                        <a:t> INFO</a:t>
                      </a:r>
                      <a:endParaRPr lang="en-US" sz="1800" dirty="0">
                        <a:solidFill>
                          <a:srgbClr val="FF0000"/>
                        </a:solidFill>
                        <a:latin typeface="Calibri"/>
                        <a:ea typeface="Times New Roman"/>
                        <a:cs typeface="Times New Roman"/>
                      </a:endParaRPr>
                    </a:p>
                  </a:txBody>
                  <a:tcPr marL="63944" marR="63944"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568959">
                <a:tc>
                  <a:txBody>
                    <a:bodyPr/>
                    <a:lstStyle/>
                    <a:p>
                      <a:pPr marL="0" marR="0">
                        <a:lnSpc>
                          <a:spcPct val="115000"/>
                        </a:lnSpc>
                        <a:spcBef>
                          <a:spcPts val="0"/>
                        </a:spcBef>
                        <a:spcAft>
                          <a:spcPts val="0"/>
                        </a:spcAft>
                      </a:pPr>
                      <a:r>
                        <a:rPr lang="en-US" sz="2000" dirty="0">
                          <a:latin typeface="Calibri"/>
                          <a:ea typeface="Times New Roman"/>
                          <a:cs typeface="Calibri"/>
                        </a:rPr>
                        <a:t>It’s lunchtime and I am hungry.</a:t>
                      </a:r>
                      <a:endParaRPr lang="en-US" sz="16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0E8"/>
                    </a:solidFill>
                  </a:tcPr>
                </a:tc>
                <a:tc>
                  <a:txBody>
                    <a:bodyPr/>
                    <a:lstStyle/>
                    <a:p>
                      <a:pPr marL="0" marR="0">
                        <a:lnSpc>
                          <a:spcPct val="115000"/>
                        </a:lnSpc>
                        <a:spcBef>
                          <a:spcPts val="0"/>
                        </a:spcBef>
                        <a:spcAft>
                          <a:spcPts val="0"/>
                        </a:spcAft>
                      </a:pPr>
                      <a:r>
                        <a:rPr lang="en-US" sz="1800" dirty="0" smtClean="0">
                          <a:latin typeface="Calibri"/>
                          <a:ea typeface="Times New Roman"/>
                          <a:cs typeface="Calibri"/>
                        </a:rPr>
                        <a:t>Define terms</a:t>
                      </a:r>
                    </a:p>
                    <a:p>
                      <a:pPr marL="0" marR="0" indent="0" algn="l" defTabSz="914400" rtl="0" eaLnBrk="1" fontAlgn="auto" latinLnBrk="0" hangingPunct="1">
                        <a:lnSpc>
                          <a:spcPct val="115000"/>
                        </a:lnSpc>
                        <a:spcBef>
                          <a:spcPts val="0"/>
                        </a:spcBef>
                        <a:spcAft>
                          <a:spcPts val="0"/>
                        </a:spcAft>
                        <a:buClrTx/>
                        <a:buSzTx/>
                        <a:buFontTx/>
                        <a:buNone/>
                        <a:tabLst/>
                        <a:defRPr/>
                      </a:pPr>
                      <a:r>
                        <a:rPr lang="en-US" sz="1800" b="1" i="1" dirty="0" smtClean="0">
                          <a:latin typeface="+mn-lt"/>
                          <a:ea typeface="Times New Roman"/>
                          <a:cs typeface="Calibri"/>
                        </a:rPr>
                        <a:t>(Clarifying Addition)</a:t>
                      </a:r>
                      <a:endParaRPr lang="en-US" sz="1400" b="1" i="1" dirty="0" smtClean="0">
                        <a:latin typeface="+mn-lt"/>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0E8"/>
                    </a:solidFill>
                  </a:tcPr>
                </a:tc>
                <a:tc vMerge="1">
                  <a:txBody>
                    <a:bodyPr/>
                    <a:lstStyle/>
                    <a:p>
                      <a:endParaRPr lang="en-US"/>
                    </a:p>
                  </a:txBody>
                  <a:tcPr/>
                </a:tc>
              </a:tr>
              <a:tr h="711201">
                <a:tc>
                  <a:txBody>
                    <a:bodyPr/>
                    <a:lstStyle/>
                    <a:p>
                      <a:pPr marL="0" marR="0">
                        <a:lnSpc>
                          <a:spcPct val="115000"/>
                        </a:lnSpc>
                        <a:spcBef>
                          <a:spcPts val="0"/>
                        </a:spcBef>
                        <a:spcAft>
                          <a:spcPts val="0"/>
                        </a:spcAft>
                      </a:pPr>
                      <a:r>
                        <a:rPr lang="en-US" sz="2000" dirty="0">
                          <a:latin typeface="Calibri"/>
                          <a:ea typeface="Times New Roman"/>
                          <a:cs typeface="Calibri"/>
                        </a:rPr>
                        <a:t>I’m hungry too. I like Burger King more than McDonald’s.</a:t>
                      </a:r>
                      <a:endParaRPr lang="en-US" sz="1600" dirty="0">
                        <a:latin typeface="Calibri"/>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0E8"/>
                    </a:solidFill>
                  </a:tcPr>
                </a:tc>
                <a:tc>
                  <a:txBody>
                    <a:bodyPr/>
                    <a:lstStyle/>
                    <a:p>
                      <a:pPr marL="0" marR="0">
                        <a:lnSpc>
                          <a:spcPct val="115000"/>
                        </a:lnSpc>
                        <a:spcBef>
                          <a:spcPts val="0"/>
                        </a:spcBef>
                        <a:spcAft>
                          <a:spcPts val="0"/>
                        </a:spcAft>
                      </a:pPr>
                      <a:r>
                        <a:rPr lang="en-US" sz="1800" dirty="0" smtClean="0">
                          <a:latin typeface="Calibri"/>
                          <a:ea typeface="Times New Roman"/>
                          <a:cs typeface="Calibri"/>
                        </a:rPr>
                        <a:t>Add background context</a:t>
                      </a:r>
                    </a:p>
                    <a:p>
                      <a:pPr marL="0" marR="0" indent="0" algn="l" defTabSz="914400" rtl="0" eaLnBrk="1" fontAlgn="auto" latinLnBrk="0" hangingPunct="1">
                        <a:lnSpc>
                          <a:spcPct val="115000"/>
                        </a:lnSpc>
                        <a:spcBef>
                          <a:spcPts val="0"/>
                        </a:spcBef>
                        <a:spcAft>
                          <a:spcPts val="0"/>
                        </a:spcAft>
                        <a:buClrTx/>
                        <a:buSzTx/>
                        <a:buFontTx/>
                        <a:buNone/>
                        <a:tabLst/>
                        <a:defRPr/>
                      </a:pPr>
                      <a:r>
                        <a:rPr lang="en-US" sz="1800" b="1" i="1" dirty="0" smtClean="0">
                          <a:latin typeface="+mn-lt"/>
                          <a:ea typeface="Times New Roman"/>
                          <a:cs typeface="Calibri"/>
                        </a:rPr>
                        <a:t>(Clarifying Addition)</a:t>
                      </a:r>
                      <a:endParaRPr lang="en-US" sz="1400" b="1" i="1" dirty="0" smtClean="0">
                        <a:latin typeface="+mn-lt"/>
                        <a:ea typeface="Times New Roman"/>
                        <a:cs typeface="Times New Roman"/>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0E8"/>
                    </a:solidFill>
                  </a:tcPr>
                </a:tc>
                <a:tc vMerge="1">
                  <a:txBody>
                    <a:bodyPr/>
                    <a:lstStyle/>
                    <a:p>
                      <a:endParaRPr lang="en-US"/>
                    </a:p>
                  </a:txBody>
                  <a:tcPr/>
                </a:tc>
              </a:tr>
            </a:tbl>
          </a:graphicData>
        </a:graphic>
      </p:graphicFrame>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14400"/>
            <a:ext cx="8382000" cy="5638800"/>
          </a:xfrm>
        </p:spPr>
        <p:txBody>
          <a:bodyPr>
            <a:normAutofit fontScale="92500" lnSpcReduction="20000"/>
          </a:bodyPr>
          <a:lstStyle/>
          <a:p>
            <a:r>
              <a:rPr lang="en-US" b="1" dirty="0" smtClean="0">
                <a:solidFill>
                  <a:schemeClr val="accent4">
                    <a:lumMod val="75000"/>
                  </a:schemeClr>
                </a:solidFill>
              </a:rPr>
              <a:t>Repetition</a:t>
            </a:r>
            <a:r>
              <a:rPr lang="en-US" dirty="0" smtClean="0"/>
              <a:t> develops first – </a:t>
            </a:r>
            <a:r>
              <a:rPr lang="en-US" sz="2600" i="1" dirty="0" smtClean="0"/>
              <a:t>repeat slower, louder, clearer or repeat a key word with emphasis</a:t>
            </a:r>
            <a:endParaRPr lang="en-US" i="1" dirty="0" smtClean="0"/>
          </a:p>
          <a:p>
            <a:r>
              <a:rPr lang="en-US" b="1" dirty="0" smtClean="0">
                <a:solidFill>
                  <a:schemeClr val="accent4">
                    <a:lumMod val="75000"/>
                  </a:schemeClr>
                </a:solidFill>
              </a:rPr>
              <a:t>Revision</a:t>
            </a:r>
            <a:r>
              <a:rPr lang="en-US" dirty="0" smtClean="0"/>
              <a:t> also develops early, but isn’t a major strategy – </a:t>
            </a:r>
            <a:r>
              <a:rPr lang="en-US" sz="2600" i="1" dirty="0" smtClean="0"/>
              <a:t>use 2 sentence, alternate words, alter form grammar </a:t>
            </a:r>
            <a:endParaRPr lang="en-US" dirty="0" smtClean="0"/>
          </a:p>
          <a:p>
            <a:r>
              <a:rPr lang="en-US" b="1" dirty="0" smtClean="0">
                <a:solidFill>
                  <a:schemeClr val="accent4">
                    <a:lumMod val="75000"/>
                  </a:schemeClr>
                </a:solidFill>
              </a:rPr>
              <a:t>Addition</a:t>
            </a:r>
            <a:r>
              <a:rPr lang="en-US" dirty="0" smtClean="0"/>
              <a:t> is the most useful strategy for achieving clarification – </a:t>
            </a:r>
            <a:r>
              <a:rPr lang="en-US" sz="2600" i="1" dirty="0" smtClean="0"/>
              <a:t>simple addition or complex addition, i.e., define terms, add background context</a:t>
            </a:r>
          </a:p>
          <a:p>
            <a:pPr>
              <a:buNone/>
            </a:pPr>
            <a:endParaRPr lang="en-US" dirty="0" smtClean="0"/>
          </a:p>
          <a:p>
            <a:r>
              <a:rPr lang="en-US" dirty="0" smtClean="0"/>
              <a:t>By age 8-9, children use more </a:t>
            </a:r>
            <a:r>
              <a:rPr lang="en-US" u="sng" dirty="0" smtClean="0"/>
              <a:t>addition repair </a:t>
            </a:r>
            <a:r>
              <a:rPr lang="en-US" dirty="0" smtClean="0"/>
              <a:t>strategies as their linguistic skills become more complex </a:t>
            </a:r>
          </a:p>
          <a:p>
            <a:r>
              <a:rPr lang="en-US" b="1" dirty="0" smtClean="0">
                <a:solidFill>
                  <a:schemeClr val="accent4">
                    <a:lumMod val="75000"/>
                  </a:schemeClr>
                </a:solidFill>
              </a:rPr>
              <a:t>Inappropriate</a:t>
            </a:r>
            <a:r>
              <a:rPr lang="en-US" dirty="0" smtClean="0"/>
              <a:t> responses no longer occur             by age 8-10</a:t>
            </a:r>
          </a:p>
          <a:p>
            <a:r>
              <a:rPr lang="en-US" dirty="0" smtClean="0"/>
              <a:t>There are no norms for use of </a:t>
            </a:r>
            <a:r>
              <a:rPr lang="en-US" b="1" dirty="0" smtClean="0">
                <a:solidFill>
                  <a:schemeClr val="accent4">
                    <a:lumMod val="75000"/>
                  </a:schemeClr>
                </a:solidFill>
              </a:rPr>
              <a:t>nonverbal </a:t>
            </a:r>
            <a:r>
              <a:rPr lang="en-US" dirty="0" smtClean="0"/>
              <a:t>strategies</a:t>
            </a:r>
          </a:p>
          <a:p>
            <a:endParaRPr lang="en-US" dirty="0" smtClean="0"/>
          </a:p>
        </p:txBody>
      </p:sp>
      <p:sp>
        <p:nvSpPr>
          <p:cNvPr id="3" name="Title 2"/>
          <p:cNvSpPr>
            <a:spLocks noGrp="1"/>
          </p:cNvSpPr>
          <p:nvPr>
            <p:ph type="title"/>
          </p:nvPr>
        </p:nvSpPr>
        <p:spPr>
          <a:xfrm>
            <a:off x="457200" y="152400"/>
            <a:ext cx="7543800" cy="838200"/>
          </a:xfrm>
        </p:spPr>
        <p:txBody>
          <a:bodyPr>
            <a:normAutofit/>
          </a:bodyPr>
          <a:lstStyle/>
          <a:p>
            <a:pPr algn="ctr"/>
            <a:r>
              <a:rPr lang="en-US" dirty="0" smtClean="0"/>
              <a:t>How CR strategies develop</a:t>
            </a:r>
            <a:endParaRPr lang="en-US" dirty="0"/>
          </a:p>
        </p:txBody>
      </p:sp>
      <p:pic>
        <p:nvPicPr>
          <p:cNvPr id="6148" name="Picture 4" descr="C:\Users\karen\AppData\Local\Microsoft\Windows\Temporary Internet Files\Content.IE5\185A1BUQ\MP900427596[1].jpg"/>
          <p:cNvPicPr>
            <a:picLocks noChangeAspect="1" noChangeArrowheads="1"/>
          </p:cNvPicPr>
          <p:nvPr/>
        </p:nvPicPr>
        <p:blipFill>
          <a:blip r:embed="rId3" cstate="print"/>
          <a:srcRect l="18750" t="12780" r="15625"/>
          <a:stretch>
            <a:fillRect/>
          </a:stretch>
        </p:blipFill>
        <p:spPr bwMode="auto">
          <a:xfrm>
            <a:off x="7162800" y="5036820"/>
            <a:ext cx="1670538" cy="1628775"/>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Concourse</Template>
  <TotalTime>9300</TotalTime>
  <Words>4505</Words>
  <Application>Microsoft Office PowerPoint</Application>
  <PresentationFormat>On-screen Show (4:3)</PresentationFormat>
  <Paragraphs>446</Paragraphs>
  <Slides>58</Slides>
  <Notes>8</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Concourse</vt:lpstr>
      <vt:lpstr>Turn-and-Talk:</vt:lpstr>
      <vt:lpstr>               Communication                        Repair</vt:lpstr>
      <vt:lpstr>What is Communication Repair?</vt:lpstr>
      <vt:lpstr>Communication repair       from the start….</vt:lpstr>
      <vt:lpstr>Contributing to Classroom Access</vt:lpstr>
      <vt:lpstr>How has Communication Repair been Studied?</vt:lpstr>
      <vt:lpstr>How are CR strategies classified?</vt:lpstr>
      <vt:lpstr>Slide 8</vt:lpstr>
      <vt:lpstr>How CR strategies develop</vt:lpstr>
      <vt:lpstr>SCRIPT – Student Communication Repair Inventory &amp; Practical Training</vt:lpstr>
      <vt:lpstr>Slide 11</vt:lpstr>
      <vt:lpstr>Reality Check –  Transfer of student’s skills responding when HE is not understood to when he doesn’t understand others</vt:lpstr>
      <vt:lpstr>So don’t they already know how  to repair communication?</vt:lpstr>
      <vt:lpstr>Will it really help?</vt:lpstr>
      <vt:lpstr>Implications </vt:lpstr>
      <vt:lpstr>SCRIPT INVENTORY – What it looks like</vt:lpstr>
      <vt:lpstr>SCRIPT INVENTORY – What it looks like</vt:lpstr>
      <vt:lpstr>SCRIPT INVENTORY – Instructions for Students (1)</vt:lpstr>
      <vt:lpstr>Slide 19</vt:lpstr>
      <vt:lpstr>SCRIPT INVENTORY – Instructions for Students (2)</vt:lpstr>
      <vt:lpstr>SCRIPT INVENTORY – Instructions for Teachers </vt:lpstr>
      <vt:lpstr>SCRIPT INVENTORY – Scoring for Teachers </vt:lpstr>
      <vt:lpstr>SCRIPT INVENTORY – Scoring for Teachers </vt:lpstr>
      <vt:lpstr>Scoring Tips</vt:lpstr>
      <vt:lpstr>Practice scoring (1)</vt:lpstr>
      <vt:lpstr>Practice scoring</vt:lpstr>
      <vt:lpstr>Is this how you recorded the responses?</vt:lpstr>
      <vt:lpstr>SCRIPT INVENTORY – Scoring for Teachers </vt:lpstr>
      <vt:lpstr>Slide 29</vt:lpstr>
      <vt:lpstr>SCRIPT INVENTORY – Scoring for Teachers </vt:lpstr>
      <vt:lpstr>SCRIPT INVENTORY – Scoring</vt:lpstr>
      <vt:lpstr>Scoring &amp; Comparison to Developmental Trends       ( example for An Li, age 9)</vt:lpstr>
      <vt:lpstr>Turn-and-Talk</vt:lpstr>
      <vt:lpstr>Slide 34</vt:lpstr>
      <vt:lpstr>Example Instructional Goals for Communication Repair</vt:lpstr>
      <vt:lpstr>Slide 36</vt:lpstr>
      <vt:lpstr>SCRIPT – Practical Training – Step 2</vt:lpstr>
      <vt:lpstr>Familiarization materials</vt:lpstr>
      <vt:lpstr>Slide 39</vt:lpstr>
      <vt:lpstr>SCRIPT PRACTICAL TRAINING STAGES</vt:lpstr>
      <vt:lpstr>Modeling Listener Repair Strategies: Step 3</vt:lpstr>
      <vt:lpstr>Modeling CR Strategies </vt:lpstr>
      <vt:lpstr>Example for Pre-K and Early Elementary</vt:lpstr>
      <vt:lpstr>Modeling strategies</vt:lpstr>
      <vt:lpstr>Slide 45</vt:lpstr>
      <vt:lpstr>Phase 2 of Training</vt:lpstr>
      <vt:lpstr>Phase 2 provides opportunities to target awareness &amp; problem solving skills</vt:lpstr>
      <vt:lpstr>Primary task is to practice CR skills</vt:lpstr>
      <vt:lpstr>Slide 49</vt:lpstr>
      <vt:lpstr>Phase 3 – Random CR Practice</vt:lpstr>
      <vt:lpstr>Slide 51</vt:lpstr>
      <vt:lpstr>Phase 4 – Role Playing Scenarios</vt:lpstr>
      <vt:lpstr>Phase 4 – Introducing CR use                      at School</vt:lpstr>
      <vt:lpstr>Phase 5 – Practicing in Real Situations</vt:lpstr>
      <vt:lpstr>Phase 6 – Structured Practice  in the Real World</vt:lpstr>
      <vt:lpstr>Competence in communication Repair</vt:lpstr>
      <vt:lpstr>Communication Repair Goals</vt:lpstr>
      <vt:lpstr>Turn-and-Talk: </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Students  with Hearing Loss  Become Independent Communication Advocates</dc:title>
  <dc:creator>karenlanderson</dc:creator>
  <cp:lastModifiedBy>karenlanderson</cp:lastModifiedBy>
  <cp:revision>275</cp:revision>
  <dcterms:created xsi:type="dcterms:W3CDTF">2011-09-17T12:18:34Z</dcterms:created>
  <dcterms:modified xsi:type="dcterms:W3CDTF">2012-03-18T21:27:46Z</dcterms:modified>
</cp:coreProperties>
</file>