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theme/theme5.xml" ContentType="application/vnd.openxmlformats-officedocument.theme+xml"/>
  <Override PartName="/ppt/diagrams/drawing2.xml" ContentType="application/vnd.ms-office.drawingml.diagramDrawing+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notesSlides/notesSlide12.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diagrams/data7.xml" ContentType="application/vnd.openxmlformats-officedocument.drawingml.diagramData+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rawing8.xml" ContentType="application/vnd.ms-office.drawingml.diagramDrawing+xml"/>
  <Override PartName="/ppt/notesSlides/notesSlide8.xml" ContentType="application/vnd.openxmlformats-officedocument.presentationml.notesSlide+xml"/>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theme/theme7.xml" ContentType="application/vnd.openxmlformats-officedocument.them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theme/theme8.xml" ContentType="application/vnd.openxmlformats-officedocument.theme+xml"/>
  <Override PartName="/ppt/diagrams/colors6.xml" ContentType="application/vnd.openxmlformats-officedocument.drawingml.diagramColors+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drawing5.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theme/theme4.xml" ContentType="application/vnd.openxmlformats-officedocument.them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diagrams/drawing6.xml" ContentType="application/vnd.ms-office.drawingml.diagramDrawing+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 id="2147483674" r:id="rId7"/>
  </p:sldMasterIdLst>
  <p:notesMasterIdLst>
    <p:notesMasterId r:id="rId98"/>
  </p:notesMasterIdLst>
  <p:sldIdLst>
    <p:sldId id="257" r:id="rId8"/>
    <p:sldId id="258" r:id="rId9"/>
    <p:sldId id="315" r:id="rId10"/>
    <p:sldId id="265" r:id="rId11"/>
    <p:sldId id="316" r:id="rId12"/>
    <p:sldId id="326" r:id="rId13"/>
    <p:sldId id="327" r:id="rId14"/>
    <p:sldId id="329" r:id="rId15"/>
    <p:sldId id="328" r:id="rId16"/>
    <p:sldId id="325" r:id="rId17"/>
    <p:sldId id="336" r:id="rId18"/>
    <p:sldId id="302" r:id="rId19"/>
    <p:sldId id="330" r:id="rId20"/>
    <p:sldId id="266" r:id="rId21"/>
    <p:sldId id="267" r:id="rId22"/>
    <p:sldId id="268" r:id="rId23"/>
    <p:sldId id="332" r:id="rId24"/>
    <p:sldId id="270" r:id="rId25"/>
    <p:sldId id="260" r:id="rId26"/>
    <p:sldId id="261" r:id="rId27"/>
    <p:sldId id="262" r:id="rId28"/>
    <p:sldId id="335" r:id="rId29"/>
    <p:sldId id="348" r:id="rId30"/>
    <p:sldId id="271" r:id="rId31"/>
    <p:sldId id="337" r:id="rId32"/>
    <p:sldId id="333" r:id="rId33"/>
    <p:sldId id="338" r:id="rId34"/>
    <p:sldId id="339" r:id="rId35"/>
    <p:sldId id="340" r:id="rId36"/>
    <p:sldId id="341" r:id="rId37"/>
    <p:sldId id="343" r:id="rId38"/>
    <p:sldId id="345" r:id="rId39"/>
    <p:sldId id="346" r:id="rId40"/>
    <p:sldId id="279" r:id="rId41"/>
    <p:sldId id="349" r:id="rId42"/>
    <p:sldId id="350" r:id="rId43"/>
    <p:sldId id="272" r:id="rId44"/>
    <p:sldId id="273" r:id="rId45"/>
    <p:sldId id="274" r:id="rId46"/>
    <p:sldId id="275" r:id="rId47"/>
    <p:sldId id="276" r:id="rId48"/>
    <p:sldId id="353" r:id="rId49"/>
    <p:sldId id="277" r:id="rId50"/>
    <p:sldId id="347" r:id="rId51"/>
    <p:sldId id="355" r:id="rId52"/>
    <p:sldId id="354" r:id="rId53"/>
    <p:sldId id="356" r:id="rId54"/>
    <p:sldId id="357" r:id="rId55"/>
    <p:sldId id="359" r:id="rId56"/>
    <p:sldId id="360" r:id="rId57"/>
    <p:sldId id="363" r:id="rId58"/>
    <p:sldId id="361" r:id="rId59"/>
    <p:sldId id="362" r:id="rId60"/>
    <p:sldId id="284" r:id="rId61"/>
    <p:sldId id="283" r:id="rId62"/>
    <p:sldId id="285" r:id="rId63"/>
    <p:sldId id="288" r:id="rId64"/>
    <p:sldId id="292" r:id="rId65"/>
    <p:sldId id="293" r:id="rId66"/>
    <p:sldId id="294" r:id="rId67"/>
    <p:sldId id="295" r:id="rId68"/>
    <p:sldId id="364" r:id="rId69"/>
    <p:sldId id="366" r:id="rId70"/>
    <p:sldId id="281" r:id="rId71"/>
    <p:sldId id="282" r:id="rId72"/>
    <p:sldId id="365" r:id="rId73"/>
    <p:sldId id="298" r:id="rId74"/>
    <p:sldId id="299" r:id="rId75"/>
    <p:sldId id="300" r:id="rId76"/>
    <p:sldId id="301" r:id="rId77"/>
    <p:sldId id="307" r:id="rId78"/>
    <p:sldId id="311" r:id="rId79"/>
    <p:sldId id="308" r:id="rId80"/>
    <p:sldId id="310" r:id="rId81"/>
    <p:sldId id="371" r:id="rId82"/>
    <p:sldId id="373" r:id="rId83"/>
    <p:sldId id="372" r:id="rId84"/>
    <p:sldId id="370" r:id="rId85"/>
    <p:sldId id="289" r:id="rId86"/>
    <p:sldId id="290" r:id="rId87"/>
    <p:sldId id="291" r:id="rId88"/>
    <p:sldId id="334" r:id="rId89"/>
    <p:sldId id="367" r:id="rId90"/>
    <p:sldId id="368" r:id="rId91"/>
    <p:sldId id="369" r:id="rId92"/>
    <p:sldId id="376" r:id="rId93"/>
    <p:sldId id="374" r:id="rId94"/>
    <p:sldId id="375" r:id="rId95"/>
    <p:sldId id="377" r:id="rId96"/>
    <p:sldId id="314" r:id="rId9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8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516" y="-8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9528"/>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slide" Target="slides/slide77.xml"/><Relationship Id="rId89" Type="http://schemas.openxmlformats.org/officeDocument/2006/relationships/slide" Target="slides/slide82.xml"/><Relationship Id="rId97" Type="http://schemas.openxmlformats.org/officeDocument/2006/relationships/slide" Target="slides/slide90.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87" Type="http://schemas.openxmlformats.org/officeDocument/2006/relationships/slide" Target="slides/slide80.xml"/><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slide" Target="slides/slide75.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charts/_rels/chart1.xml.rels><?xml version="1.0" encoding="UTF-8" standalone="yes"?>
<Relationships xmlns="http://schemas.openxmlformats.org/package/2006/relationships"><Relationship Id="rId2" Type="http://schemas.openxmlformats.org/officeDocument/2006/relationships/oleObject" Target="file:///C:\Users\karen\Desktop\SCRIPT\1%20Intro,%20Table%20of%20contents\Lang%20Dev%20from%2012%20-%2084%20mo%20for%20CI%20and%20HA%20children.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barChart>
        <c:barDir val="col"/>
        <c:grouping val="clustered"/>
        <c:ser>
          <c:idx val="0"/>
          <c:order val="0"/>
          <c:tx>
            <c:strRef>
              <c:f>Sheet1!$I$6</c:f>
              <c:strCache>
                <c:ptCount val="1"/>
                <c:pt idx="0">
                  <c:v>HA</c:v>
                </c:pt>
              </c:strCache>
            </c:strRef>
          </c:tx>
          <c:cat>
            <c:strRef>
              <c:f>Sheet1!$H$7:$H$10</c:f>
              <c:strCache>
                <c:ptCount val="4"/>
                <c:pt idx="0">
                  <c:v>Delayed</c:v>
                </c:pt>
                <c:pt idx="1">
                  <c:v>Gap opener</c:v>
                </c:pt>
                <c:pt idx="2">
                  <c:v>Gap closer</c:v>
                </c:pt>
                <c:pt idx="3">
                  <c:v>Normal/High</c:v>
                </c:pt>
              </c:strCache>
            </c:strRef>
          </c:cat>
          <c:val>
            <c:numRef>
              <c:f>Sheet1!$I$7:$I$10</c:f>
              <c:numCache>
                <c:formatCode>General</c:formatCode>
                <c:ptCount val="4"/>
                <c:pt idx="0">
                  <c:v>35</c:v>
                </c:pt>
                <c:pt idx="1">
                  <c:v>12</c:v>
                </c:pt>
                <c:pt idx="2">
                  <c:v>4</c:v>
                </c:pt>
                <c:pt idx="3">
                  <c:v>49</c:v>
                </c:pt>
              </c:numCache>
            </c:numRef>
          </c:val>
        </c:ser>
        <c:ser>
          <c:idx val="1"/>
          <c:order val="1"/>
          <c:tx>
            <c:strRef>
              <c:f>Sheet1!$J$6</c:f>
              <c:strCache>
                <c:ptCount val="1"/>
                <c:pt idx="0">
                  <c:v>CI</c:v>
                </c:pt>
              </c:strCache>
            </c:strRef>
          </c:tx>
          <c:cat>
            <c:strRef>
              <c:f>Sheet1!$H$7:$H$10</c:f>
              <c:strCache>
                <c:ptCount val="4"/>
                <c:pt idx="0">
                  <c:v>Delayed</c:v>
                </c:pt>
                <c:pt idx="1">
                  <c:v>Gap opener</c:v>
                </c:pt>
                <c:pt idx="2">
                  <c:v>Gap closer</c:v>
                </c:pt>
                <c:pt idx="3">
                  <c:v>Normal/High</c:v>
                </c:pt>
              </c:strCache>
            </c:strRef>
          </c:cat>
          <c:val>
            <c:numRef>
              <c:f>Sheet1!$J$7:$J$10</c:f>
              <c:numCache>
                <c:formatCode>General</c:formatCode>
                <c:ptCount val="4"/>
                <c:pt idx="0">
                  <c:v>50</c:v>
                </c:pt>
                <c:pt idx="1">
                  <c:v>4</c:v>
                </c:pt>
                <c:pt idx="2">
                  <c:v>23</c:v>
                </c:pt>
                <c:pt idx="3">
                  <c:v>23</c:v>
                </c:pt>
              </c:numCache>
            </c:numRef>
          </c:val>
        </c:ser>
        <c:axId val="127527552"/>
        <c:axId val="127613184"/>
      </c:barChart>
      <c:catAx>
        <c:axId val="127527552"/>
        <c:scaling>
          <c:orientation val="minMax"/>
        </c:scaling>
        <c:axPos val="b"/>
        <c:tickLblPos val="nextTo"/>
        <c:txPr>
          <a:bodyPr/>
          <a:lstStyle/>
          <a:p>
            <a:pPr>
              <a:defRPr sz="2400"/>
            </a:pPr>
            <a:endParaRPr lang="en-US"/>
          </a:p>
        </c:txPr>
        <c:crossAx val="127613184"/>
        <c:crosses val="autoZero"/>
        <c:auto val="1"/>
        <c:lblAlgn val="ctr"/>
        <c:lblOffset val="100"/>
      </c:catAx>
      <c:valAx>
        <c:axId val="127613184"/>
        <c:scaling>
          <c:orientation val="minMax"/>
        </c:scaling>
        <c:axPos val="l"/>
        <c:majorGridlines/>
        <c:numFmt formatCode="General" sourceLinked="1"/>
        <c:tickLblPos val="nextTo"/>
        <c:txPr>
          <a:bodyPr/>
          <a:lstStyle/>
          <a:p>
            <a:pPr>
              <a:defRPr sz="1600"/>
            </a:pPr>
            <a:endParaRPr lang="en-US"/>
          </a:p>
        </c:txPr>
        <c:crossAx val="127527552"/>
        <c:crosses val="autoZero"/>
        <c:crossBetween val="between"/>
      </c:valAx>
    </c:plotArea>
    <c:legend>
      <c:legendPos val="r"/>
      <c:layout/>
      <c:txPr>
        <a:bodyPr/>
        <a:lstStyle/>
        <a:p>
          <a:pPr>
            <a:defRPr sz="2000"/>
          </a:pPr>
          <a:endParaRPr lang="en-US"/>
        </a:p>
      </c:txPr>
    </c:legend>
    <c:plotVisOnly val="1"/>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en-US"/>
    </a:p>
  </c:txPr>
  <c:externalData r:id="rId2"/>
</c:chartSpac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A801F-B9E1-4AC9-B9E8-675724BDB716}" type="doc">
      <dgm:prSet loTypeId="urn:microsoft.com/office/officeart/2005/8/layout/pyramid1" loCatId="pyramid" qsTypeId="urn:microsoft.com/office/officeart/2005/8/quickstyle/3d3" qsCatId="3D" csTypeId="urn:microsoft.com/office/officeart/2005/8/colors/colorful2" csCatId="colorful" phldr="1"/>
      <dgm:spPr/>
    </dgm:pt>
    <dgm:pt modelId="{4FF5510D-520D-4826-B55A-313EA85442CA}" type="pres">
      <dgm:prSet presAssocID="{66CA801F-B9E1-4AC9-B9E8-675724BDB716}" presName="Name0" presStyleCnt="0">
        <dgm:presLayoutVars>
          <dgm:dir/>
          <dgm:animLvl val="lvl"/>
          <dgm:resizeHandles val="exact"/>
        </dgm:presLayoutVars>
      </dgm:prSet>
      <dgm:spPr/>
    </dgm:pt>
  </dgm:ptLst>
  <dgm:cxnLst>
    <dgm:cxn modelId="{67A9ADB2-1E38-4843-AAD3-BD0B47880924}" type="presOf" srcId="{66CA801F-B9E1-4AC9-B9E8-675724BDB716}" destId="{4FF5510D-520D-4826-B55A-313EA85442CA}" srcOrd="0"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8A6E76-DA81-4630-A491-1C5EF8DDB15E}"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DB462DC7-316E-4F9C-AA7A-BCAFEF06ADA1}">
      <dgm:prSet phldrT="[Text]"/>
      <dgm:spPr/>
      <dgm:t>
        <a:bodyPr/>
        <a:lstStyle/>
        <a:p>
          <a:r>
            <a:rPr lang="en-US" b="1" dirty="0" smtClean="0"/>
            <a:t>Bilateral</a:t>
          </a:r>
          <a:endParaRPr lang="en-US" b="1" dirty="0"/>
        </a:p>
      </dgm:t>
    </dgm:pt>
    <dgm:pt modelId="{C8BAD65F-52B6-4FDF-B20F-F30F6652B169}" type="parTrans" cxnId="{9B3D6653-F3D9-4FE8-BADB-DF9A3545A006}">
      <dgm:prSet/>
      <dgm:spPr/>
      <dgm:t>
        <a:bodyPr/>
        <a:lstStyle/>
        <a:p>
          <a:endParaRPr lang="en-US"/>
        </a:p>
      </dgm:t>
    </dgm:pt>
    <dgm:pt modelId="{0B10DFF0-A14F-4ED4-8E56-7BB445DF965D}" type="sibTrans" cxnId="{9B3D6653-F3D9-4FE8-BADB-DF9A3545A006}">
      <dgm:prSet/>
      <dgm:spPr/>
      <dgm:t>
        <a:bodyPr/>
        <a:lstStyle/>
        <a:p>
          <a:endParaRPr lang="en-US"/>
        </a:p>
      </dgm:t>
    </dgm:pt>
    <dgm:pt modelId="{ADF3DD6E-5A53-48C4-85D9-FC901D33014F}">
      <dgm:prSet phldrT="[Text]"/>
      <dgm:spPr>
        <a:solidFill>
          <a:srgbClr val="92D050"/>
        </a:solidFill>
      </dgm:spPr>
      <dgm:t>
        <a:bodyPr/>
        <a:lstStyle/>
        <a:p>
          <a:r>
            <a:rPr lang="en-US" b="1" dirty="0" smtClean="0"/>
            <a:t>Unilateral</a:t>
          </a:r>
          <a:endParaRPr lang="en-US" b="1" dirty="0"/>
        </a:p>
      </dgm:t>
    </dgm:pt>
    <dgm:pt modelId="{8B6E30E0-96FA-40DE-804E-019C0ECE5DD2}" type="parTrans" cxnId="{393DCC42-C7AC-4E04-8E4D-466805595CC5}">
      <dgm:prSet/>
      <dgm:spPr/>
      <dgm:t>
        <a:bodyPr/>
        <a:lstStyle/>
        <a:p>
          <a:endParaRPr lang="en-US"/>
        </a:p>
      </dgm:t>
    </dgm:pt>
    <dgm:pt modelId="{8489CC9D-1706-46A2-B229-BB22F80B7188}" type="sibTrans" cxnId="{393DCC42-C7AC-4E04-8E4D-466805595CC5}">
      <dgm:prSet/>
      <dgm:spPr/>
      <dgm:t>
        <a:bodyPr/>
        <a:lstStyle/>
        <a:p>
          <a:endParaRPr lang="en-US"/>
        </a:p>
      </dgm:t>
    </dgm:pt>
    <dgm:pt modelId="{92954FEA-D886-4903-969A-B78DF42D31E6}">
      <dgm:prSet phldrT="[Text]"/>
      <dgm:spPr/>
      <dgm:t>
        <a:bodyPr/>
        <a:lstStyle/>
        <a:p>
          <a:r>
            <a:rPr lang="en-US" b="1" dirty="0" smtClean="0"/>
            <a:t>Bilateral</a:t>
          </a:r>
          <a:endParaRPr lang="en-US" b="1" dirty="0"/>
        </a:p>
      </dgm:t>
    </dgm:pt>
    <dgm:pt modelId="{93B132B5-7E44-4D9C-B8A5-15FA177718E6}" type="parTrans" cxnId="{5AA32E57-0BD3-48AB-9845-55C15B859A04}">
      <dgm:prSet/>
      <dgm:spPr/>
      <dgm:t>
        <a:bodyPr/>
        <a:lstStyle/>
        <a:p>
          <a:endParaRPr lang="en-US"/>
        </a:p>
      </dgm:t>
    </dgm:pt>
    <dgm:pt modelId="{B4BDE6D6-9D20-4E25-8783-D8968B1B6789}" type="sibTrans" cxnId="{5AA32E57-0BD3-48AB-9845-55C15B859A04}">
      <dgm:prSet/>
      <dgm:spPr/>
      <dgm:t>
        <a:bodyPr/>
        <a:lstStyle/>
        <a:p>
          <a:endParaRPr lang="en-US"/>
        </a:p>
      </dgm:t>
    </dgm:pt>
    <dgm:pt modelId="{CDA2AD83-E5B3-4512-AF7D-6660AEB912DE}">
      <dgm:prSet phldrT="[Text]"/>
      <dgm:spPr/>
      <dgm:t>
        <a:bodyPr/>
        <a:lstStyle/>
        <a:p>
          <a:r>
            <a:rPr lang="en-US" b="1" dirty="0" smtClean="0"/>
            <a:t>Bilateral</a:t>
          </a:r>
          <a:endParaRPr lang="en-US" b="1" dirty="0"/>
        </a:p>
      </dgm:t>
    </dgm:pt>
    <dgm:pt modelId="{A6B6FE7A-EDF8-46B7-838C-BB60F65DE650}" type="parTrans" cxnId="{A4738EB3-60E4-4E49-B9DA-07BF1A8F00F8}">
      <dgm:prSet/>
      <dgm:spPr/>
      <dgm:t>
        <a:bodyPr/>
        <a:lstStyle/>
        <a:p>
          <a:endParaRPr lang="en-US"/>
        </a:p>
      </dgm:t>
    </dgm:pt>
    <dgm:pt modelId="{A29A8BD6-C7A1-41F8-9185-B399E6E81A29}" type="sibTrans" cxnId="{A4738EB3-60E4-4E49-B9DA-07BF1A8F00F8}">
      <dgm:prSet/>
      <dgm:spPr/>
      <dgm:t>
        <a:bodyPr/>
        <a:lstStyle/>
        <a:p>
          <a:endParaRPr lang="en-US"/>
        </a:p>
      </dgm:t>
    </dgm:pt>
    <dgm:pt modelId="{D87FF125-2053-4936-8950-58132E5CA266}" type="pres">
      <dgm:prSet presAssocID="{078A6E76-DA81-4630-A491-1C5EF8DDB15E}" presName="matrix" presStyleCnt="0">
        <dgm:presLayoutVars>
          <dgm:chMax val="1"/>
          <dgm:dir/>
          <dgm:resizeHandles val="exact"/>
        </dgm:presLayoutVars>
      </dgm:prSet>
      <dgm:spPr/>
      <dgm:t>
        <a:bodyPr/>
        <a:lstStyle/>
        <a:p>
          <a:endParaRPr lang="en-US"/>
        </a:p>
      </dgm:t>
    </dgm:pt>
    <dgm:pt modelId="{216EF41D-2F97-48CF-AB95-BAE508E00688}" type="pres">
      <dgm:prSet presAssocID="{078A6E76-DA81-4630-A491-1C5EF8DDB15E}" presName="diamond" presStyleLbl="bgShp" presStyleIdx="0" presStyleCnt="1"/>
      <dgm:spPr/>
    </dgm:pt>
    <dgm:pt modelId="{B2439158-0BC4-4107-ABCB-BCCABB8580F4}" type="pres">
      <dgm:prSet presAssocID="{078A6E76-DA81-4630-A491-1C5EF8DDB15E}" presName="quad1" presStyleLbl="node1" presStyleIdx="0" presStyleCnt="4">
        <dgm:presLayoutVars>
          <dgm:chMax val="0"/>
          <dgm:chPref val="0"/>
          <dgm:bulletEnabled val="1"/>
        </dgm:presLayoutVars>
      </dgm:prSet>
      <dgm:spPr/>
      <dgm:t>
        <a:bodyPr/>
        <a:lstStyle/>
        <a:p>
          <a:endParaRPr lang="en-US"/>
        </a:p>
      </dgm:t>
    </dgm:pt>
    <dgm:pt modelId="{18A4499B-9656-4CD2-8A7C-04C98D9D9A32}" type="pres">
      <dgm:prSet presAssocID="{078A6E76-DA81-4630-A491-1C5EF8DDB15E}" presName="quad2" presStyleLbl="node1" presStyleIdx="1" presStyleCnt="4" custLinFactNeighborX="34615" custLinFactNeighborY="-14744">
        <dgm:presLayoutVars>
          <dgm:chMax val="0"/>
          <dgm:chPref val="0"/>
          <dgm:bulletEnabled val="1"/>
        </dgm:presLayoutVars>
      </dgm:prSet>
      <dgm:spPr/>
      <dgm:t>
        <a:bodyPr/>
        <a:lstStyle/>
        <a:p>
          <a:endParaRPr lang="en-US"/>
        </a:p>
      </dgm:t>
    </dgm:pt>
    <dgm:pt modelId="{4A31FD72-5FFE-4B01-B91C-37F6AB30E652}" type="pres">
      <dgm:prSet presAssocID="{078A6E76-DA81-4630-A491-1C5EF8DDB15E}" presName="quad3" presStyleLbl="node1" presStyleIdx="2" presStyleCnt="4">
        <dgm:presLayoutVars>
          <dgm:chMax val="0"/>
          <dgm:chPref val="0"/>
          <dgm:bulletEnabled val="1"/>
        </dgm:presLayoutVars>
      </dgm:prSet>
      <dgm:spPr/>
      <dgm:t>
        <a:bodyPr/>
        <a:lstStyle/>
        <a:p>
          <a:endParaRPr lang="en-US"/>
        </a:p>
      </dgm:t>
    </dgm:pt>
    <dgm:pt modelId="{263937BB-C830-436D-8B55-B3D5EF688986}" type="pres">
      <dgm:prSet presAssocID="{078A6E76-DA81-4630-A491-1C5EF8DDB15E}" presName="quad4" presStyleLbl="node1" presStyleIdx="3" presStyleCnt="4">
        <dgm:presLayoutVars>
          <dgm:chMax val="0"/>
          <dgm:chPref val="0"/>
          <dgm:bulletEnabled val="1"/>
        </dgm:presLayoutVars>
      </dgm:prSet>
      <dgm:spPr/>
      <dgm:t>
        <a:bodyPr/>
        <a:lstStyle/>
        <a:p>
          <a:endParaRPr lang="en-US"/>
        </a:p>
      </dgm:t>
    </dgm:pt>
  </dgm:ptLst>
  <dgm:cxnLst>
    <dgm:cxn modelId="{00168479-AC3A-470A-8679-18D52296EF0C}" type="presOf" srcId="{ADF3DD6E-5A53-48C4-85D9-FC901D33014F}" destId="{18A4499B-9656-4CD2-8A7C-04C98D9D9A32}" srcOrd="0" destOrd="0" presId="urn:microsoft.com/office/officeart/2005/8/layout/matrix3"/>
    <dgm:cxn modelId="{5AA32E57-0BD3-48AB-9845-55C15B859A04}" srcId="{078A6E76-DA81-4630-A491-1C5EF8DDB15E}" destId="{92954FEA-D886-4903-969A-B78DF42D31E6}" srcOrd="2" destOrd="0" parTransId="{93B132B5-7E44-4D9C-B8A5-15FA177718E6}" sibTransId="{B4BDE6D6-9D20-4E25-8783-D8968B1B6789}"/>
    <dgm:cxn modelId="{393DCC42-C7AC-4E04-8E4D-466805595CC5}" srcId="{078A6E76-DA81-4630-A491-1C5EF8DDB15E}" destId="{ADF3DD6E-5A53-48C4-85D9-FC901D33014F}" srcOrd="1" destOrd="0" parTransId="{8B6E30E0-96FA-40DE-804E-019C0ECE5DD2}" sibTransId="{8489CC9D-1706-46A2-B229-BB22F80B7188}"/>
    <dgm:cxn modelId="{472B4242-6AC6-4C6A-A9A5-609B54523517}" type="presOf" srcId="{CDA2AD83-E5B3-4512-AF7D-6660AEB912DE}" destId="{263937BB-C830-436D-8B55-B3D5EF688986}" srcOrd="0" destOrd="0" presId="urn:microsoft.com/office/officeart/2005/8/layout/matrix3"/>
    <dgm:cxn modelId="{AAC0A8D0-4061-4141-BCB9-98885D54DD80}" type="presOf" srcId="{078A6E76-DA81-4630-A491-1C5EF8DDB15E}" destId="{D87FF125-2053-4936-8950-58132E5CA266}" srcOrd="0" destOrd="0" presId="urn:microsoft.com/office/officeart/2005/8/layout/matrix3"/>
    <dgm:cxn modelId="{9B3D6653-F3D9-4FE8-BADB-DF9A3545A006}" srcId="{078A6E76-DA81-4630-A491-1C5EF8DDB15E}" destId="{DB462DC7-316E-4F9C-AA7A-BCAFEF06ADA1}" srcOrd="0" destOrd="0" parTransId="{C8BAD65F-52B6-4FDF-B20F-F30F6652B169}" sibTransId="{0B10DFF0-A14F-4ED4-8E56-7BB445DF965D}"/>
    <dgm:cxn modelId="{AFE91AB2-ED74-4876-B29B-68789204D917}" type="presOf" srcId="{DB462DC7-316E-4F9C-AA7A-BCAFEF06ADA1}" destId="{B2439158-0BC4-4107-ABCB-BCCABB8580F4}" srcOrd="0" destOrd="0" presId="urn:microsoft.com/office/officeart/2005/8/layout/matrix3"/>
    <dgm:cxn modelId="{A4738EB3-60E4-4E49-B9DA-07BF1A8F00F8}" srcId="{078A6E76-DA81-4630-A491-1C5EF8DDB15E}" destId="{CDA2AD83-E5B3-4512-AF7D-6660AEB912DE}" srcOrd="3" destOrd="0" parTransId="{A6B6FE7A-EDF8-46B7-838C-BB60F65DE650}" sibTransId="{A29A8BD6-C7A1-41F8-9185-B399E6E81A29}"/>
    <dgm:cxn modelId="{B0D87D67-4F26-4836-A851-5C636FD320AF}" type="presOf" srcId="{92954FEA-D886-4903-969A-B78DF42D31E6}" destId="{4A31FD72-5FFE-4B01-B91C-37F6AB30E652}" srcOrd="0" destOrd="0" presId="urn:microsoft.com/office/officeart/2005/8/layout/matrix3"/>
    <dgm:cxn modelId="{A1A6BAE6-34EC-4847-8EA8-E13A98DE901E}" type="presParOf" srcId="{D87FF125-2053-4936-8950-58132E5CA266}" destId="{216EF41D-2F97-48CF-AB95-BAE508E00688}" srcOrd="0" destOrd="0" presId="urn:microsoft.com/office/officeart/2005/8/layout/matrix3"/>
    <dgm:cxn modelId="{82059E87-F5FF-427F-ACFC-76FE920EF841}" type="presParOf" srcId="{D87FF125-2053-4936-8950-58132E5CA266}" destId="{B2439158-0BC4-4107-ABCB-BCCABB8580F4}" srcOrd="1" destOrd="0" presId="urn:microsoft.com/office/officeart/2005/8/layout/matrix3"/>
    <dgm:cxn modelId="{D2C04B69-D9E8-4846-BF12-BE0748227B78}" type="presParOf" srcId="{D87FF125-2053-4936-8950-58132E5CA266}" destId="{18A4499B-9656-4CD2-8A7C-04C98D9D9A32}" srcOrd="2" destOrd="0" presId="urn:microsoft.com/office/officeart/2005/8/layout/matrix3"/>
    <dgm:cxn modelId="{C35CC900-463A-4C9C-AB07-3D9DEBA93BF0}" type="presParOf" srcId="{D87FF125-2053-4936-8950-58132E5CA266}" destId="{4A31FD72-5FFE-4B01-B91C-37F6AB30E652}" srcOrd="3" destOrd="0" presId="urn:microsoft.com/office/officeart/2005/8/layout/matrix3"/>
    <dgm:cxn modelId="{AC733D8A-5826-44E0-B438-7BE1E1DA06B3}" type="presParOf" srcId="{D87FF125-2053-4936-8950-58132E5CA266}" destId="{263937BB-C830-436D-8B55-B3D5EF688986}" srcOrd="4" destOrd="0" presId="urn:microsoft.com/office/officeart/2005/8/layout/matrix3"/>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C4B7C7-98B3-4D29-8142-2100F5DAB29E}" type="doc">
      <dgm:prSet loTypeId="urn:microsoft.com/office/officeart/2005/8/layout/pyramid1" loCatId="pyramid" qsTypeId="urn:microsoft.com/office/officeart/2005/8/quickstyle/simple1" qsCatId="simple" csTypeId="urn:microsoft.com/office/officeart/2005/8/colors/accent1_3" csCatId="accent1" phldr="1"/>
      <dgm:spPr/>
    </dgm:pt>
    <dgm:pt modelId="{4289D961-7E50-456B-B116-0A5107C35771}">
      <dgm:prSet phldrT="[Text]"/>
      <dgm:spPr>
        <a:solidFill>
          <a:schemeClr val="accent6">
            <a:lumMod val="40000"/>
            <a:lumOff val="60000"/>
          </a:schemeClr>
        </a:solidFill>
      </dgm:spPr>
      <dgm:t>
        <a:bodyPr/>
        <a:lstStyle/>
        <a:p>
          <a:r>
            <a:rPr lang="en-US" dirty="0" smtClean="0"/>
            <a:t>Severe - Profound</a:t>
          </a:r>
          <a:endParaRPr lang="en-US" dirty="0"/>
        </a:p>
      </dgm:t>
    </dgm:pt>
    <dgm:pt modelId="{4E744E05-1D89-4D8D-80F1-6B505692CB20}" type="parTrans" cxnId="{BC056322-C70F-4956-8E2A-FAC22997012C}">
      <dgm:prSet/>
      <dgm:spPr/>
      <dgm:t>
        <a:bodyPr/>
        <a:lstStyle/>
        <a:p>
          <a:endParaRPr lang="en-US"/>
        </a:p>
      </dgm:t>
    </dgm:pt>
    <dgm:pt modelId="{E894A7D3-7738-44E8-BFA4-BAD2AF8D6977}" type="sibTrans" cxnId="{BC056322-C70F-4956-8E2A-FAC22997012C}">
      <dgm:prSet/>
      <dgm:spPr/>
      <dgm:t>
        <a:bodyPr/>
        <a:lstStyle/>
        <a:p>
          <a:endParaRPr lang="en-US"/>
        </a:p>
      </dgm:t>
    </dgm:pt>
    <dgm:pt modelId="{0BF1C49F-88D4-4D9E-AD5D-13210BFF005A}">
      <dgm:prSet phldrT="[Text]"/>
      <dgm:spPr>
        <a:solidFill>
          <a:srgbClr val="00B050"/>
        </a:solidFill>
      </dgm:spPr>
      <dgm:t>
        <a:bodyPr/>
        <a:lstStyle/>
        <a:p>
          <a:r>
            <a:rPr lang="en-US" dirty="0" smtClean="0"/>
            <a:t>Moderate</a:t>
          </a:r>
          <a:endParaRPr lang="en-US" dirty="0"/>
        </a:p>
      </dgm:t>
    </dgm:pt>
    <dgm:pt modelId="{25E73755-CB9C-469D-A4A6-17ABEC482CDC}" type="parTrans" cxnId="{05E4D7A8-1222-41BE-9AF3-9AE933E72C6D}">
      <dgm:prSet/>
      <dgm:spPr/>
      <dgm:t>
        <a:bodyPr/>
        <a:lstStyle/>
        <a:p>
          <a:endParaRPr lang="en-US"/>
        </a:p>
      </dgm:t>
    </dgm:pt>
    <dgm:pt modelId="{CEA78188-82D3-407C-ACE5-75633DCAC0F5}" type="sibTrans" cxnId="{05E4D7A8-1222-41BE-9AF3-9AE933E72C6D}">
      <dgm:prSet/>
      <dgm:spPr/>
      <dgm:t>
        <a:bodyPr/>
        <a:lstStyle/>
        <a:p>
          <a:endParaRPr lang="en-US"/>
        </a:p>
      </dgm:t>
    </dgm:pt>
    <dgm:pt modelId="{31DC9DA5-86EB-4143-950E-C43AA1527790}">
      <dgm:prSet phldrT="[Text]" custT="1"/>
      <dgm:spPr/>
      <dgm:t>
        <a:bodyPr/>
        <a:lstStyle/>
        <a:p>
          <a:r>
            <a:rPr lang="en-US" sz="4400" dirty="0" smtClean="0"/>
            <a:t>Mild</a:t>
          </a:r>
          <a:endParaRPr lang="en-US" sz="4400" dirty="0"/>
        </a:p>
      </dgm:t>
    </dgm:pt>
    <dgm:pt modelId="{1C825223-3360-4654-B6E5-9E0EFD4836F2}" type="parTrans" cxnId="{14ED8848-4AB4-40B7-B855-6BA24F0D39D8}">
      <dgm:prSet/>
      <dgm:spPr/>
      <dgm:t>
        <a:bodyPr/>
        <a:lstStyle/>
        <a:p>
          <a:endParaRPr lang="en-US"/>
        </a:p>
      </dgm:t>
    </dgm:pt>
    <dgm:pt modelId="{97824BEF-7234-4BC0-8702-D5A2985457B0}" type="sibTrans" cxnId="{14ED8848-4AB4-40B7-B855-6BA24F0D39D8}">
      <dgm:prSet/>
      <dgm:spPr/>
      <dgm:t>
        <a:bodyPr/>
        <a:lstStyle/>
        <a:p>
          <a:endParaRPr lang="en-US"/>
        </a:p>
      </dgm:t>
    </dgm:pt>
    <dgm:pt modelId="{EAB67B2C-C1B6-43F7-BC4D-6738E3542067}" type="pres">
      <dgm:prSet presAssocID="{2EC4B7C7-98B3-4D29-8142-2100F5DAB29E}" presName="Name0" presStyleCnt="0">
        <dgm:presLayoutVars>
          <dgm:dir/>
          <dgm:animLvl val="lvl"/>
          <dgm:resizeHandles val="exact"/>
        </dgm:presLayoutVars>
      </dgm:prSet>
      <dgm:spPr/>
    </dgm:pt>
    <dgm:pt modelId="{EC5D3231-B5B9-4768-84E9-617BF690CB8C}" type="pres">
      <dgm:prSet presAssocID="{4289D961-7E50-456B-B116-0A5107C35771}" presName="Name8" presStyleCnt="0"/>
      <dgm:spPr/>
    </dgm:pt>
    <dgm:pt modelId="{55B74A52-2C62-4C4F-A627-CCAAC0FD57E8}" type="pres">
      <dgm:prSet presAssocID="{4289D961-7E50-456B-B116-0A5107C35771}" presName="level" presStyleLbl="node1" presStyleIdx="0" presStyleCnt="3" custScaleX="90645" custScaleY="26004" custLinFactNeighborX="2778" custLinFactNeighborY="-5051">
        <dgm:presLayoutVars>
          <dgm:chMax val="1"/>
          <dgm:bulletEnabled val="1"/>
        </dgm:presLayoutVars>
      </dgm:prSet>
      <dgm:spPr/>
      <dgm:t>
        <a:bodyPr/>
        <a:lstStyle/>
        <a:p>
          <a:endParaRPr lang="en-US"/>
        </a:p>
      </dgm:t>
    </dgm:pt>
    <dgm:pt modelId="{F8A0ADD9-75DC-4D4C-ADC0-F3596EA22037}" type="pres">
      <dgm:prSet presAssocID="{4289D961-7E50-456B-B116-0A5107C35771}" presName="levelTx" presStyleLbl="revTx" presStyleIdx="0" presStyleCnt="0">
        <dgm:presLayoutVars>
          <dgm:chMax val="1"/>
          <dgm:bulletEnabled val="1"/>
        </dgm:presLayoutVars>
      </dgm:prSet>
      <dgm:spPr/>
      <dgm:t>
        <a:bodyPr/>
        <a:lstStyle/>
        <a:p>
          <a:endParaRPr lang="en-US"/>
        </a:p>
      </dgm:t>
    </dgm:pt>
    <dgm:pt modelId="{6D260C97-6D98-4B86-964D-C20438FC58FC}" type="pres">
      <dgm:prSet presAssocID="{0BF1C49F-88D4-4D9E-AD5D-13210BFF005A}" presName="Name8" presStyleCnt="0"/>
      <dgm:spPr/>
    </dgm:pt>
    <dgm:pt modelId="{10290209-BDCE-4D9C-A622-9D93D4185D43}" type="pres">
      <dgm:prSet presAssocID="{0BF1C49F-88D4-4D9E-AD5D-13210BFF005A}" presName="level" presStyleLbl="node1" presStyleIdx="1" presStyleCnt="3" custScaleX="95419" custScaleY="19250" custLinFactNeighborX="251" custLinFactNeighborY="-822">
        <dgm:presLayoutVars>
          <dgm:chMax val="1"/>
          <dgm:bulletEnabled val="1"/>
        </dgm:presLayoutVars>
      </dgm:prSet>
      <dgm:spPr/>
      <dgm:t>
        <a:bodyPr/>
        <a:lstStyle/>
        <a:p>
          <a:endParaRPr lang="en-US"/>
        </a:p>
      </dgm:t>
    </dgm:pt>
    <dgm:pt modelId="{0516AE37-9A25-4E7C-86A8-03D87DD413C7}" type="pres">
      <dgm:prSet presAssocID="{0BF1C49F-88D4-4D9E-AD5D-13210BFF005A}" presName="levelTx" presStyleLbl="revTx" presStyleIdx="0" presStyleCnt="0">
        <dgm:presLayoutVars>
          <dgm:chMax val="1"/>
          <dgm:bulletEnabled val="1"/>
        </dgm:presLayoutVars>
      </dgm:prSet>
      <dgm:spPr/>
      <dgm:t>
        <a:bodyPr/>
        <a:lstStyle/>
        <a:p>
          <a:endParaRPr lang="en-US"/>
        </a:p>
      </dgm:t>
    </dgm:pt>
    <dgm:pt modelId="{ACF2A8D8-076B-4A6E-80BD-00E991AF0E0C}" type="pres">
      <dgm:prSet presAssocID="{31DC9DA5-86EB-4143-950E-C43AA1527790}" presName="Name8" presStyleCnt="0"/>
      <dgm:spPr/>
    </dgm:pt>
    <dgm:pt modelId="{DE3586A7-A492-4DBD-A332-77B5E03B63C9}" type="pres">
      <dgm:prSet presAssocID="{31DC9DA5-86EB-4143-950E-C43AA1527790}" presName="level" presStyleLbl="node1" presStyleIdx="2" presStyleCnt="3" custScaleY="47526">
        <dgm:presLayoutVars>
          <dgm:chMax val="1"/>
          <dgm:bulletEnabled val="1"/>
        </dgm:presLayoutVars>
      </dgm:prSet>
      <dgm:spPr/>
      <dgm:t>
        <a:bodyPr/>
        <a:lstStyle/>
        <a:p>
          <a:endParaRPr lang="en-US"/>
        </a:p>
      </dgm:t>
    </dgm:pt>
    <dgm:pt modelId="{4CFC0428-A70F-409E-B685-80F8F6B051E5}" type="pres">
      <dgm:prSet presAssocID="{31DC9DA5-86EB-4143-950E-C43AA1527790}" presName="levelTx" presStyleLbl="revTx" presStyleIdx="0" presStyleCnt="0">
        <dgm:presLayoutVars>
          <dgm:chMax val="1"/>
          <dgm:bulletEnabled val="1"/>
        </dgm:presLayoutVars>
      </dgm:prSet>
      <dgm:spPr/>
      <dgm:t>
        <a:bodyPr/>
        <a:lstStyle/>
        <a:p>
          <a:endParaRPr lang="en-US"/>
        </a:p>
      </dgm:t>
    </dgm:pt>
  </dgm:ptLst>
  <dgm:cxnLst>
    <dgm:cxn modelId="{BC056322-C70F-4956-8E2A-FAC22997012C}" srcId="{2EC4B7C7-98B3-4D29-8142-2100F5DAB29E}" destId="{4289D961-7E50-456B-B116-0A5107C35771}" srcOrd="0" destOrd="0" parTransId="{4E744E05-1D89-4D8D-80F1-6B505692CB20}" sibTransId="{E894A7D3-7738-44E8-BFA4-BAD2AF8D6977}"/>
    <dgm:cxn modelId="{14ED8848-4AB4-40B7-B855-6BA24F0D39D8}" srcId="{2EC4B7C7-98B3-4D29-8142-2100F5DAB29E}" destId="{31DC9DA5-86EB-4143-950E-C43AA1527790}" srcOrd="2" destOrd="0" parTransId="{1C825223-3360-4654-B6E5-9E0EFD4836F2}" sibTransId="{97824BEF-7234-4BC0-8702-D5A2985457B0}"/>
    <dgm:cxn modelId="{B51B5FE0-17C8-4914-BDE3-6C3248F9BB79}" type="presOf" srcId="{31DC9DA5-86EB-4143-950E-C43AA1527790}" destId="{DE3586A7-A492-4DBD-A332-77B5E03B63C9}" srcOrd="0" destOrd="0" presId="urn:microsoft.com/office/officeart/2005/8/layout/pyramid1"/>
    <dgm:cxn modelId="{E65D0CC3-9F18-4622-81EA-11A790EB2FD0}" type="presOf" srcId="{0BF1C49F-88D4-4D9E-AD5D-13210BFF005A}" destId="{0516AE37-9A25-4E7C-86A8-03D87DD413C7}" srcOrd="1" destOrd="0" presId="urn:microsoft.com/office/officeart/2005/8/layout/pyramid1"/>
    <dgm:cxn modelId="{05E4D7A8-1222-41BE-9AF3-9AE933E72C6D}" srcId="{2EC4B7C7-98B3-4D29-8142-2100F5DAB29E}" destId="{0BF1C49F-88D4-4D9E-AD5D-13210BFF005A}" srcOrd="1" destOrd="0" parTransId="{25E73755-CB9C-469D-A4A6-17ABEC482CDC}" sibTransId="{CEA78188-82D3-407C-ACE5-75633DCAC0F5}"/>
    <dgm:cxn modelId="{19556696-58C7-46F9-BC59-023B1E2A064B}" type="presOf" srcId="{4289D961-7E50-456B-B116-0A5107C35771}" destId="{F8A0ADD9-75DC-4D4C-ADC0-F3596EA22037}" srcOrd="1" destOrd="0" presId="urn:microsoft.com/office/officeart/2005/8/layout/pyramid1"/>
    <dgm:cxn modelId="{AFA4A6EC-57C7-457D-8E60-E967DE992AED}" type="presOf" srcId="{4289D961-7E50-456B-B116-0A5107C35771}" destId="{55B74A52-2C62-4C4F-A627-CCAAC0FD57E8}" srcOrd="0" destOrd="0" presId="urn:microsoft.com/office/officeart/2005/8/layout/pyramid1"/>
    <dgm:cxn modelId="{ED81CEA2-D067-445F-A657-5C0079FEC711}" type="presOf" srcId="{0BF1C49F-88D4-4D9E-AD5D-13210BFF005A}" destId="{10290209-BDCE-4D9C-A622-9D93D4185D43}" srcOrd="0" destOrd="0" presId="urn:microsoft.com/office/officeart/2005/8/layout/pyramid1"/>
    <dgm:cxn modelId="{99FA88F1-048B-478F-A4EA-EF6C59CD3747}" type="presOf" srcId="{2EC4B7C7-98B3-4D29-8142-2100F5DAB29E}" destId="{EAB67B2C-C1B6-43F7-BC4D-6738E3542067}" srcOrd="0" destOrd="0" presId="urn:microsoft.com/office/officeart/2005/8/layout/pyramid1"/>
    <dgm:cxn modelId="{EB221992-30EA-4A5E-BCEA-EBD7196C640A}" type="presOf" srcId="{31DC9DA5-86EB-4143-950E-C43AA1527790}" destId="{4CFC0428-A70F-409E-B685-80F8F6B051E5}" srcOrd="1" destOrd="0" presId="urn:microsoft.com/office/officeart/2005/8/layout/pyramid1"/>
    <dgm:cxn modelId="{9E11EEBC-FADE-4C51-9985-40EBB6182142}" type="presParOf" srcId="{EAB67B2C-C1B6-43F7-BC4D-6738E3542067}" destId="{EC5D3231-B5B9-4768-84E9-617BF690CB8C}" srcOrd="0" destOrd="0" presId="urn:microsoft.com/office/officeart/2005/8/layout/pyramid1"/>
    <dgm:cxn modelId="{86F84E8D-4127-4874-A80F-66B250F218CB}" type="presParOf" srcId="{EC5D3231-B5B9-4768-84E9-617BF690CB8C}" destId="{55B74A52-2C62-4C4F-A627-CCAAC0FD57E8}" srcOrd="0" destOrd="0" presId="urn:microsoft.com/office/officeart/2005/8/layout/pyramid1"/>
    <dgm:cxn modelId="{C39DA3A2-23E0-4411-86BB-DB9E0671DB56}" type="presParOf" srcId="{EC5D3231-B5B9-4768-84E9-617BF690CB8C}" destId="{F8A0ADD9-75DC-4D4C-ADC0-F3596EA22037}" srcOrd="1" destOrd="0" presId="urn:microsoft.com/office/officeart/2005/8/layout/pyramid1"/>
    <dgm:cxn modelId="{EC9AB518-CDEB-43BB-BAF5-49621F88B916}" type="presParOf" srcId="{EAB67B2C-C1B6-43F7-BC4D-6738E3542067}" destId="{6D260C97-6D98-4B86-964D-C20438FC58FC}" srcOrd="1" destOrd="0" presId="urn:microsoft.com/office/officeart/2005/8/layout/pyramid1"/>
    <dgm:cxn modelId="{13882BA8-9E2B-4418-B09A-083EB102DB94}" type="presParOf" srcId="{6D260C97-6D98-4B86-964D-C20438FC58FC}" destId="{10290209-BDCE-4D9C-A622-9D93D4185D43}" srcOrd="0" destOrd="0" presId="urn:microsoft.com/office/officeart/2005/8/layout/pyramid1"/>
    <dgm:cxn modelId="{B21EA04F-E90A-4D5B-AED3-F835B7B5B265}" type="presParOf" srcId="{6D260C97-6D98-4B86-964D-C20438FC58FC}" destId="{0516AE37-9A25-4E7C-86A8-03D87DD413C7}" srcOrd="1" destOrd="0" presId="urn:microsoft.com/office/officeart/2005/8/layout/pyramid1"/>
    <dgm:cxn modelId="{4EAE28DA-D577-45BB-AF9D-68B34732239C}" type="presParOf" srcId="{EAB67B2C-C1B6-43F7-BC4D-6738E3542067}" destId="{ACF2A8D8-076B-4A6E-80BD-00E991AF0E0C}" srcOrd="2" destOrd="0" presId="urn:microsoft.com/office/officeart/2005/8/layout/pyramid1"/>
    <dgm:cxn modelId="{9D21A43B-4039-4EF4-9EC3-B86178F906F4}" type="presParOf" srcId="{ACF2A8D8-076B-4A6E-80BD-00E991AF0E0C}" destId="{DE3586A7-A492-4DBD-A332-77B5E03B63C9}" srcOrd="0" destOrd="0" presId="urn:microsoft.com/office/officeart/2005/8/layout/pyramid1"/>
    <dgm:cxn modelId="{3E380634-1753-4FFD-89BE-7822DFB7723B}" type="presParOf" srcId="{ACF2A8D8-076B-4A6E-80BD-00E991AF0E0C}" destId="{4CFC0428-A70F-409E-B685-80F8F6B051E5}"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CA801F-B9E1-4AC9-B9E8-675724BDB716}" type="doc">
      <dgm:prSet loTypeId="urn:microsoft.com/office/officeart/2005/8/layout/pyramid1" loCatId="pyramid" qsTypeId="urn:microsoft.com/office/officeart/2005/8/quickstyle/3d3" qsCatId="3D" csTypeId="urn:microsoft.com/office/officeart/2005/8/colors/colorful2" csCatId="colorful" phldr="1"/>
      <dgm:spPr/>
    </dgm:pt>
    <dgm:pt modelId="{4FF5510D-520D-4826-B55A-313EA85442CA}" type="pres">
      <dgm:prSet presAssocID="{66CA801F-B9E1-4AC9-B9E8-675724BDB716}" presName="Name0" presStyleCnt="0">
        <dgm:presLayoutVars>
          <dgm:dir/>
          <dgm:animLvl val="lvl"/>
          <dgm:resizeHandles val="exact"/>
        </dgm:presLayoutVars>
      </dgm:prSet>
      <dgm:spPr/>
    </dgm:pt>
  </dgm:ptLst>
  <dgm:cxnLst>
    <dgm:cxn modelId="{35743D22-4F5D-4832-A0D2-E7E0367AC40D}" type="presOf" srcId="{66CA801F-B9E1-4AC9-B9E8-675724BDB716}" destId="{4FF5510D-520D-4826-B55A-313EA85442CA}" srcOrd="0"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641288-20F7-47DD-8364-9112405937D8}"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651A5349-66CB-46A4-9462-FAE762AEC87F}">
      <dgm:prSet phldrT="[Text]"/>
      <dgm:spPr/>
      <dgm:t>
        <a:bodyPr/>
        <a:lstStyle/>
        <a:p>
          <a:r>
            <a:rPr lang="en-US" dirty="0" smtClean="0"/>
            <a:t>1987 first child implanted</a:t>
          </a:r>
          <a:endParaRPr lang="en-US" dirty="0"/>
        </a:p>
      </dgm:t>
    </dgm:pt>
    <dgm:pt modelId="{D26CD79A-B954-47D1-BD88-385884F68D63}" type="parTrans" cxnId="{EE502513-6553-4067-97EF-4CDED0B082C2}">
      <dgm:prSet/>
      <dgm:spPr/>
      <dgm:t>
        <a:bodyPr/>
        <a:lstStyle/>
        <a:p>
          <a:endParaRPr lang="en-US"/>
        </a:p>
      </dgm:t>
    </dgm:pt>
    <dgm:pt modelId="{F8C85309-67D3-403D-A448-5B0E56403DD7}" type="sibTrans" cxnId="{EE502513-6553-4067-97EF-4CDED0B082C2}">
      <dgm:prSet/>
      <dgm:spPr/>
      <dgm:t>
        <a:bodyPr/>
        <a:lstStyle/>
        <a:p>
          <a:endParaRPr lang="en-US"/>
        </a:p>
      </dgm:t>
    </dgm:pt>
    <dgm:pt modelId="{AD1B808B-8348-4FCA-B50B-5906208A7089}">
      <dgm:prSet phldrT="[Text]"/>
      <dgm:spPr/>
      <dgm:t>
        <a:bodyPr/>
        <a:lstStyle/>
        <a:p>
          <a:r>
            <a:rPr lang="en-US" dirty="0" smtClean="0"/>
            <a:t>2002  Total 10,000 kids </a:t>
          </a:r>
          <a:endParaRPr lang="en-US" dirty="0"/>
        </a:p>
      </dgm:t>
    </dgm:pt>
    <dgm:pt modelId="{0B063DBF-BBEC-4FA6-9A55-6E7BD39C2AA0}" type="parTrans" cxnId="{7B7EBC20-447E-4D8D-B867-4494FADDC478}">
      <dgm:prSet/>
      <dgm:spPr/>
      <dgm:t>
        <a:bodyPr/>
        <a:lstStyle/>
        <a:p>
          <a:endParaRPr lang="en-US"/>
        </a:p>
      </dgm:t>
    </dgm:pt>
    <dgm:pt modelId="{DB7D60CA-85B5-4EFD-81A0-5EDBD65E5B51}" type="sibTrans" cxnId="{7B7EBC20-447E-4D8D-B867-4494FADDC478}">
      <dgm:prSet/>
      <dgm:spPr/>
      <dgm:t>
        <a:bodyPr/>
        <a:lstStyle/>
        <a:p>
          <a:endParaRPr lang="en-US"/>
        </a:p>
      </dgm:t>
    </dgm:pt>
    <dgm:pt modelId="{7E6ABEF3-A55E-44DC-B2E8-E8E0F3B0A650}">
      <dgm:prSet phldrT="[Text]"/>
      <dgm:spPr/>
      <dgm:t>
        <a:bodyPr/>
        <a:lstStyle/>
        <a:p>
          <a:r>
            <a:rPr lang="en-US" dirty="0" smtClean="0"/>
            <a:t>2010  Total 28,400 kids</a:t>
          </a:r>
        </a:p>
        <a:p>
          <a:r>
            <a:rPr lang="en-US" dirty="0" smtClean="0"/>
            <a:t>Including 1600 bilateral</a:t>
          </a:r>
          <a:endParaRPr lang="en-US" dirty="0"/>
        </a:p>
      </dgm:t>
    </dgm:pt>
    <dgm:pt modelId="{9B686E4B-596F-4207-9D1E-64B492ED8C06}" type="parTrans" cxnId="{B4B6081D-1E6A-4221-846F-1B7D5D133433}">
      <dgm:prSet/>
      <dgm:spPr/>
      <dgm:t>
        <a:bodyPr/>
        <a:lstStyle/>
        <a:p>
          <a:endParaRPr lang="en-US"/>
        </a:p>
      </dgm:t>
    </dgm:pt>
    <dgm:pt modelId="{8376E638-15BA-4A80-9FD8-56E7DDE79D63}" type="sibTrans" cxnId="{B4B6081D-1E6A-4221-846F-1B7D5D133433}">
      <dgm:prSet/>
      <dgm:spPr/>
      <dgm:t>
        <a:bodyPr/>
        <a:lstStyle/>
        <a:p>
          <a:endParaRPr lang="en-US"/>
        </a:p>
      </dgm:t>
    </dgm:pt>
    <dgm:pt modelId="{08EC46DE-F0E4-48ED-88E6-0A56DE914B05}">
      <dgm:prSet/>
      <dgm:spPr/>
      <dgm:t>
        <a:bodyPr/>
        <a:lstStyle/>
        <a:p>
          <a:pPr algn="r"/>
          <a:endParaRPr lang="en-US" dirty="0"/>
        </a:p>
      </dgm:t>
    </dgm:pt>
    <dgm:pt modelId="{16469A65-803C-407D-9205-5BC0A4AA124C}" type="parTrans" cxnId="{59AEFD24-C0BD-4856-95E7-B49A6E6B1F3C}">
      <dgm:prSet/>
      <dgm:spPr/>
      <dgm:t>
        <a:bodyPr/>
        <a:lstStyle/>
        <a:p>
          <a:endParaRPr lang="en-US"/>
        </a:p>
      </dgm:t>
    </dgm:pt>
    <dgm:pt modelId="{72937447-BA82-4C56-A7BE-B62343B7F805}" type="sibTrans" cxnId="{59AEFD24-C0BD-4856-95E7-B49A6E6B1F3C}">
      <dgm:prSet/>
      <dgm:spPr/>
      <dgm:t>
        <a:bodyPr/>
        <a:lstStyle/>
        <a:p>
          <a:endParaRPr lang="en-US"/>
        </a:p>
      </dgm:t>
    </dgm:pt>
    <dgm:pt modelId="{14B1EBB5-63D2-41BC-AD4C-50DD6B01ED32}" type="pres">
      <dgm:prSet presAssocID="{81641288-20F7-47DD-8364-9112405937D8}" presName="linear" presStyleCnt="0">
        <dgm:presLayoutVars>
          <dgm:dir/>
          <dgm:animLvl val="lvl"/>
          <dgm:resizeHandles val="exact"/>
        </dgm:presLayoutVars>
      </dgm:prSet>
      <dgm:spPr/>
      <dgm:t>
        <a:bodyPr/>
        <a:lstStyle/>
        <a:p>
          <a:endParaRPr lang="en-US"/>
        </a:p>
      </dgm:t>
    </dgm:pt>
    <dgm:pt modelId="{7CF82CEB-EB32-413B-B840-A4F8B9119AFC}" type="pres">
      <dgm:prSet presAssocID="{651A5349-66CB-46A4-9462-FAE762AEC87F}" presName="parentLin" presStyleCnt="0"/>
      <dgm:spPr/>
    </dgm:pt>
    <dgm:pt modelId="{8FAAF985-13D3-4A8C-97C1-DBD505193BE9}" type="pres">
      <dgm:prSet presAssocID="{651A5349-66CB-46A4-9462-FAE762AEC87F}" presName="parentLeftMargin" presStyleLbl="node1" presStyleIdx="0" presStyleCnt="3"/>
      <dgm:spPr/>
      <dgm:t>
        <a:bodyPr/>
        <a:lstStyle/>
        <a:p>
          <a:endParaRPr lang="en-US"/>
        </a:p>
      </dgm:t>
    </dgm:pt>
    <dgm:pt modelId="{481173B6-2DEA-4F08-AD37-6443EF1322FF}" type="pres">
      <dgm:prSet presAssocID="{651A5349-66CB-46A4-9462-FAE762AEC87F}" presName="parentText" presStyleLbl="node1" presStyleIdx="0" presStyleCnt="3">
        <dgm:presLayoutVars>
          <dgm:chMax val="0"/>
          <dgm:bulletEnabled val="1"/>
        </dgm:presLayoutVars>
      </dgm:prSet>
      <dgm:spPr/>
      <dgm:t>
        <a:bodyPr/>
        <a:lstStyle/>
        <a:p>
          <a:endParaRPr lang="en-US"/>
        </a:p>
      </dgm:t>
    </dgm:pt>
    <dgm:pt modelId="{682AF69E-026B-4986-8E42-D9F6422B8BB1}" type="pres">
      <dgm:prSet presAssocID="{651A5349-66CB-46A4-9462-FAE762AEC87F}" presName="negativeSpace" presStyleCnt="0"/>
      <dgm:spPr/>
    </dgm:pt>
    <dgm:pt modelId="{B88DC202-A90F-4AFC-B016-CCA47D03AA7D}" type="pres">
      <dgm:prSet presAssocID="{651A5349-66CB-46A4-9462-FAE762AEC87F}" presName="childText" presStyleLbl="conFgAcc1" presStyleIdx="0" presStyleCnt="3">
        <dgm:presLayoutVars>
          <dgm:bulletEnabled val="1"/>
        </dgm:presLayoutVars>
      </dgm:prSet>
      <dgm:spPr/>
      <dgm:t>
        <a:bodyPr/>
        <a:lstStyle/>
        <a:p>
          <a:endParaRPr lang="en-US"/>
        </a:p>
      </dgm:t>
    </dgm:pt>
    <dgm:pt modelId="{851A583D-CC5C-4218-8403-3CE515D72094}" type="pres">
      <dgm:prSet presAssocID="{F8C85309-67D3-403D-A448-5B0E56403DD7}" presName="spaceBetweenRectangles" presStyleCnt="0"/>
      <dgm:spPr/>
    </dgm:pt>
    <dgm:pt modelId="{D3017CAE-BF7D-4224-84D1-5AC5EFE61677}" type="pres">
      <dgm:prSet presAssocID="{AD1B808B-8348-4FCA-B50B-5906208A7089}" presName="parentLin" presStyleCnt="0"/>
      <dgm:spPr/>
    </dgm:pt>
    <dgm:pt modelId="{7DDE0D50-646E-48DA-BB5B-7B3F813B4C1C}" type="pres">
      <dgm:prSet presAssocID="{AD1B808B-8348-4FCA-B50B-5906208A7089}" presName="parentLeftMargin" presStyleLbl="node1" presStyleIdx="0" presStyleCnt="3"/>
      <dgm:spPr/>
      <dgm:t>
        <a:bodyPr/>
        <a:lstStyle/>
        <a:p>
          <a:endParaRPr lang="en-US"/>
        </a:p>
      </dgm:t>
    </dgm:pt>
    <dgm:pt modelId="{2DF510AD-FAE5-4CF1-90EA-00F5872BACE2}" type="pres">
      <dgm:prSet presAssocID="{AD1B808B-8348-4FCA-B50B-5906208A7089}" presName="parentText" presStyleLbl="node1" presStyleIdx="1" presStyleCnt="3">
        <dgm:presLayoutVars>
          <dgm:chMax val="0"/>
          <dgm:bulletEnabled val="1"/>
        </dgm:presLayoutVars>
      </dgm:prSet>
      <dgm:spPr/>
      <dgm:t>
        <a:bodyPr/>
        <a:lstStyle/>
        <a:p>
          <a:endParaRPr lang="en-US"/>
        </a:p>
      </dgm:t>
    </dgm:pt>
    <dgm:pt modelId="{817C3C44-3D36-45A9-8F5E-074C6848E67F}" type="pres">
      <dgm:prSet presAssocID="{AD1B808B-8348-4FCA-B50B-5906208A7089}" presName="negativeSpace" presStyleCnt="0"/>
      <dgm:spPr/>
    </dgm:pt>
    <dgm:pt modelId="{BEF60C22-6CAF-49E7-AACA-2A19360C03D9}" type="pres">
      <dgm:prSet presAssocID="{AD1B808B-8348-4FCA-B50B-5906208A7089}" presName="childText" presStyleLbl="conFgAcc1" presStyleIdx="1" presStyleCnt="3">
        <dgm:presLayoutVars>
          <dgm:bulletEnabled val="1"/>
        </dgm:presLayoutVars>
      </dgm:prSet>
      <dgm:spPr/>
    </dgm:pt>
    <dgm:pt modelId="{17B4D190-C1FF-4F13-9CEC-BF025461579E}" type="pres">
      <dgm:prSet presAssocID="{DB7D60CA-85B5-4EFD-81A0-5EDBD65E5B51}" presName="spaceBetweenRectangles" presStyleCnt="0"/>
      <dgm:spPr/>
    </dgm:pt>
    <dgm:pt modelId="{36A7B408-F3C4-453B-8F45-4D42A382F2A3}" type="pres">
      <dgm:prSet presAssocID="{7E6ABEF3-A55E-44DC-B2E8-E8E0F3B0A650}" presName="parentLin" presStyleCnt="0"/>
      <dgm:spPr/>
    </dgm:pt>
    <dgm:pt modelId="{57AAD970-BE4C-41AE-AD25-E42940552665}" type="pres">
      <dgm:prSet presAssocID="{7E6ABEF3-A55E-44DC-B2E8-E8E0F3B0A650}" presName="parentLeftMargin" presStyleLbl="node1" presStyleIdx="1" presStyleCnt="3"/>
      <dgm:spPr/>
      <dgm:t>
        <a:bodyPr/>
        <a:lstStyle/>
        <a:p>
          <a:endParaRPr lang="en-US"/>
        </a:p>
      </dgm:t>
    </dgm:pt>
    <dgm:pt modelId="{C87BB656-CC6F-4B7C-AE07-925CCD29F7FF}" type="pres">
      <dgm:prSet presAssocID="{7E6ABEF3-A55E-44DC-B2E8-E8E0F3B0A650}" presName="parentText" presStyleLbl="node1" presStyleIdx="2" presStyleCnt="3" custScaleY="158266">
        <dgm:presLayoutVars>
          <dgm:chMax val="0"/>
          <dgm:bulletEnabled val="1"/>
        </dgm:presLayoutVars>
      </dgm:prSet>
      <dgm:spPr/>
      <dgm:t>
        <a:bodyPr/>
        <a:lstStyle/>
        <a:p>
          <a:endParaRPr lang="en-US"/>
        </a:p>
      </dgm:t>
    </dgm:pt>
    <dgm:pt modelId="{5502CE13-863E-4E6F-B8AA-CB2B9DA5D91A}" type="pres">
      <dgm:prSet presAssocID="{7E6ABEF3-A55E-44DC-B2E8-E8E0F3B0A650}" presName="negativeSpace" presStyleCnt="0"/>
      <dgm:spPr/>
    </dgm:pt>
    <dgm:pt modelId="{702AA06C-963A-4B06-A2E1-1507820261E4}" type="pres">
      <dgm:prSet presAssocID="{7E6ABEF3-A55E-44DC-B2E8-E8E0F3B0A650}" presName="childText" presStyleLbl="conFgAcc1" presStyleIdx="2" presStyleCnt="3">
        <dgm:presLayoutVars>
          <dgm:bulletEnabled val="1"/>
        </dgm:presLayoutVars>
      </dgm:prSet>
      <dgm:spPr/>
    </dgm:pt>
  </dgm:ptLst>
  <dgm:cxnLst>
    <dgm:cxn modelId="{20248937-5851-4156-BE85-4C6BACE4AE14}" type="presOf" srcId="{AD1B808B-8348-4FCA-B50B-5906208A7089}" destId="{2DF510AD-FAE5-4CF1-90EA-00F5872BACE2}" srcOrd="1" destOrd="0" presId="urn:microsoft.com/office/officeart/2005/8/layout/list1"/>
    <dgm:cxn modelId="{3BF39F6A-ACE1-49D0-A6D0-66089025BCE6}" type="presOf" srcId="{651A5349-66CB-46A4-9462-FAE762AEC87F}" destId="{481173B6-2DEA-4F08-AD37-6443EF1322FF}" srcOrd="1" destOrd="0" presId="urn:microsoft.com/office/officeart/2005/8/layout/list1"/>
    <dgm:cxn modelId="{F3D3457C-75D3-42FE-B74F-BBDF3005D486}" type="presOf" srcId="{7E6ABEF3-A55E-44DC-B2E8-E8E0F3B0A650}" destId="{C87BB656-CC6F-4B7C-AE07-925CCD29F7FF}" srcOrd="1" destOrd="0" presId="urn:microsoft.com/office/officeart/2005/8/layout/list1"/>
    <dgm:cxn modelId="{EE502513-6553-4067-97EF-4CDED0B082C2}" srcId="{81641288-20F7-47DD-8364-9112405937D8}" destId="{651A5349-66CB-46A4-9462-FAE762AEC87F}" srcOrd="0" destOrd="0" parTransId="{D26CD79A-B954-47D1-BD88-385884F68D63}" sibTransId="{F8C85309-67D3-403D-A448-5B0E56403DD7}"/>
    <dgm:cxn modelId="{E575F3BE-A557-4A26-9635-BA23F19F901A}" type="presOf" srcId="{08EC46DE-F0E4-48ED-88E6-0A56DE914B05}" destId="{B88DC202-A90F-4AFC-B016-CCA47D03AA7D}" srcOrd="0" destOrd="0" presId="urn:microsoft.com/office/officeart/2005/8/layout/list1"/>
    <dgm:cxn modelId="{A453F93E-6585-47BC-B726-D3129D45BB9E}" type="presOf" srcId="{651A5349-66CB-46A4-9462-FAE762AEC87F}" destId="{8FAAF985-13D3-4A8C-97C1-DBD505193BE9}" srcOrd="0" destOrd="0" presId="urn:microsoft.com/office/officeart/2005/8/layout/list1"/>
    <dgm:cxn modelId="{6765F3A0-1904-4F61-B665-071B87B894CB}" type="presOf" srcId="{7E6ABEF3-A55E-44DC-B2E8-E8E0F3B0A650}" destId="{57AAD970-BE4C-41AE-AD25-E42940552665}" srcOrd="0" destOrd="0" presId="urn:microsoft.com/office/officeart/2005/8/layout/list1"/>
    <dgm:cxn modelId="{59AEFD24-C0BD-4856-95E7-B49A6E6B1F3C}" srcId="{651A5349-66CB-46A4-9462-FAE762AEC87F}" destId="{08EC46DE-F0E4-48ED-88E6-0A56DE914B05}" srcOrd="0" destOrd="0" parTransId="{16469A65-803C-407D-9205-5BC0A4AA124C}" sibTransId="{72937447-BA82-4C56-A7BE-B62343B7F805}"/>
    <dgm:cxn modelId="{8694CF02-6CBA-4FEC-99CE-568AD508AAA9}" type="presOf" srcId="{AD1B808B-8348-4FCA-B50B-5906208A7089}" destId="{7DDE0D50-646E-48DA-BB5B-7B3F813B4C1C}" srcOrd="0" destOrd="0" presId="urn:microsoft.com/office/officeart/2005/8/layout/list1"/>
    <dgm:cxn modelId="{B4B6081D-1E6A-4221-846F-1B7D5D133433}" srcId="{81641288-20F7-47DD-8364-9112405937D8}" destId="{7E6ABEF3-A55E-44DC-B2E8-E8E0F3B0A650}" srcOrd="2" destOrd="0" parTransId="{9B686E4B-596F-4207-9D1E-64B492ED8C06}" sibTransId="{8376E638-15BA-4A80-9FD8-56E7DDE79D63}"/>
    <dgm:cxn modelId="{86A1E69D-9EE7-4569-B575-BA62580EB912}" type="presOf" srcId="{81641288-20F7-47DD-8364-9112405937D8}" destId="{14B1EBB5-63D2-41BC-AD4C-50DD6B01ED32}" srcOrd="0" destOrd="0" presId="urn:microsoft.com/office/officeart/2005/8/layout/list1"/>
    <dgm:cxn modelId="{7B7EBC20-447E-4D8D-B867-4494FADDC478}" srcId="{81641288-20F7-47DD-8364-9112405937D8}" destId="{AD1B808B-8348-4FCA-B50B-5906208A7089}" srcOrd="1" destOrd="0" parTransId="{0B063DBF-BBEC-4FA6-9A55-6E7BD39C2AA0}" sibTransId="{DB7D60CA-85B5-4EFD-81A0-5EDBD65E5B51}"/>
    <dgm:cxn modelId="{8932F749-D28C-4BF7-8918-B42FD173DACB}" type="presParOf" srcId="{14B1EBB5-63D2-41BC-AD4C-50DD6B01ED32}" destId="{7CF82CEB-EB32-413B-B840-A4F8B9119AFC}" srcOrd="0" destOrd="0" presId="urn:microsoft.com/office/officeart/2005/8/layout/list1"/>
    <dgm:cxn modelId="{B3CBDB15-1974-452A-BABB-4C2A2955D3BD}" type="presParOf" srcId="{7CF82CEB-EB32-413B-B840-A4F8B9119AFC}" destId="{8FAAF985-13D3-4A8C-97C1-DBD505193BE9}" srcOrd="0" destOrd="0" presId="urn:microsoft.com/office/officeart/2005/8/layout/list1"/>
    <dgm:cxn modelId="{BEB2F720-D299-445F-A118-5B78D0AD8D94}" type="presParOf" srcId="{7CF82CEB-EB32-413B-B840-A4F8B9119AFC}" destId="{481173B6-2DEA-4F08-AD37-6443EF1322FF}" srcOrd="1" destOrd="0" presId="urn:microsoft.com/office/officeart/2005/8/layout/list1"/>
    <dgm:cxn modelId="{36AD1DEB-FB5F-4FC1-A66D-3B384285614F}" type="presParOf" srcId="{14B1EBB5-63D2-41BC-AD4C-50DD6B01ED32}" destId="{682AF69E-026B-4986-8E42-D9F6422B8BB1}" srcOrd="1" destOrd="0" presId="urn:microsoft.com/office/officeart/2005/8/layout/list1"/>
    <dgm:cxn modelId="{185C9DC9-9BB1-4C24-8016-277A5F24BAEA}" type="presParOf" srcId="{14B1EBB5-63D2-41BC-AD4C-50DD6B01ED32}" destId="{B88DC202-A90F-4AFC-B016-CCA47D03AA7D}" srcOrd="2" destOrd="0" presId="urn:microsoft.com/office/officeart/2005/8/layout/list1"/>
    <dgm:cxn modelId="{3B16D76B-E8CE-43B7-BDB3-127C0A4BE02C}" type="presParOf" srcId="{14B1EBB5-63D2-41BC-AD4C-50DD6B01ED32}" destId="{851A583D-CC5C-4218-8403-3CE515D72094}" srcOrd="3" destOrd="0" presId="urn:microsoft.com/office/officeart/2005/8/layout/list1"/>
    <dgm:cxn modelId="{14DB5B52-3FBB-4B41-B2E7-0AC6836D05C6}" type="presParOf" srcId="{14B1EBB5-63D2-41BC-AD4C-50DD6B01ED32}" destId="{D3017CAE-BF7D-4224-84D1-5AC5EFE61677}" srcOrd="4" destOrd="0" presId="urn:microsoft.com/office/officeart/2005/8/layout/list1"/>
    <dgm:cxn modelId="{6368EB06-6392-4AD1-8A23-90D0BB9E18BF}" type="presParOf" srcId="{D3017CAE-BF7D-4224-84D1-5AC5EFE61677}" destId="{7DDE0D50-646E-48DA-BB5B-7B3F813B4C1C}" srcOrd="0" destOrd="0" presId="urn:microsoft.com/office/officeart/2005/8/layout/list1"/>
    <dgm:cxn modelId="{D08862E0-E790-48E8-B78E-076AE80E260C}" type="presParOf" srcId="{D3017CAE-BF7D-4224-84D1-5AC5EFE61677}" destId="{2DF510AD-FAE5-4CF1-90EA-00F5872BACE2}" srcOrd="1" destOrd="0" presId="urn:microsoft.com/office/officeart/2005/8/layout/list1"/>
    <dgm:cxn modelId="{495185F9-59E5-4822-B35A-C9AF616AFFE1}" type="presParOf" srcId="{14B1EBB5-63D2-41BC-AD4C-50DD6B01ED32}" destId="{817C3C44-3D36-45A9-8F5E-074C6848E67F}" srcOrd="5" destOrd="0" presId="urn:microsoft.com/office/officeart/2005/8/layout/list1"/>
    <dgm:cxn modelId="{2F7381BC-4E67-4787-AC52-A9F7AB2575A7}" type="presParOf" srcId="{14B1EBB5-63D2-41BC-AD4C-50DD6B01ED32}" destId="{BEF60C22-6CAF-49E7-AACA-2A19360C03D9}" srcOrd="6" destOrd="0" presId="urn:microsoft.com/office/officeart/2005/8/layout/list1"/>
    <dgm:cxn modelId="{B4579A93-C0DE-4EAA-9F85-EA7735C992E5}" type="presParOf" srcId="{14B1EBB5-63D2-41BC-AD4C-50DD6B01ED32}" destId="{17B4D190-C1FF-4F13-9CEC-BF025461579E}" srcOrd="7" destOrd="0" presId="urn:microsoft.com/office/officeart/2005/8/layout/list1"/>
    <dgm:cxn modelId="{D938F9FA-EBE6-4606-8502-8DF25DA7EA4C}" type="presParOf" srcId="{14B1EBB5-63D2-41BC-AD4C-50DD6B01ED32}" destId="{36A7B408-F3C4-453B-8F45-4D42A382F2A3}" srcOrd="8" destOrd="0" presId="urn:microsoft.com/office/officeart/2005/8/layout/list1"/>
    <dgm:cxn modelId="{81118B8B-4EDB-4871-9241-D1F98FB015CE}" type="presParOf" srcId="{36A7B408-F3C4-453B-8F45-4D42A382F2A3}" destId="{57AAD970-BE4C-41AE-AD25-E42940552665}" srcOrd="0" destOrd="0" presId="urn:microsoft.com/office/officeart/2005/8/layout/list1"/>
    <dgm:cxn modelId="{8A58B151-D82A-4FC4-BA22-84B879E7A428}" type="presParOf" srcId="{36A7B408-F3C4-453B-8F45-4D42A382F2A3}" destId="{C87BB656-CC6F-4B7C-AE07-925CCD29F7FF}" srcOrd="1" destOrd="0" presId="urn:microsoft.com/office/officeart/2005/8/layout/list1"/>
    <dgm:cxn modelId="{893473BB-AFA1-4849-8811-DB31D1861D73}" type="presParOf" srcId="{14B1EBB5-63D2-41BC-AD4C-50DD6B01ED32}" destId="{5502CE13-863E-4E6F-B8AA-CB2B9DA5D91A}" srcOrd="9" destOrd="0" presId="urn:microsoft.com/office/officeart/2005/8/layout/list1"/>
    <dgm:cxn modelId="{52647277-C317-41A1-8E44-4AA95825691F}" type="presParOf" srcId="{14B1EBB5-63D2-41BC-AD4C-50DD6B01ED32}" destId="{702AA06C-963A-4B06-A2E1-1507820261E4}" srcOrd="10" destOrd="0" presId="urn:microsoft.com/office/officeart/2005/8/layout/list1"/>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EC4B7C7-98B3-4D29-8142-2100F5DAB29E}" type="doc">
      <dgm:prSet loTypeId="urn:microsoft.com/office/officeart/2005/8/layout/pyramid1" loCatId="pyramid" qsTypeId="urn:microsoft.com/office/officeart/2005/8/quickstyle/simple1" qsCatId="simple" csTypeId="urn:microsoft.com/office/officeart/2005/8/colors/accent1_3" csCatId="accent1" phldr="1"/>
      <dgm:spPr/>
      <dgm:t>
        <a:bodyPr/>
        <a:lstStyle/>
        <a:p>
          <a:endParaRPr lang="en-US"/>
        </a:p>
      </dgm:t>
    </dgm:pt>
    <dgm:pt modelId="{4289D961-7E50-456B-B116-0A5107C35771}">
      <dgm:prSet phldrT="[Text]"/>
      <dgm:spPr>
        <a:solidFill>
          <a:schemeClr val="accent6">
            <a:lumMod val="40000"/>
            <a:lumOff val="60000"/>
          </a:schemeClr>
        </a:solidFill>
      </dgm:spPr>
      <dgm:t>
        <a:bodyPr/>
        <a:lstStyle/>
        <a:p>
          <a:r>
            <a:rPr lang="en-US" dirty="0" smtClean="0"/>
            <a:t>Severe - Profound</a:t>
          </a:r>
          <a:endParaRPr lang="en-US" dirty="0"/>
        </a:p>
      </dgm:t>
    </dgm:pt>
    <dgm:pt modelId="{4E744E05-1D89-4D8D-80F1-6B505692CB20}" type="parTrans" cxnId="{BC056322-C70F-4956-8E2A-FAC22997012C}">
      <dgm:prSet/>
      <dgm:spPr/>
      <dgm:t>
        <a:bodyPr/>
        <a:lstStyle/>
        <a:p>
          <a:endParaRPr lang="en-US"/>
        </a:p>
      </dgm:t>
    </dgm:pt>
    <dgm:pt modelId="{E894A7D3-7738-44E8-BFA4-BAD2AF8D6977}" type="sibTrans" cxnId="{BC056322-C70F-4956-8E2A-FAC22997012C}">
      <dgm:prSet/>
      <dgm:spPr/>
      <dgm:t>
        <a:bodyPr/>
        <a:lstStyle/>
        <a:p>
          <a:endParaRPr lang="en-US"/>
        </a:p>
      </dgm:t>
    </dgm:pt>
    <dgm:pt modelId="{0BF1C49F-88D4-4D9E-AD5D-13210BFF005A}">
      <dgm:prSet phldrT="[Text]" custT="1"/>
      <dgm:spPr>
        <a:solidFill>
          <a:srgbClr val="00B050"/>
        </a:solidFill>
      </dgm:spPr>
      <dgm:t>
        <a:bodyPr/>
        <a:lstStyle/>
        <a:p>
          <a:r>
            <a:rPr lang="en-US" sz="2400" dirty="0" smtClean="0"/>
            <a:t>Moderate</a:t>
          </a:r>
          <a:endParaRPr lang="en-US" sz="2400" dirty="0"/>
        </a:p>
      </dgm:t>
    </dgm:pt>
    <dgm:pt modelId="{25E73755-CB9C-469D-A4A6-17ABEC482CDC}" type="parTrans" cxnId="{05E4D7A8-1222-41BE-9AF3-9AE933E72C6D}">
      <dgm:prSet/>
      <dgm:spPr/>
      <dgm:t>
        <a:bodyPr/>
        <a:lstStyle/>
        <a:p>
          <a:endParaRPr lang="en-US"/>
        </a:p>
      </dgm:t>
    </dgm:pt>
    <dgm:pt modelId="{CEA78188-82D3-407C-ACE5-75633DCAC0F5}" type="sibTrans" cxnId="{05E4D7A8-1222-41BE-9AF3-9AE933E72C6D}">
      <dgm:prSet/>
      <dgm:spPr/>
      <dgm:t>
        <a:bodyPr/>
        <a:lstStyle/>
        <a:p>
          <a:endParaRPr lang="en-US"/>
        </a:p>
      </dgm:t>
    </dgm:pt>
    <dgm:pt modelId="{31DC9DA5-86EB-4143-950E-C43AA1527790}">
      <dgm:prSet phldrT="[Text]" custT="1"/>
      <dgm:spPr/>
      <dgm:t>
        <a:bodyPr/>
        <a:lstStyle/>
        <a:p>
          <a:r>
            <a:rPr lang="en-US" sz="4400" dirty="0" smtClean="0"/>
            <a:t>Mild</a:t>
          </a:r>
          <a:endParaRPr lang="en-US" sz="4400" dirty="0"/>
        </a:p>
      </dgm:t>
    </dgm:pt>
    <dgm:pt modelId="{1C825223-3360-4654-B6E5-9E0EFD4836F2}" type="parTrans" cxnId="{14ED8848-4AB4-40B7-B855-6BA24F0D39D8}">
      <dgm:prSet/>
      <dgm:spPr/>
      <dgm:t>
        <a:bodyPr/>
        <a:lstStyle/>
        <a:p>
          <a:endParaRPr lang="en-US"/>
        </a:p>
      </dgm:t>
    </dgm:pt>
    <dgm:pt modelId="{97824BEF-7234-4BC0-8702-D5A2985457B0}" type="sibTrans" cxnId="{14ED8848-4AB4-40B7-B855-6BA24F0D39D8}">
      <dgm:prSet/>
      <dgm:spPr/>
      <dgm:t>
        <a:bodyPr/>
        <a:lstStyle/>
        <a:p>
          <a:endParaRPr lang="en-US"/>
        </a:p>
      </dgm:t>
    </dgm:pt>
    <dgm:pt modelId="{EAB67B2C-C1B6-43F7-BC4D-6738E3542067}" type="pres">
      <dgm:prSet presAssocID="{2EC4B7C7-98B3-4D29-8142-2100F5DAB29E}" presName="Name0" presStyleCnt="0">
        <dgm:presLayoutVars>
          <dgm:dir/>
          <dgm:animLvl val="lvl"/>
          <dgm:resizeHandles val="exact"/>
        </dgm:presLayoutVars>
      </dgm:prSet>
      <dgm:spPr/>
      <dgm:t>
        <a:bodyPr/>
        <a:lstStyle/>
        <a:p>
          <a:endParaRPr lang="en-US"/>
        </a:p>
      </dgm:t>
    </dgm:pt>
    <dgm:pt modelId="{EC5D3231-B5B9-4768-84E9-617BF690CB8C}" type="pres">
      <dgm:prSet presAssocID="{4289D961-7E50-456B-B116-0A5107C35771}" presName="Name8" presStyleCnt="0"/>
      <dgm:spPr/>
    </dgm:pt>
    <dgm:pt modelId="{55B74A52-2C62-4C4F-A627-CCAAC0FD57E8}" type="pres">
      <dgm:prSet presAssocID="{4289D961-7E50-456B-B116-0A5107C35771}" presName="level" presStyleLbl="node1" presStyleIdx="0" presStyleCnt="3" custScaleX="93034" custScaleY="28922" custLinFactNeighborX="1350">
        <dgm:presLayoutVars>
          <dgm:chMax val="1"/>
          <dgm:bulletEnabled val="1"/>
        </dgm:presLayoutVars>
      </dgm:prSet>
      <dgm:spPr/>
      <dgm:t>
        <a:bodyPr/>
        <a:lstStyle/>
        <a:p>
          <a:endParaRPr lang="en-US"/>
        </a:p>
      </dgm:t>
    </dgm:pt>
    <dgm:pt modelId="{F8A0ADD9-75DC-4D4C-ADC0-F3596EA22037}" type="pres">
      <dgm:prSet presAssocID="{4289D961-7E50-456B-B116-0A5107C35771}" presName="levelTx" presStyleLbl="revTx" presStyleIdx="0" presStyleCnt="0">
        <dgm:presLayoutVars>
          <dgm:chMax val="1"/>
          <dgm:bulletEnabled val="1"/>
        </dgm:presLayoutVars>
      </dgm:prSet>
      <dgm:spPr/>
      <dgm:t>
        <a:bodyPr/>
        <a:lstStyle/>
        <a:p>
          <a:endParaRPr lang="en-US"/>
        </a:p>
      </dgm:t>
    </dgm:pt>
    <dgm:pt modelId="{6D260C97-6D98-4B86-964D-C20438FC58FC}" type="pres">
      <dgm:prSet presAssocID="{0BF1C49F-88D4-4D9E-AD5D-13210BFF005A}" presName="Name8" presStyleCnt="0"/>
      <dgm:spPr/>
    </dgm:pt>
    <dgm:pt modelId="{10290209-BDCE-4D9C-A622-9D93D4185D43}" type="pres">
      <dgm:prSet presAssocID="{0BF1C49F-88D4-4D9E-AD5D-13210BFF005A}" presName="level" presStyleLbl="node1" presStyleIdx="1" presStyleCnt="3" custScaleX="95419" custScaleY="47432">
        <dgm:presLayoutVars>
          <dgm:chMax val="1"/>
          <dgm:bulletEnabled val="1"/>
        </dgm:presLayoutVars>
      </dgm:prSet>
      <dgm:spPr/>
      <dgm:t>
        <a:bodyPr/>
        <a:lstStyle/>
        <a:p>
          <a:endParaRPr lang="en-US"/>
        </a:p>
      </dgm:t>
    </dgm:pt>
    <dgm:pt modelId="{0516AE37-9A25-4E7C-86A8-03D87DD413C7}" type="pres">
      <dgm:prSet presAssocID="{0BF1C49F-88D4-4D9E-AD5D-13210BFF005A}" presName="levelTx" presStyleLbl="revTx" presStyleIdx="0" presStyleCnt="0">
        <dgm:presLayoutVars>
          <dgm:chMax val="1"/>
          <dgm:bulletEnabled val="1"/>
        </dgm:presLayoutVars>
      </dgm:prSet>
      <dgm:spPr/>
      <dgm:t>
        <a:bodyPr/>
        <a:lstStyle/>
        <a:p>
          <a:endParaRPr lang="en-US"/>
        </a:p>
      </dgm:t>
    </dgm:pt>
    <dgm:pt modelId="{ACF2A8D8-076B-4A6E-80BD-00E991AF0E0C}" type="pres">
      <dgm:prSet presAssocID="{31DC9DA5-86EB-4143-950E-C43AA1527790}" presName="Name8" presStyleCnt="0"/>
      <dgm:spPr/>
    </dgm:pt>
    <dgm:pt modelId="{DE3586A7-A492-4DBD-A332-77B5E03B63C9}" type="pres">
      <dgm:prSet presAssocID="{31DC9DA5-86EB-4143-950E-C43AA1527790}" presName="level" presStyleLbl="node1" presStyleIdx="2" presStyleCnt="3">
        <dgm:presLayoutVars>
          <dgm:chMax val="1"/>
          <dgm:bulletEnabled val="1"/>
        </dgm:presLayoutVars>
      </dgm:prSet>
      <dgm:spPr/>
      <dgm:t>
        <a:bodyPr/>
        <a:lstStyle/>
        <a:p>
          <a:endParaRPr lang="en-US"/>
        </a:p>
      </dgm:t>
    </dgm:pt>
    <dgm:pt modelId="{4CFC0428-A70F-409E-B685-80F8F6B051E5}" type="pres">
      <dgm:prSet presAssocID="{31DC9DA5-86EB-4143-950E-C43AA1527790}" presName="levelTx" presStyleLbl="revTx" presStyleIdx="0" presStyleCnt="0">
        <dgm:presLayoutVars>
          <dgm:chMax val="1"/>
          <dgm:bulletEnabled val="1"/>
        </dgm:presLayoutVars>
      </dgm:prSet>
      <dgm:spPr/>
      <dgm:t>
        <a:bodyPr/>
        <a:lstStyle/>
        <a:p>
          <a:endParaRPr lang="en-US"/>
        </a:p>
      </dgm:t>
    </dgm:pt>
  </dgm:ptLst>
  <dgm:cxnLst>
    <dgm:cxn modelId="{8253722F-A053-463C-A05F-D5C98F5843DC}" type="presOf" srcId="{0BF1C49F-88D4-4D9E-AD5D-13210BFF005A}" destId="{10290209-BDCE-4D9C-A622-9D93D4185D43}" srcOrd="0" destOrd="0" presId="urn:microsoft.com/office/officeart/2005/8/layout/pyramid1"/>
    <dgm:cxn modelId="{BC056322-C70F-4956-8E2A-FAC22997012C}" srcId="{2EC4B7C7-98B3-4D29-8142-2100F5DAB29E}" destId="{4289D961-7E50-456B-B116-0A5107C35771}" srcOrd="0" destOrd="0" parTransId="{4E744E05-1D89-4D8D-80F1-6B505692CB20}" sibTransId="{E894A7D3-7738-44E8-BFA4-BAD2AF8D6977}"/>
    <dgm:cxn modelId="{4DDFA799-A7CB-468F-9C18-735DA804463E}" type="presOf" srcId="{2EC4B7C7-98B3-4D29-8142-2100F5DAB29E}" destId="{EAB67B2C-C1B6-43F7-BC4D-6738E3542067}" srcOrd="0" destOrd="0" presId="urn:microsoft.com/office/officeart/2005/8/layout/pyramid1"/>
    <dgm:cxn modelId="{14ED8848-4AB4-40B7-B855-6BA24F0D39D8}" srcId="{2EC4B7C7-98B3-4D29-8142-2100F5DAB29E}" destId="{31DC9DA5-86EB-4143-950E-C43AA1527790}" srcOrd="2" destOrd="0" parTransId="{1C825223-3360-4654-B6E5-9E0EFD4836F2}" sibTransId="{97824BEF-7234-4BC0-8702-D5A2985457B0}"/>
    <dgm:cxn modelId="{7686340A-2003-4FBF-8B74-7790169F1BA7}" type="presOf" srcId="{31DC9DA5-86EB-4143-950E-C43AA1527790}" destId="{4CFC0428-A70F-409E-B685-80F8F6B051E5}" srcOrd="1" destOrd="0" presId="urn:microsoft.com/office/officeart/2005/8/layout/pyramid1"/>
    <dgm:cxn modelId="{D1E40687-1BCA-4F1F-9E5D-325CB7639022}" type="presOf" srcId="{4289D961-7E50-456B-B116-0A5107C35771}" destId="{F8A0ADD9-75DC-4D4C-ADC0-F3596EA22037}" srcOrd="1" destOrd="0" presId="urn:microsoft.com/office/officeart/2005/8/layout/pyramid1"/>
    <dgm:cxn modelId="{31CF10E2-E011-4323-9354-DDE5285C5ED4}" type="presOf" srcId="{4289D961-7E50-456B-B116-0A5107C35771}" destId="{55B74A52-2C62-4C4F-A627-CCAAC0FD57E8}" srcOrd="0" destOrd="0" presId="urn:microsoft.com/office/officeart/2005/8/layout/pyramid1"/>
    <dgm:cxn modelId="{05E4D7A8-1222-41BE-9AF3-9AE933E72C6D}" srcId="{2EC4B7C7-98B3-4D29-8142-2100F5DAB29E}" destId="{0BF1C49F-88D4-4D9E-AD5D-13210BFF005A}" srcOrd="1" destOrd="0" parTransId="{25E73755-CB9C-469D-A4A6-17ABEC482CDC}" sibTransId="{CEA78188-82D3-407C-ACE5-75633DCAC0F5}"/>
    <dgm:cxn modelId="{1515CA35-71E6-4959-A336-78E4DF7D9898}" type="presOf" srcId="{31DC9DA5-86EB-4143-950E-C43AA1527790}" destId="{DE3586A7-A492-4DBD-A332-77B5E03B63C9}" srcOrd="0" destOrd="0" presId="urn:microsoft.com/office/officeart/2005/8/layout/pyramid1"/>
    <dgm:cxn modelId="{7EA11C00-D728-46D6-B542-1611B46BFF0E}" type="presOf" srcId="{0BF1C49F-88D4-4D9E-AD5D-13210BFF005A}" destId="{0516AE37-9A25-4E7C-86A8-03D87DD413C7}" srcOrd="1" destOrd="0" presId="urn:microsoft.com/office/officeart/2005/8/layout/pyramid1"/>
    <dgm:cxn modelId="{A0C73769-BE60-4DEC-9118-65BE64B631C1}" type="presParOf" srcId="{EAB67B2C-C1B6-43F7-BC4D-6738E3542067}" destId="{EC5D3231-B5B9-4768-84E9-617BF690CB8C}" srcOrd="0" destOrd="0" presId="urn:microsoft.com/office/officeart/2005/8/layout/pyramid1"/>
    <dgm:cxn modelId="{BB1D272E-D937-49D1-8B3F-6F1DA3EB1406}" type="presParOf" srcId="{EC5D3231-B5B9-4768-84E9-617BF690CB8C}" destId="{55B74A52-2C62-4C4F-A627-CCAAC0FD57E8}" srcOrd="0" destOrd="0" presId="urn:microsoft.com/office/officeart/2005/8/layout/pyramid1"/>
    <dgm:cxn modelId="{4A9936D7-D5D9-44E2-9C6D-4431A6F7E4DA}" type="presParOf" srcId="{EC5D3231-B5B9-4768-84E9-617BF690CB8C}" destId="{F8A0ADD9-75DC-4D4C-ADC0-F3596EA22037}" srcOrd="1" destOrd="0" presId="urn:microsoft.com/office/officeart/2005/8/layout/pyramid1"/>
    <dgm:cxn modelId="{872BE63A-774A-464F-9EC9-93BC7CD977CF}" type="presParOf" srcId="{EAB67B2C-C1B6-43F7-BC4D-6738E3542067}" destId="{6D260C97-6D98-4B86-964D-C20438FC58FC}" srcOrd="1" destOrd="0" presId="urn:microsoft.com/office/officeart/2005/8/layout/pyramid1"/>
    <dgm:cxn modelId="{87499C47-0824-4894-81C2-8DE26BC353F1}" type="presParOf" srcId="{6D260C97-6D98-4B86-964D-C20438FC58FC}" destId="{10290209-BDCE-4D9C-A622-9D93D4185D43}" srcOrd="0" destOrd="0" presId="urn:microsoft.com/office/officeart/2005/8/layout/pyramid1"/>
    <dgm:cxn modelId="{69DAF845-7907-4BE7-8DD4-9C03FBEF9DB0}" type="presParOf" srcId="{6D260C97-6D98-4B86-964D-C20438FC58FC}" destId="{0516AE37-9A25-4E7C-86A8-03D87DD413C7}" srcOrd="1" destOrd="0" presId="urn:microsoft.com/office/officeart/2005/8/layout/pyramid1"/>
    <dgm:cxn modelId="{48498708-2AF9-4032-AFD9-49791B5DF403}" type="presParOf" srcId="{EAB67B2C-C1B6-43F7-BC4D-6738E3542067}" destId="{ACF2A8D8-076B-4A6E-80BD-00E991AF0E0C}" srcOrd="2" destOrd="0" presId="urn:microsoft.com/office/officeart/2005/8/layout/pyramid1"/>
    <dgm:cxn modelId="{A476D868-4C5A-40C1-B6CD-D253F5155038}" type="presParOf" srcId="{ACF2A8D8-076B-4A6E-80BD-00E991AF0E0C}" destId="{DE3586A7-A492-4DBD-A332-77B5E03B63C9}" srcOrd="0" destOrd="0" presId="urn:microsoft.com/office/officeart/2005/8/layout/pyramid1"/>
    <dgm:cxn modelId="{FE3E7B05-212B-4BB7-8781-B80E9EE7B74D}" type="presParOf" srcId="{ACF2A8D8-076B-4A6E-80BD-00E991AF0E0C}" destId="{4CFC0428-A70F-409E-B685-80F8F6B051E5}" srcOrd="1" destOrd="0" presId="urn:microsoft.com/office/officeart/2005/8/layout/pyramid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83A2E94-694D-4840-AE47-ECF7480D8288}" type="doc">
      <dgm:prSet loTypeId="urn:microsoft.com/office/officeart/2005/8/layout/venn3" loCatId="relationship" qsTypeId="urn:microsoft.com/office/officeart/2005/8/quickstyle/simple1" qsCatId="simple" csTypeId="urn:microsoft.com/office/officeart/2005/8/colors/colorful2" csCatId="colorful" phldr="1"/>
      <dgm:spPr/>
      <dgm:t>
        <a:bodyPr/>
        <a:lstStyle/>
        <a:p>
          <a:endParaRPr lang="en-US"/>
        </a:p>
      </dgm:t>
    </dgm:pt>
    <dgm:pt modelId="{9C3EA9B6-DB70-4CEE-8A88-4B979239581E}">
      <dgm:prSet phldrT="[Text]"/>
      <dgm:spPr/>
      <dgm:t>
        <a:bodyPr/>
        <a:lstStyle/>
        <a:p>
          <a:r>
            <a:rPr lang="en-US" dirty="0" smtClean="0"/>
            <a:t>A</a:t>
          </a:r>
          <a:endParaRPr lang="en-US" dirty="0"/>
        </a:p>
      </dgm:t>
    </dgm:pt>
    <dgm:pt modelId="{ECCECE7B-56B3-4594-AF96-C071BD6860BD}" type="parTrans" cxnId="{88FC90B7-1789-4EA5-8411-96F770CFF1E1}">
      <dgm:prSet/>
      <dgm:spPr/>
      <dgm:t>
        <a:bodyPr/>
        <a:lstStyle/>
        <a:p>
          <a:endParaRPr lang="en-US"/>
        </a:p>
      </dgm:t>
    </dgm:pt>
    <dgm:pt modelId="{2FF062BD-CFAF-436B-808D-CE493059A757}" type="sibTrans" cxnId="{88FC90B7-1789-4EA5-8411-96F770CFF1E1}">
      <dgm:prSet/>
      <dgm:spPr/>
      <dgm:t>
        <a:bodyPr/>
        <a:lstStyle/>
        <a:p>
          <a:endParaRPr lang="en-US"/>
        </a:p>
      </dgm:t>
    </dgm:pt>
    <dgm:pt modelId="{4B7E2015-E423-45DA-B55A-8656F2B36317}">
      <dgm:prSet phldrT="[Text]"/>
      <dgm:spPr/>
      <dgm:t>
        <a:bodyPr/>
        <a:lstStyle/>
        <a:p>
          <a:r>
            <a:rPr lang="en-US" dirty="0" smtClean="0"/>
            <a:t>Av</a:t>
          </a:r>
          <a:endParaRPr lang="en-US" dirty="0"/>
        </a:p>
      </dgm:t>
    </dgm:pt>
    <dgm:pt modelId="{6DBD26B1-A048-4697-84CB-BE524A6B3057}" type="parTrans" cxnId="{42589202-9045-4AE6-A39C-9B58F12E3699}">
      <dgm:prSet/>
      <dgm:spPr/>
      <dgm:t>
        <a:bodyPr/>
        <a:lstStyle/>
        <a:p>
          <a:endParaRPr lang="en-US"/>
        </a:p>
      </dgm:t>
    </dgm:pt>
    <dgm:pt modelId="{96D761DA-ED82-417B-A39B-385FB157E6E1}" type="sibTrans" cxnId="{42589202-9045-4AE6-A39C-9B58F12E3699}">
      <dgm:prSet/>
      <dgm:spPr/>
      <dgm:t>
        <a:bodyPr/>
        <a:lstStyle/>
        <a:p>
          <a:endParaRPr lang="en-US"/>
        </a:p>
      </dgm:t>
    </dgm:pt>
    <dgm:pt modelId="{2E791FE8-94DF-481B-B45F-13AAD77D135B}">
      <dgm:prSet phldrT="[Text]"/>
      <dgm:spPr/>
      <dgm:t>
        <a:bodyPr/>
        <a:lstStyle/>
        <a:p>
          <a:r>
            <a:rPr lang="en-US" dirty="0" smtClean="0"/>
            <a:t>AV</a:t>
          </a:r>
          <a:endParaRPr lang="en-US" dirty="0"/>
        </a:p>
      </dgm:t>
    </dgm:pt>
    <dgm:pt modelId="{23515E2C-DFE7-4EC9-9584-1FE45D0DF158}" type="parTrans" cxnId="{89B7A7BA-78B6-4881-81D6-9D0C9B308CB9}">
      <dgm:prSet/>
      <dgm:spPr/>
      <dgm:t>
        <a:bodyPr/>
        <a:lstStyle/>
        <a:p>
          <a:endParaRPr lang="en-US"/>
        </a:p>
      </dgm:t>
    </dgm:pt>
    <dgm:pt modelId="{43C0DFA9-8082-4944-9873-AE40EF69E4A0}" type="sibTrans" cxnId="{89B7A7BA-78B6-4881-81D6-9D0C9B308CB9}">
      <dgm:prSet/>
      <dgm:spPr/>
      <dgm:t>
        <a:bodyPr/>
        <a:lstStyle/>
        <a:p>
          <a:endParaRPr lang="en-US"/>
        </a:p>
      </dgm:t>
    </dgm:pt>
    <dgm:pt modelId="{0D479A8F-8C70-413A-BAB3-D5B2A0FE608E}">
      <dgm:prSet phldrT="[Text]" custT="1"/>
      <dgm:spPr/>
      <dgm:t>
        <a:bodyPr/>
        <a:lstStyle/>
        <a:p>
          <a:r>
            <a:rPr lang="en-US" sz="6500" dirty="0" smtClean="0"/>
            <a:t>V</a:t>
          </a:r>
          <a:r>
            <a:rPr lang="en-US" sz="4800" b="1" dirty="0" smtClean="0"/>
            <a:t>A</a:t>
          </a:r>
          <a:endParaRPr lang="en-US" sz="6500" b="1" dirty="0"/>
        </a:p>
      </dgm:t>
    </dgm:pt>
    <dgm:pt modelId="{05C5C129-42DD-44F1-B631-CF20932E5396}" type="parTrans" cxnId="{8C372806-CA45-4F8F-B50A-A562FEAB2094}">
      <dgm:prSet/>
      <dgm:spPr/>
      <dgm:t>
        <a:bodyPr/>
        <a:lstStyle/>
        <a:p>
          <a:endParaRPr lang="en-US"/>
        </a:p>
      </dgm:t>
    </dgm:pt>
    <dgm:pt modelId="{CB50C6F6-9876-43BE-856F-9E0F5534B255}" type="sibTrans" cxnId="{8C372806-CA45-4F8F-B50A-A562FEAB2094}">
      <dgm:prSet/>
      <dgm:spPr/>
      <dgm:t>
        <a:bodyPr/>
        <a:lstStyle/>
        <a:p>
          <a:endParaRPr lang="en-US"/>
        </a:p>
      </dgm:t>
    </dgm:pt>
    <dgm:pt modelId="{3D567828-0EBF-4D8E-85FD-1F4C4BEFCD82}">
      <dgm:prSet phldrT="[Text]"/>
      <dgm:spPr/>
      <dgm:t>
        <a:bodyPr/>
        <a:lstStyle/>
        <a:p>
          <a:r>
            <a:rPr lang="en-US" dirty="0" smtClean="0"/>
            <a:t>V</a:t>
          </a:r>
          <a:endParaRPr lang="en-US" dirty="0"/>
        </a:p>
      </dgm:t>
    </dgm:pt>
    <dgm:pt modelId="{28B15DA6-AAB8-406A-843E-F5FB4231890F}" type="parTrans" cxnId="{F3423424-D229-461C-B346-511600F63F4F}">
      <dgm:prSet/>
      <dgm:spPr/>
      <dgm:t>
        <a:bodyPr/>
        <a:lstStyle/>
        <a:p>
          <a:endParaRPr lang="en-US"/>
        </a:p>
      </dgm:t>
    </dgm:pt>
    <dgm:pt modelId="{B42B2C7F-66FF-42DA-81BB-83835E1BFB1A}" type="sibTrans" cxnId="{F3423424-D229-461C-B346-511600F63F4F}">
      <dgm:prSet/>
      <dgm:spPr/>
      <dgm:t>
        <a:bodyPr/>
        <a:lstStyle/>
        <a:p>
          <a:endParaRPr lang="en-US"/>
        </a:p>
      </dgm:t>
    </dgm:pt>
    <dgm:pt modelId="{BD661EA2-B1D2-4EA6-9089-7401F161AF10}" type="pres">
      <dgm:prSet presAssocID="{F83A2E94-694D-4840-AE47-ECF7480D8288}" presName="Name0" presStyleCnt="0">
        <dgm:presLayoutVars>
          <dgm:dir/>
          <dgm:resizeHandles val="exact"/>
        </dgm:presLayoutVars>
      </dgm:prSet>
      <dgm:spPr/>
      <dgm:t>
        <a:bodyPr/>
        <a:lstStyle/>
        <a:p>
          <a:endParaRPr lang="en-US"/>
        </a:p>
      </dgm:t>
    </dgm:pt>
    <dgm:pt modelId="{77AE6A37-2FA7-43D9-BAE5-F882A9F98129}" type="pres">
      <dgm:prSet presAssocID="{9C3EA9B6-DB70-4CEE-8A88-4B979239581E}" presName="Name5" presStyleLbl="vennNode1" presStyleIdx="0" presStyleCnt="5">
        <dgm:presLayoutVars>
          <dgm:bulletEnabled val="1"/>
        </dgm:presLayoutVars>
      </dgm:prSet>
      <dgm:spPr/>
      <dgm:t>
        <a:bodyPr/>
        <a:lstStyle/>
        <a:p>
          <a:endParaRPr lang="en-US"/>
        </a:p>
      </dgm:t>
    </dgm:pt>
    <dgm:pt modelId="{088940C4-912F-41FE-A53C-08A5A2BFBD8C}" type="pres">
      <dgm:prSet presAssocID="{2FF062BD-CFAF-436B-808D-CE493059A757}" presName="space" presStyleCnt="0"/>
      <dgm:spPr/>
    </dgm:pt>
    <dgm:pt modelId="{48D8A0A8-B8AF-452C-8EA3-3B1C1FE15272}" type="pres">
      <dgm:prSet presAssocID="{4B7E2015-E423-45DA-B55A-8656F2B36317}" presName="Name5" presStyleLbl="vennNode1" presStyleIdx="1" presStyleCnt="5">
        <dgm:presLayoutVars>
          <dgm:bulletEnabled val="1"/>
        </dgm:presLayoutVars>
      </dgm:prSet>
      <dgm:spPr/>
      <dgm:t>
        <a:bodyPr/>
        <a:lstStyle/>
        <a:p>
          <a:endParaRPr lang="en-US"/>
        </a:p>
      </dgm:t>
    </dgm:pt>
    <dgm:pt modelId="{E65C928A-9E57-429E-8EEE-58BB556A045D}" type="pres">
      <dgm:prSet presAssocID="{96D761DA-ED82-417B-A39B-385FB157E6E1}" presName="space" presStyleCnt="0"/>
      <dgm:spPr/>
    </dgm:pt>
    <dgm:pt modelId="{39B37957-F8E6-484B-8F3B-11CBA345C7D2}" type="pres">
      <dgm:prSet presAssocID="{2E791FE8-94DF-481B-B45F-13AAD77D135B}" presName="Name5" presStyleLbl="vennNode1" presStyleIdx="2" presStyleCnt="5">
        <dgm:presLayoutVars>
          <dgm:bulletEnabled val="1"/>
        </dgm:presLayoutVars>
      </dgm:prSet>
      <dgm:spPr/>
      <dgm:t>
        <a:bodyPr/>
        <a:lstStyle/>
        <a:p>
          <a:endParaRPr lang="en-US"/>
        </a:p>
      </dgm:t>
    </dgm:pt>
    <dgm:pt modelId="{B9A280A5-E010-49BB-BAC7-24F2E09B1ADF}" type="pres">
      <dgm:prSet presAssocID="{43C0DFA9-8082-4944-9873-AE40EF69E4A0}" presName="space" presStyleCnt="0"/>
      <dgm:spPr/>
    </dgm:pt>
    <dgm:pt modelId="{4A0DE5BE-988D-48D6-8EC2-0CA5B9122C08}" type="pres">
      <dgm:prSet presAssocID="{0D479A8F-8C70-413A-BAB3-D5B2A0FE608E}" presName="Name5" presStyleLbl="vennNode1" presStyleIdx="3" presStyleCnt="5">
        <dgm:presLayoutVars>
          <dgm:bulletEnabled val="1"/>
        </dgm:presLayoutVars>
      </dgm:prSet>
      <dgm:spPr/>
      <dgm:t>
        <a:bodyPr/>
        <a:lstStyle/>
        <a:p>
          <a:endParaRPr lang="en-US"/>
        </a:p>
      </dgm:t>
    </dgm:pt>
    <dgm:pt modelId="{09910678-D825-40E3-89C6-D8FF00C1F548}" type="pres">
      <dgm:prSet presAssocID="{CB50C6F6-9876-43BE-856F-9E0F5534B255}" presName="space" presStyleCnt="0"/>
      <dgm:spPr/>
    </dgm:pt>
    <dgm:pt modelId="{C65916BA-64B7-4065-B24E-55C3FF9AF5B1}" type="pres">
      <dgm:prSet presAssocID="{3D567828-0EBF-4D8E-85FD-1F4C4BEFCD82}" presName="Name5" presStyleLbl="vennNode1" presStyleIdx="4" presStyleCnt="5">
        <dgm:presLayoutVars>
          <dgm:bulletEnabled val="1"/>
        </dgm:presLayoutVars>
      </dgm:prSet>
      <dgm:spPr/>
      <dgm:t>
        <a:bodyPr/>
        <a:lstStyle/>
        <a:p>
          <a:endParaRPr lang="en-US"/>
        </a:p>
      </dgm:t>
    </dgm:pt>
  </dgm:ptLst>
  <dgm:cxnLst>
    <dgm:cxn modelId="{88FC90B7-1789-4EA5-8411-96F770CFF1E1}" srcId="{F83A2E94-694D-4840-AE47-ECF7480D8288}" destId="{9C3EA9B6-DB70-4CEE-8A88-4B979239581E}" srcOrd="0" destOrd="0" parTransId="{ECCECE7B-56B3-4594-AF96-C071BD6860BD}" sibTransId="{2FF062BD-CFAF-436B-808D-CE493059A757}"/>
    <dgm:cxn modelId="{42589202-9045-4AE6-A39C-9B58F12E3699}" srcId="{F83A2E94-694D-4840-AE47-ECF7480D8288}" destId="{4B7E2015-E423-45DA-B55A-8656F2B36317}" srcOrd="1" destOrd="0" parTransId="{6DBD26B1-A048-4697-84CB-BE524A6B3057}" sibTransId="{96D761DA-ED82-417B-A39B-385FB157E6E1}"/>
    <dgm:cxn modelId="{16034154-3D96-439A-B8CC-A57377B5AE2B}" type="presOf" srcId="{0D479A8F-8C70-413A-BAB3-D5B2A0FE608E}" destId="{4A0DE5BE-988D-48D6-8EC2-0CA5B9122C08}" srcOrd="0" destOrd="0" presId="urn:microsoft.com/office/officeart/2005/8/layout/venn3"/>
    <dgm:cxn modelId="{61022879-D543-4331-ADE4-56A747BEB81D}" type="presOf" srcId="{4B7E2015-E423-45DA-B55A-8656F2B36317}" destId="{48D8A0A8-B8AF-452C-8EA3-3B1C1FE15272}" srcOrd="0" destOrd="0" presId="urn:microsoft.com/office/officeart/2005/8/layout/venn3"/>
    <dgm:cxn modelId="{89B7A7BA-78B6-4881-81D6-9D0C9B308CB9}" srcId="{F83A2E94-694D-4840-AE47-ECF7480D8288}" destId="{2E791FE8-94DF-481B-B45F-13AAD77D135B}" srcOrd="2" destOrd="0" parTransId="{23515E2C-DFE7-4EC9-9584-1FE45D0DF158}" sibTransId="{43C0DFA9-8082-4944-9873-AE40EF69E4A0}"/>
    <dgm:cxn modelId="{8C372806-CA45-4F8F-B50A-A562FEAB2094}" srcId="{F83A2E94-694D-4840-AE47-ECF7480D8288}" destId="{0D479A8F-8C70-413A-BAB3-D5B2A0FE608E}" srcOrd="3" destOrd="0" parTransId="{05C5C129-42DD-44F1-B631-CF20932E5396}" sibTransId="{CB50C6F6-9876-43BE-856F-9E0F5534B255}"/>
    <dgm:cxn modelId="{9242C2FA-FB8D-4D2C-945E-8059F4065AC3}" type="presOf" srcId="{9C3EA9B6-DB70-4CEE-8A88-4B979239581E}" destId="{77AE6A37-2FA7-43D9-BAE5-F882A9F98129}" srcOrd="0" destOrd="0" presId="urn:microsoft.com/office/officeart/2005/8/layout/venn3"/>
    <dgm:cxn modelId="{F3423424-D229-461C-B346-511600F63F4F}" srcId="{F83A2E94-694D-4840-AE47-ECF7480D8288}" destId="{3D567828-0EBF-4D8E-85FD-1F4C4BEFCD82}" srcOrd="4" destOrd="0" parTransId="{28B15DA6-AAB8-406A-843E-F5FB4231890F}" sibTransId="{B42B2C7F-66FF-42DA-81BB-83835E1BFB1A}"/>
    <dgm:cxn modelId="{C4B332FB-A945-46AB-89EE-D345597142F6}" type="presOf" srcId="{2E791FE8-94DF-481B-B45F-13AAD77D135B}" destId="{39B37957-F8E6-484B-8F3B-11CBA345C7D2}" srcOrd="0" destOrd="0" presId="urn:microsoft.com/office/officeart/2005/8/layout/venn3"/>
    <dgm:cxn modelId="{8044D997-B359-44AC-B94A-4B4FACB5AEFE}" type="presOf" srcId="{3D567828-0EBF-4D8E-85FD-1F4C4BEFCD82}" destId="{C65916BA-64B7-4065-B24E-55C3FF9AF5B1}" srcOrd="0" destOrd="0" presId="urn:microsoft.com/office/officeart/2005/8/layout/venn3"/>
    <dgm:cxn modelId="{68E4CBD1-34CF-4137-8348-CB773F275A90}" type="presOf" srcId="{F83A2E94-694D-4840-AE47-ECF7480D8288}" destId="{BD661EA2-B1D2-4EA6-9089-7401F161AF10}" srcOrd="0" destOrd="0" presId="urn:microsoft.com/office/officeart/2005/8/layout/venn3"/>
    <dgm:cxn modelId="{2A665641-EE32-4692-AF28-D929E58494C8}" type="presParOf" srcId="{BD661EA2-B1D2-4EA6-9089-7401F161AF10}" destId="{77AE6A37-2FA7-43D9-BAE5-F882A9F98129}" srcOrd="0" destOrd="0" presId="urn:microsoft.com/office/officeart/2005/8/layout/venn3"/>
    <dgm:cxn modelId="{3C7AB299-4C8F-463E-B630-D6CBA1B692E9}" type="presParOf" srcId="{BD661EA2-B1D2-4EA6-9089-7401F161AF10}" destId="{088940C4-912F-41FE-A53C-08A5A2BFBD8C}" srcOrd="1" destOrd="0" presId="urn:microsoft.com/office/officeart/2005/8/layout/venn3"/>
    <dgm:cxn modelId="{882FB020-9E7D-4A5F-9E9C-BF4283642887}" type="presParOf" srcId="{BD661EA2-B1D2-4EA6-9089-7401F161AF10}" destId="{48D8A0A8-B8AF-452C-8EA3-3B1C1FE15272}" srcOrd="2" destOrd="0" presId="urn:microsoft.com/office/officeart/2005/8/layout/venn3"/>
    <dgm:cxn modelId="{7F1CFF3D-26E3-472A-AFF1-966BAD10A504}" type="presParOf" srcId="{BD661EA2-B1D2-4EA6-9089-7401F161AF10}" destId="{E65C928A-9E57-429E-8EEE-58BB556A045D}" srcOrd="3" destOrd="0" presId="urn:microsoft.com/office/officeart/2005/8/layout/venn3"/>
    <dgm:cxn modelId="{6F42BE1C-365E-4188-A5B6-0AFF8C5D89F7}" type="presParOf" srcId="{BD661EA2-B1D2-4EA6-9089-7401F161AF10}" destId="{39B37957-F8E6-484B-8F3B-11CBA345C7D2}" srcOrd="4" destOrd="0" presId="urn:microsoft.com/office/officeart/2005/8/layout/venn3"/>
    <dgm:cxn modelId="{614248F1-8E96-4FC6-9B80-C7704EEE43ED}" type="presParOf" srcId="{BD661EA2-B1D2-4EA6-9089-7401F161AF10}" destId="{B9A280A5-E010-49BB-BAC7-24F2E09B1ADF}" srcOrd="5" destOrd="0" presId="urn:microsoft.com/office/officeart/2005/8/layout/venn3"/>
    <dgm:cxn modelId="{B8E2298D-800F-494C-8794-138746768FD3}" type="presParOf" srcId="{BD661EA2-B1D2-4EA6-9089-7401F161AF10}" destId="{4A0DE5BE-988D-48D6-8EC2-0CA5B9122C08}" srcOrd="6" destOrd="0" presId="urn:microsoft.com/office/officeart/2005/8/layout/venn3"/>
    <dgm:cxn modelId="{54CC468B-C3AE-41CE-B88A-43CFC893DAE0}" type="presParOf" srcId="{BD661EA2-B1D2-4EA6-9089-7401F161AF10}" destId="{09910678-D825-40E3-89C6-D8FF00C1F548}" srcOrd="7" destOrd="0" presId="urn:microsoft.com/office/officeart/2005/8/layout/venn3"/>
    <dgm:cxn modelId="{CE402D8B-9B22-4E3B-BFC5-6507440D4F75}" type="presParOf" srcId="{BD661EA2-B1D2-4EA6-9089-7401F161AF10}" destId="{C65916BA-64B7-4065-B24E-55C3FF9AF5B1}" srcOrd="8" destOrd="0" presId="urn:microsoft.com/office/officeart/2005/8/layout/venn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150ED0-B9F5-4F7E-A594-A11F6338366C}" type="doc">
      <dgm:prSet loTypeId="urn:microsoft.com/office/officeart/2005/8/layout/target1" loCatId="relationship" qsTypeId="urn:microsoft.com/office/officeart/2005/8/quickstyle/simple1" qsCatId="simple" csTypeId="urn:microsoft.com/office/officeart/2005/8/colors/colorful3" csCatId="colorful" phldr="1"/>
      <dgm:spPr/>
    </dgm:pt>
    <dgm:pt modelId="{D82C44B4-D5E2-43E8-8DFE-1AEAF12412B1}">
      <dgm:prSet phldrT="[Text]" custT="1"/>
      <dgm:spPr>
        <a:solidFill>
          <a:schemeClr val="accent3"/>
        </a:solidFill>
      </dgm:spPr>
      <dgm:t>
        <a:bodyPr/>
        <a:lstStyle/>
        <a:p>
          <a:r>
            <a:rPr lang="en-US" sz="2400" b="1" dirty="0" smtClean="0"/>
            <a:t>Consistent, dependable communication</a:t>
          </a:r>
          <a:endParaRPr lang="en-US" sz="2400" b="1" dirty="0"/>
        </a:p>
      </dgm:t>
    </dgm:pt>
    <dgm:pt modelId="{F9580891-4765-484D-BC78-53CB736BEFA5}" type="parTrans" cxnId="{564844D1-5622-4FC1-AB51-E0CFF5944833}">
      <dgm:prSet/>
      <dgm:spPr/>
      <dgm:t>
        <a:bodyPr/>
        <a:lstStyle/>
        <a:p>
          <a:endParaRPr lang="en-US"/>
        </a:p>
      </dgm:t>
    </dgm:pt>
    <dgm:pt modelId="{9FAD6802-F9D9-4D9C-A963-5BD99CD1E90C}" type="sibTrans" cxnId="{564844D1-5622-4FC1-AB51-E0CFF5944833}">
      <dgm:prSet/>
      <dgm:spPr/>
      <dgm:t>
        <a:bodyPr/>
        <a:lstStyle/>
        <a:p>
          <a:endParaRPr lang="en-US"/>
        </a:p>
      </dgm:t>
    </dgm:pt>
    <dgm:pt modelId="{72D13134-213C-42D9-99DB-CD0972726252}">
      <dgm:prSet phldrT="[Text]" custT="1"/>
      <dgm:spPr>
        <a:solidFill>
          <a:srgbClr val="92D050"/>
        </a:solidFill>
      </dgm:spPr>
      <dgm:t>
        <a:bodyPr/>
        <a:lstStyle/>
        <a:p>
          <a:r>
            <a:rPr lang="en-US" sz="2400" dirty="0" smtClean="0"/>
            <a:t>Developing attitudes about self in relation to others</a:t>
          </a:r>
          <a:endParaRPr lang="en-US" sz="2400" dirty="0"/>
        </a:p>
      </dgm:t>
    </dgm:pt>
    <dgm:pt modelId="{4575ECA3-3B2F-4637-950F-D15F4A7D5310}" type="parTrans" cxnId="{9129C844-9E94-47E1-8E86-58AFFBCA5814}">
      <dgm:prSet/>
      <dgm:spPr/>
      <dgm:t>
        <a:bodyPr/>
        <a:lstStyle/>
        <a:p>
          <a:endParaRPr lang="en-US"/>
        </a:p>
      </dgm:t>
    </dgm:pt>
    <dgm:pt modelId="{4770A05F-53B6-4A50-A516-3617F4AF698F}" type="sibTrans" cxnId="{9129C844-9E94-47E1-8E86-58AFFBCA5814}">
      <dgm:prSet/>
      <dgm:spPr/>
      <dgm:t>
        <a:bodyPr/>
        <a:lstStyle/>
        <a:p>
          <a:endParaRPr lang="en-US"/>
        </a:p>
      </dgm:t>
    </dgm:pt>
    <dgm:pt modelId="{7090F880-BF49-4BB6-A9C5-F21D723EC25A}">
      <dgm:prSet phldrT="[Text]"/>
      <dgm:spPr>
        <a:solidFill>
          <a:srgbClr val="6699FF"/>
        </a:solidFill>
      </dgm:spPr>
      <dgm:t>
        <a:bodyPr/>
        <a:lstStyle/>
        <a:p>
          <a:r>
            <a:rPr lang="en-US" dirty="0" smtClean="0"/>
            <a:t>Skills socializing and communicating with others</a:t>
          </a:r>
          <a:endParaRPr lang="en-US" dirty="0"/>
        </a:p>
      </dgm:t>
    </dgm:pt>
    <dgm:pt modelId="{99BBCD13-DB51-4A5E-ABBC-5A5E2522AB10}" type="parTrans" cxnId="{1DE41A53-CEAB-44BB-A590-2724328329A6}">
      <dgm:prSet/>
      <dgm:spPr/>
      <dgm:t>
        <a:bodyPr/>
        <a:lstStyle/>
        <a:p>
          <a:endParaRPr lang="en-US"/>
        </a:p>
      </dgm:t>
    </dgm:pt>
    <dgm:pt modelId="{4FD8DCC0-006C-4F98-8711-AF09E586E013}" type="sibTrans" cxnId="{1DE41A53-CEAB-44BB-A590-2724328329A6}">
      <dgm:prSet/>
      <dgm:spPr/>
      <dgm:t>
        <a:bodyPr/>
        <a:lstStyle/>
        <a:p>
          <a:endParaRPr lang="en-US"/>
        </a:p>
      </dgm:t>
    </dgm:pt>
    <dgm:pt modelId="{6FF07597-4574-41AC-B2F0-D34B28491E9E}" type="pres">
      <dgm:prSet presAssocID="{92150ED0-B9F5-4F7E-A594-A11F6338366C}" presName="composite" presStyleCnt="0">
        <dgm:presLayoutVars>
          <dgm:chMax val="5"/>
          <dgm:dir/>
          <dgm:resizeHandles val="exact"/>
        </dgm:presLayoutVars>
      </dgm:prSet>
      <dgm:spPr/>
    </dgm:pt>
    <dgm:pt modelId="{9EDC8839-68C4-4A21-9958-C9DA22074FB2}" type="pres">
      <dgm:prSet presAssocID="{D82C44B4-D5E2-43E8-8DFE-1AEAF12412B1}" presName="circle1" presStyleLbl="lnNode1" presStyleIdx="0" presStyleCnt="3" custLinFactNeighborX="-93532" custLinFactNeighborY="-79750"/>
      <dgm:spPr/>
    </dgm:pt>
    <dgm:pt modelId="{E54EDC7E-746C-4869-8834-A8EF490B2F17}" type="pres">
      <dgm:prSet presAssocID="{D82C44B4-D5E2-43E8-8DFE-1AEAF12412B1}" presName="text1" presStyleLbl="revTx" presStyleIdx="0" presStyleCnt="3" custScaleX="231037" custLinFactNeighborX="9462" custLinFactNeighborY="19722">
        <dgm:presLayoutVars>
          <dgm:bulletEnabled val="1"/>
        </dgm:presLayoutVars>
      </dgm:prSet>
      <dgm:spPr/>
      <dgm:t>
        <a:bodyPr/>
        <a:lstStyle/>
        <a:p>
          <a:endParaRPr lang="en-US"/>
        </a:p>
      </dgm:t>
    </dgm:pt>
    <dgm:pt modelId="{69A7A7AC-55A1-4D7B-ADBE-CF6E036DA879}" type="pres">
      <dgm:prSet presAssocID="{D82C44B4-D5E2-43E8-8DFE-1AEAF12412B1}" presName="line1" presStyleLbl="callout" presStyleIdx="0" presStyleCnt="6" custFlipHor="1" custSzY="259082" custScaleX="94833" custLinFactX="-100000" custLinFactY="700000" custLinFactNeighborX="-121642" custLinFactNeighborY="732157"/>
      <dgm:spPr>
        <a:ln>
          <a:solidFill>
            <a:schemeClr val="tx1"/>
          </a:solidFill>
        </a:ln>
      </dgm:spPr>
    </dgm:pt>
    <dgm:pt modelId="{624053C5-359F-41D5-B904-2ADEE53BEA9F}" type="pres">
      <dgm:prSet presAssocID="{D82C44B4-D5E2-43E8-8DFE-1AEAF12412B1}" presName="d1" presStyleLbl="callout" presStyleIdx="1" presStyleCnt="6" custAng="14023807" custScaleX="11649" custScaleY="87049" custLinFactNeighborX="-22438" custLinFactNeighborY="-8361"/>
      <dgm:spPr>
        <a:prstGeom prst="rightArrow">
          <a:avLst/>
        </a:prstGeom>
        <a:ln>
          <a:solidFill>
            <a:schemeClr val="tx1"/>
          </a:solidFill>
        </a:ln>
      </dgm:spPr>
    </dgm:pt>
    <dgm:pt modelId="{0244408A-A1B2-4675-8B9A-8184C2693F5E}" type="pres">
      <dgm:prSet presAssocID="{72D13134-213C-42D9-99DB-CD0972726252}" presName="circle2" presStyleLbl="lnNode1" presStyleIdx="1" presStyleCnt="3" custLinFactNeighborX="-31516" custLinFactNeighborY="-26922"/>
      <dgm:spPr/>
    </dgm:pt>
    <dgm:pt modelId="{AAF8DBEB-F2E0-474A-B388-088C7A1C5B8F}" type="pres">
      <dgm:prSet presAssocID="{72D13134-213C-42D9-99DB-CD0972726252}" presName="text2" presStyleLbl="revTx" presStyleIdx="1" presStyleCnt="3" custScaleX="218540" custScaleY="130786" custLinFactNeighborX="6874" custLinFactNeighborY="50564">
        <dgm:presLayoutVars>
          <dgm:bulletEnabled val="1"/>
        </dgm:presLayoutVars>
      </dgm:prSet>
      <dgm:spPr/>
      <dgm:t>
        <a:bodyPr/>
        <a:lstStyle/>
        <a:p>
          <a:endParaRPr lang="en-US"/>
        </a:p>
      </dgm:t>
    </dgm:pt>
    <dgm:pt modelId="{E30EE195-2636-4469-A873-5DC5420A6AE8}" type="pres">
      <dgm:prSet presAssocID="{72D13134-213C-42D9-99DB-CD0972726252}" presName="line2" presStyleLbl="callout" presStyleIdx="2" presStyleCnt="6" custFlipVert="1" custSzY="45720" custScaleX="10775" custLinFactX="-78375" custLinFactY="-800000" custLinFactNeighborX="-100000" custLinFactNeighborY="-814330"/>
      <dgm:spPr>
        <a:ln>
          <a:solidFill>
            <a:schemeClr val="tx1"/>
          </a:solidFill>
        </a:ln>
      </dgm:spPr>
    </dgm:pt>
    <dgm:pt modelId="{1E0FFC32-C445-4EFD-9D8F-758F0F5AE5E2}" type="pres">
      <dgm:prSet presAssocID="{72D13134-213C-42D9-99DB-CD0972726252}" presName="d2" presStyleLbl="callout" presStyleIdx="3" presStyleCnt="6" custAng="15722517" custScaleX="19881" custScaleY="49704" custLinFactNeighborX="-21953" custLinFactNeighborY="-17140"/>
      <dgm:spPr>
        <a:prstGeom prst="rightArrow">
          <a:avLst/>
        </a:prstGeom>
        <a:solidFill>
          <a:srgbClr val="92D050"/>
        </a:solidFill>
        <a:ln>
          <a:solidFill>
            <a:schemeClr val="tx1"/>
          </a:solidFill>
        </a:ln>
      </dgm:spPr>
    </dgm:pt>
    <dgm:pt modelId="{2DBE02CB-CD9A-4653-9DC6-7C2CC20E401C}" type="pres">
      <dgm:prSet presAssocID="{7090F880-BF49-4BB6-A9C5-F21D723EC25A}" presName="circle3" presStyleLbl="lnNode1" presStyleIdx="2" presStyleCnt="3" custLinFactNeighborX="-35642" custLinFactNeighborY="-16357"/>
      <dgm:spPr/>
    </dgm:pt>
    <dgm:pt modelId="{5025D133-C4B7-4BBC-B4BB-9D52D419A2E2}" type="pres">
      <dgm:prSet presAssocID="{7090F880-BF49-4BB6-A9C5-F21D723EC25A}" presName="text3" presStyleLbl="revTx" presStyleIdx="2" presStyleCnt="3" custScaleX="232234" custScaleY="146290" custLinFactY="4550" custLinFactNeighborX="14550" custLinFactNeighborY="100000">
        <dgm:presLayoutVars>
          <dgm:bulletEnabled val="1"/>
        </dgm:presLayoutVars>
      </dgm:prSet>
      <dgm:spPr/>
      <dgm:t>
        <a:bodyPr/>
        <a:lstStyle/>
        <a:p>
          <a:endParaRPr lang="en-US"/>
        </a:p>
      </dgm:t>
    </dgm:pt>
    <dgm:pt modelId="{E2F21DDF-4332-480D-8811-3DF03D412C83}" type="pres">
      <dgm:prSet presAssocID="{7090F880-BF49-4BB6-A9C5-F21D723EC25A}" presName="line3" presStyleLbl="callout" presStyleIdx="4" presStyleCnt="6" custFlipVert="1" custSzY="45720" custScaleX="99999" custLinFactX="-96061" custLinFactY="762186" custLinFactNeighborX="-100000" custLinFactNeighborY="800000"/>
      <dgm:spPr>
        <a:ln>
          <a:solidFill>
            <a:schemeClr val="tx1"/>
          </a:solidFill>
        </a:ln>
      </dgm:spPr>
    </dgm:pt>
    <dgm:pt modelId="{22AC8635-5132-4A51-9FE1-FDFD37CF92D9}" type="pres">
      <dgm:prSet presAssocID="{7090F880-BF49-4BB6-A9C5-F21D723EC25A}" presName="d3" presStyleLbl="callout" presStyleIdx="5" presStyleCnt="6" custAng="16200000" custFlipVert="0" custFlipHor="0" custScaleX="27599" custScaleY="46999" custLinFactNeighborX="-37064" custLinFactNeighborY="-10976"/>
      <dgm:spPr>
        <a:prstGeom prst="rightArrow">
          <a:avLst/>
        </a:prstGeom>
        <a:solidFill>
          <a:schemeClr val="accent4">
            <a:lumMod val="60000"/>
            <a:lumOff val="40000"/>
          </a:schemeClr>
        </a:solidFill>
        <a:ln>
          <a:solidFill>
            <a:schemeClr val="tx1"/>
          </a:solidFill>
        </a:ln>
      </dgm:spPr>
    </dgm:pt>
  </dgm:ptLst>
  <dgm:cxnLst>
    <dgm:cxn modelId="{ADA0149B-8F11-4CC3-8D23-88DEA64F8185}" type="presOf" srcId="{72D13134-213C-42D9-99DB-CD0972726252}" destId="{AAF8DBEB-F2E0-474A-B388-088C7A1C5B8F}" srcOrd="0" destOrd="0" presId="urn:microsoft.com/office/officeart/2005/8/layout/target1"/>
    <dgm:cxn modelId="{564844D1-5622-4FC1-AB51-E0CFF5944833}" srcId="{92150ED0-B9F5-4F7E-A594-A11F6338366C}" destId="{D82C44B4-D5E2-43E8-8DFE-1AEAF12412B1}" srcOrd="0" destOrd="0" parTransId="{F9580891-4765-484D-BC78-53CB736BEFA5}" sibTransId="{9FAD6802-F9D9-4D9C-A963-5BD99CD1E90C}"/>
    <dgm:cxn modelId="{1DE41A53-CEAB-44BB-A590-2724328329A6}" srcId="{92150ED0-B9F5-4F7E-A594-A11F6338366C}" destId="{7090F880-BF49-4BB6-A9C5-F21D723EC25A}" srcOrd="2" destOrd="0" parTransId="{99BBCD13-DB51-4A5E-ABBC-5A5E2522AB10}" sibTransId="{4FD8DCC0-006C-4F98-8711-AF09E586E013}"/>
    <dgm:cxn modelId="{9129C844-9E94-47E1-8E86-58AFFBCA5814}" srcId="{92150ED0-B9F5-4F7E-A594-A11F6338366C}" destId="{72D13134-213C-42D9-99DB-CD0972726252}" srcOrd="1" destOrd="0" parTransId="{4575ECA3-3B2F-4637-950F-D15F4A7D5310}" sibTransId="{4770A05F-53B6-4A50-A516-3617F4AF698F}"/>
    <dgm:cxn modelId="{5D28A770-46CA-4C15-90F9-1B68002F5E0C}" type="presOf" srcId="{7090F880-BF49-4BB6-A9C5-F21D723EC25A}" destId="{5025D133-C4B7-4BBC-B4BB-9D52D419A2E2}" srcOrd="0" destOrd="0" presId="urn:microsoft.com/office/officeart/2005/8/layout/target1"/>
    <dgm:cxn modelId="{10D36A21-1F0A-4700-A4AF-74B38B58DADC}" type="presOf" srcId="{D82C44B4-D5E2-43E8-8DFE-1AEAF12412B1}" destId="{E54EDC7E-746C-4869-8834-A8EF490B2F17}" srcOrd="0" destOrd="0" presId="urn:microsoft.com/office/officeart/2005/8/layout/target1"/>
    <dgm:cxn modelId="{B8742D68-2EDF-4DDD-86A0-BE0E9304CAAD}" type="presOf" srcId="{92150ED0-B9F5-4F7E-A594-A11F6338366C}" destId="{6FF07597-4574-41AC-B2F0-D34B28491E9E}" srcOrd="0" destOrd="0" presId="urn:microsoft.com/office/officeart/2005/8/layout/target1"/>
    <dgm:cxn modelId="{29BCD96B-5681-470A-BC5B-D0B110A65CB7}" type="presParOf" srcId="{6FF07597-4574-41AC-B2F0-D34B28491E9E}" destId="{9EDC8839-68C4-4A21-9958-C9DA22074FB2}" srcOrd="0" destOrd="0" presId="urn:microsoft.com/office/officeart/2005/8/layout/target1"/>
    <dgm:cxn modelId="{481D1190-68F7-4A7F-921A-16D989DA8EC7}" type="presParOf" srcId="{6FF07597-4574-41AC-B2F0-D34B28491E9E}" destId="{E54EDC7E-746C-4869-8834-A8EF490B2F17}" srcOrd="1" destOrd="0" presId="urn:microsoft.com/office/officeart/2005/8/layout/target1"/>
    <dgm:cxn modelId="{E4906081-D825-419A-98EC-0D509DCDF827}" type="presParOf" srcId="{6FF07597-4574-41AC-B2F0-D34B28491E9E}" destId="{69A7A7AC-55A1-4D7B-ADBE-CF6E036DA879}" srcOrd="2" destOrd="0" presId="urn:microsoft.com/office/officeart/2005/8/layout/target1"/>
    <dgm:cxn modelId="{093D4E41-6D8D-417F-B562-B526B27C7C7E}" type="presParOf" srcId="{6FF07597-4574-41AC-B2F0-D34B28491E9E}" destId="{624053C5-359F-41D5-B904-2ADEE53BEA9F}" srcOrd="3" destOrd="0" presId="urn:microsoft.com/office/officeart/2005/8/layout/target1"/>
    <dgm:cxn modelId="{92015974-A4A3-43F1-8992-C8D0EEEBF9BE}" type="presParOf" srcId="{6FF07597-4574-41AC-B2F0-D34B28491E9E}" destId="{0244408A-A1B2-4675-8B9A-8184C2693F5E}" srcOrd="4" destOrd="0" presId="urn:microsoft.com/office/officeart/2005/8/layout/target1"/>
    <dgm:cxn modelId="{5B5D8BDC-A240-42EA-8C9C-5213D31CA4FF}" type="presParOf" srcId="{6FF07597-4574-41AC-B2F0-D34B28491E9E}" destId="{AAF8DBEB-F2E0-474A-B388-088C7A1C5B8F}" srcOrd="5" destOrd="0" presId="urn:microsoft.com/office/officeart/2005/8/layout/target1"/>
    <dgm:cxn modelId="{3806E064-8637-417F-B710-C415E045EEB6}" type="presParOf" srcId="{6FF07597-4574-41AC-B2F0-D34B28491E9E}" destId="{E30EE195-2636-4469-A873-5DC5420A6AE8}" srcOrd="6" destOrd="0" presId="urn:microsoft.com/office/officeart/2005/8/layout/target1"/>
    <dgm:cxn modelId="{A174BF13-9D5A-4288-B151-883FDEF91180}" type="presParOf" srcId="{6FF07597-4574-41AC-B2F0-D34B28491E9E}" destId="{1E0FFC32-C445-4EFD-9D8F-758F0F5AE5E2}" srcOrd="7" destOrd="0" presId="urn:microsoft.com/office/officeart/2005/8/layout/target1"/>
    <dgm:cxn modelId="{1F01483E-F1E4-460E-85DB-D1ED5EDDD962}" type="presParOf" srcId="{6FF07597-4574-41AC-B2F0-D34B28491E9E}" destId="{2DBE02CB-CD9A-4653-9DC6-7C2CC20E401C}" srcOrd="8" destOrd="0" presId="urn:microsoft.com/office/officeart/2005/8/layout/target1"/>
    <dgm:cxn modelId="{839F36EE-8A10-4384-AC1B-A70C7B9A02CC}" type="presParOf" srcId="{6FF07597-4574-41AC-B2F0-D34B28491E9E}" destId="{5025D133-C4B7-4BBC-B4BB-9D52D419A2E2}" srcOrd="9" destOrd="0" presId="urn:microsoft.com/office/officeart/2005/8/layout/target1"/>
    <dgm:cxn modelId="{3697790A-A462-4B14-B17D-159DB75648E8}" type="presParOf" srcId="{6FF07597-4574-41AC-B2F0-D34B28491E9E}" destId="{E2F21DDF-4332-480D-8811-3DF03D412C83}" srcOrd="10" destOrd="0" presId="urn:microsoft.com/office/officeart/2005/8/layout/target1"/>
    <dgm:cxn modelId="{9555A028-A6F1-48CE-AF5D-1A71703EC79B}" type="presParOf" srcId="{6FF07597-4574-41AC-B2F0-D34B28491E9E}" destId="{22AC8635-5132-4A51-9FE1-FDFD37CF92D9}" srcOrd="11" destOrd="0" presId="urn:microsoft.com/office/officeart/2005/8/layout/targe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16EF41D-2F97-48CF-AB95-BAE508E00688}">
      <dsp:nvSpPr>
        <dsp:cNvPr id="0" name=""/>
        <dsp:cNvSpPr/>
      </dsp:nvSpPr>
      <dsp:spPr>
        <a:xfrm>
          <a:off x="1016000" y="0"/>
          <a:ext cx="4064000" cy="4064000"/>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439158-0BC4-4107-ABCB-BCCABB8580F4}">
      <dsp:nvSpPr>
        <dsp:cNvPr id="0" name=""/>
        <dsp:cNvSpPr/>
      </dsp:nvSpPr>
      <dsp:spPr>
        <a:xfrm>
          <a:off x="1402080" y="386080"/>
          <a:ext cx="1584960" cy="15849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Bilateral</a:t>
          </a:r>
          <a:endParaRPr lang="en-US" sz="2100" b="1" kern="1200" dirty="0"/>
        </a:p>
      </dsp:txBody>
      <dsp:txXfrm>
        <a:off x="1402080" y="386080"/>
        <a:ext cx="1584960" cy="1584960"/>
      </dsp:txXfrm>
    </dsp:sp>
    <dsp:sp modelId="{18A4499B-9656-4CD2-8A7C-04C98D9D9A32}">
      <dsp:nvSpPr>
        <dsp:cNvPr id="0" name=""/>
        <dsp:cNvSpPr/>
      </dsp:nvSpPr>
      <dsp:spPr>
        <a:xfrm>
          <a:off x="3657593" y="152393"/>
          <a:ext cx="1584960" cy="1584960"/>
        </a:xfrm>
        <a:prstGeom prst="roundRect">
          <a:avLst/>
        </a:prstGeom>
        <a:solidFill>
          <a:srgbClr val="92D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Unilateral</a:t>
          </a:r>
          <a:endParaRPr lang="en-US" sz="2100" b="1" kern="1200" dirty="0"/>
        </a:p>
      </dsp:txBody>
      <dsp:txXfrm>
        <a:off x="3657593" y="152393"/>
        <a:ext cx="1584960" cy="1584960"/>
      </dsp:txXfrm>
    </dsp:sp>
    <dsp:sp modelId="{4A31FD72-5FFE-4B01-B91C-37F6AB30E652}">
      <dsp:nvSpPr>
        <dsp:cNvPr id="0" name=""/>
        <dsp:cNvSpPr/>
      </dsp:nvSpPr>
      <dsp:spPr>
        <a:xfrm>
          <a:off x="1402080" y="2092960"/>
          <a:ext cx="1584960" cy="15849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Bilateral</a:t>
          </a:r>
          <a:endParaRPr lang="en-US" sz="2100" b="1" kern="1200" dirty="0"/>
        </a:p>
      </dsp:txBody>
      <dsp:txXfrm>
        <a:off x="1402080" y="2092960"/>
        <a:ext cx="1584960" cy="1584960"/>
      </dsp:txXfrm>
    </dsp:sp>
    <dsp:sp modelId="{263937BB-C830-436D-8B55-B3D5EF688986}">
      <dsp:nvSpPr>
        <dsp:cNvPr id="0" name=""/>
        <dsp:cNvSpPr/>
      </dsp:nvSpPr>
      <dsp:spPr>
        <a:xfrm>
          <a:off x="3108960" y="2092960"/>
          <a:ext cx="1584960" cy="1584960"/>
        </a:xfrm>
        <a:prstGeom prst="roundRect">
          <a:avLst/>
        </a:prstGeom>
        <a:solidFill>
          <a:schemeClr val="accent1">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Bilateral</a:t>
          </a:r>
          <a:endParaRPr lang="en-US" sz="2100" b="1" kern="1200" dirty="0"/>
        </a:p>
      </dsp:txBody>
      <dsp:txXfrm>
        <a:off x="3108960" y="2092960"/>
        <a:ext cx="1584960" cy="158496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B74A52-2C62-4C4F-A627-CCAAC0FD57E8}">
      <dsp:nvSpPr>
        <dsp:cNvPr id="0" name=""/>
        <dsp:cNvSpPr/>
      </dsp:nvSpPr>
      <dsp:spPr>
        <a:xfrm>
          <a:off x="3133486" y="0"/>
          <a:ext cx="2090780" cy="1030382"/>
        </a:xfrm>
        <a:prstGeom prst="trapezoid">
          <a:avLst>
            <a:gd name="adj" fmla="val 103846"/>
          </a:avLst>
        </a:prstGeom>
        <a:solidFill>
          <a:schemeClr val="accent6">
            <a:lumMod val="40000"/>
            <a:lumOff val="6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Severe - Profound</a:t>
          </a:r>
          <a:endParaRPr lang="en-US" sz="2700" kern="1200" dirty="0"/>
        </a:p>
      </dsp:txBody>
      <dsp:txXfrm>
        <a:off x="3133486" y="0"/>
        <a:ext cx="2090780" cy="1030382"/>
      </dsp:txXfrm>
    </dsp:sp>
    <dsp:sp modelId="{10290209-BDCE-4D9C-A622-9D93D4185D43}">
      <dsp:nvSpPr>
        <dsp:cNvPr id="0" name=""/>
        <dsp:cNvSpPr/>
      </dsp:nvSpPr>
      <dsp:spPr>
        <a:xfrm>
          <a:off x="2209798" y="1151267"/>
          <a:ext cx="3830153" cy="762762"/>
        </a:xfrm>
        <a:prstGeom prst="trapezoid">
          <a:avLst>
            <a:gd name="adj" fmla="val 103846"/>
          </a:avLst>
        </a:prstGeom>
        <a:solidFill>
          <a:srgbClr val="00B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smtClean="0"/>
            <a:t>Moderate</a:t>
          </a:r>
          <a:endParaRPr lang="en-US" sz="2700" kern="1200" dirty="0"/>
        </a:p>
      </dsp:txBody>
      <dsp:txXfrm>
        <a:off x="2880075" y="1151267"/>
        <a:ext cx="2489599" cy="762762"/>
      </dsp:txXfrm>
    </dsp:sp>
    <dsp:sp modelId="{DE3586A7-A492-4DBD-A332-77B5E03B63C9}">
      <dsp:nvSpPr>
        <dsp:cNvPr id="0" name=""/>
        <dsp:cNvSpPr/>
      </dsp:nvSpPr>
      <dsp:spPr>
        <a:xfrm>
          <a:off x="0" y="2005957"/>
          <a:ext cx="8229600" cy="1883170"/>
        </a:xfrm>
        <a:prstGeom prst="trapezoid">
          <a:avLst>
            <a:gd name="adj" fmla="val 103846"/>
          </a:avLst>
        </a:prstGeom>
        <a:solidFill>
          <a:schemeClr val="accent1">
            <a:shade val="80000"/>
            <a:hueOff val="291451"/>
            <a:satOff val="-21006"/>
            <a:lumOff val="30061"/>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Mild</a:t>
          </a:r>
          <a:endParaRPr lang="en-US" sz="4400" kern="1200" dirty="0"/>
        </a:p>
      </dsp:txBody>
      <dsp:txXfrm>
        <a:off x="1440179" y="2005957"/>
        <a:ext cx="5349240" cy="188317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88DC202-A90F-4AFC-B016-CCA47D03AA7D}">
      <dsp:nvSpPr>
        <dsp:cNvPr id="0" name=""/>
        <dsp:cNvSpPr/>
      </dsp:nvSpPr>
      <dsp:spPr>
        <a:xfrm>
          <a:off x="0" y="611678"/>
          <a:ext cx="6096000" cy="604800"/>
        </a:xfrm>
        <a:prstGeom prst="rect">
          <a:avLst/>
        </a:prstGeom>
        <a:solidFill>
          <a:schemeClr val="lt1">
            <a:alpha val="90000"/>
            <a:hueOff val="0"/>
            <a:satOff val="0"/>
            <a:lumOff val="0"/>
            <a:alphaOff val="0"/>
          </a:schemeClr>
        </a:solidFill>
        <a:ln w="55000" cap="flat" cmpd="thickThin"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73117" tIns="499872" rIns="473117" bIns="170688" numCol="1" spcCol="1270" anchor="t" anchorCtr="0">
          <a:noAutofit/>
        </a:bodyPr>
        <a:lstStyle/>
        <a:p>
          <a:pPr marL="228600" lvl="1" indent="-228600" algn="r" defTabSz="1066800">
            <a:lnSpc>
              <a:spcPct val="90000"/>
            </a:lnSpc>
            <a:spcBef>
              <a:spcPct val="0"/>
            </a:spcBef>
            <a:spcAft>
              <a:spcPct val="15000"/>
            </a:spcAft>
            <a:buChar char="••"/>
          </a:pPr>
          <a:endParaRPr lang="en-US" sz="2400" kern="1200" dirty="0"/>
        </a:p>
      </dsp:txBody>
      <dsp:txXfrm>
        <a:off x="0" y="611678"/>
        <a:ext cx="6096000" cy="604800"/>
      </dsp:txXfrm>
    </dsp:sp>
    <dsp:sp modelId="{481173B6-2DEA-4F08-AD37-6443EF1322FF}">
      <dsp:nvSpPr>
        <dsp:cNvPr id="0" name=""/>
        <dsp:cNvSpPr/>
      </dsp:nvSpPr>
      <dsp:spPr>
        <a:xfrm>
          <a:off x="304800" y="257438"/>
          <a:ext cx="4267200" cy="708480"/>
        </a:xfrm>
        <a:prstGeom prst="roundRect">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kern="1200" dirty="0" smtClean="0"/>
            <a:t>1987 first child implanted</a:t>
          </a:r>
          <a:endParaRPr lang="en-US" sz="2400" kern="1200" dirty="0"/>
        </a:p>
      </dsp:txBody>
      <dsp:txXfrm>
        <a:off x="304800" y="257438"/>
        <a:ext cx="4267200" cy="708480"/>
      </dsp:txXfrm>
    </dsp:sp>
    <dsp:sp modelId="{BEF60C22-6CAF-49E7-AACA-2A19360C03D9}">
      <dsp:nvSpPr>
        <dsp:cNvPr id="0" name=""/>
        <dsp:cNvSpPr/>
      </dsp:nvSpPr>
      <dsp:spPr>
        <a:xfrm>
          <a:off x="0" y="1700318"/>
          <a:ext cx="6096000" cy="604800"/>
        </a:xfrm>
        <a:prstGeom prst="rect">
          <a:avLst/>
        </a:prstGeom>
        <a:solidFill>
          <a:schemeClr val="lt1">
            <a:alpha val="90000"/>
            <a:hueOff val="0"/>
            <a:satOff val="0"/>
            <a:lumOff val="0"/>
            <a:alphaOff val="0"/>
          </a:schemeClr>
        </a:solidFill>
        <a:ln w="55000" cap="flat" cmpd="thickThin" algn="ctr">
          <a:solidFill>
            <a:schemeClr val="accent3">
              <a:hueOff val="5812304"/>
              <a:satOff val="-18573"/>
              <a:lumOff val="-4706"/>
              <a:alphaOff val="0"/>
            </a:schemeClr>
          </a:solidFill>
          <a:prstDash val="solid"/>
        </a:ln>
        <a:effectLst/>
      </dsp:spPr>
      <dsp:style>
        <a:lnRef idx="2">
          <a:scrgbClr r="0" g="0" b="0"/>
        </a:lnRef>
        <a:fillRef idx="1">
          <a:scrgbClr r="0" g="0" b="0"/>
        </a:fillRef>
        <a:effectRef idx="0">
          <a:scrgbClr r="0" g="0" b="0"/>
        </a:effectRef>
        <a:fontRef idx="minor"/>
      </dsp:style>
    </dsp:sp>
    <dsp:sp modelId="{2DF510AD-FAE5-4CF1-90EA-00F5872BACE2}">
      <dsp:nvSpPr>
        <dsp:cNvPr id="0" name=""/>
        <dsp:cNvSpPr/>
      </dsp:nvSpPr>
      <dsp:spPr>
        <a:xfrm>
          <a:off x="304800" y="1346078"/>
          <a:ext cx="4267200" cy="708480"/>
        </a:xfrm>
        <a:prstGeom prst="roundRect">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kern="1200" dirty="0" smtClean="0"/>
            <a:t>2002  Total 10,000 kids </a:t>
          </a:r>
          <a:endParaRPr lang="en-US" sz="2400" kern="1200" dirty="0"/>
        </a:p>
      </dsp:txBody>
      <dsp:txXfrm>
        <a:off x="304800" y="1346078"/>
        <a:ext cx="4267200" cy="708480"/>
      </dsp:txXfrm>
    </dsp:sp>
    <dsp:sp modelId="{702AA06C-963A-4B06-A2E1-1507820261E4}">
      <dsp:nvSpPr>
        <dsp:cNvPr id="0" name=""/>
        <dsp:cNvSpPr/>
      </dsp:nvSpPr>
      <dsp:spPr>
        <a:xfrm>
          <a:off x="0" y="3201761"/>
          <a:ext cx="6096000" cy="604800"/>
        </a:xfrm>
        <a:prstGeom prst="rect">
          <a:avLst/>
        </a:prstGeom>
        <a:solidFill>
          <a:schemeClr val="lt1">
            <a:alpha val="90000"/>
            <a:hueOff val="0"/>
            <a:satOff val="0"/>
            <a:lumOff val="0"/>
            <a:alphaOff val="0"/>
          </a:schemeClr>
        </a:solidFill>
        <a:ln w="55000" cap="flat" cmpd="thickThin" algn="ctr">
          <a:solidFill>
            <a:schemeClr val="accent3">
              <a:hueOff val="11624607"/>
              <a:satOff val="-37145"/>
              <a:lumOff val="-9412"/>
              <a:alphaOff val="0"/>
            </a:schemeClr>
          </a:solidFill>
          <a:prstDash val="solid"/>
        </a:ln>
        <a:effectLst/>
      </dsp:spPr>
      <dsp:style>
        <a:lnRef idx="2">
          <a:scrgbClr r="0" g="0" b="0"/>
        </a:lnRef>
        <a:fillRef idx="1">
          <a:scrgbClr r="0" g="0" b="0"/>
        </a:fillRef>
        <a:effectRef idx="0">
          <a:scrgbClr r="0" g="0" b="0"/>
        </a:effectRef>
        <a:fontRef idx="minor"/>
      </dsp:style>
    </dsp:sp>
    <dsp:sp modelId="{C87BB656-CC6F-4B7C-AE07-925CCD29F7FF}">
      <dsp:nvSpPr>
        <dsp:cNvPr id="0" name=""/>
        <dsp:cNvSpPr/>
      </dsp:nvSpPr>
      <dsp:spPr>
        <a:xfrm>
          <a:off x="304800" y="2434718"/>
          <a:ext cx="4267200" cy="1121282"/>
        </a:xfrm>
        <a:prstGeom prst="roundRect">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1066800">
            <a:lnSpc>
              <a:spcPct val="90000"/>
            </a:lnSpc>
            <a:spcBef>
              <a:spcPct val="0"/>
            </a:spcBef>
            <a:spcAft>
              <a:spcPct val="35000"/>
            </a:spcAft>
          </a:pPr>
          <a:r>
            <a:rPr lang="en-US" sz="2400" kern="1200" dirty="0" smtClean="0"/>
            <a:t>2010  Total 28,400 kids</a:t>
          </a:r>
        </a:p>
        <a:p>
          <a:pPr lvl="0" algn="l" defTabSz="1066800">
            <a:lnSpc>
              <a:spcPct val="90000"/>
            </a:lnSpc>
            <a:spcBef>
              <a:spcPct val="0"/>
            </a:spcBef>
            <a:spcAft>
              <a:spcPct val="35000"/>
            </a:spcAft>
          </a:pPr>
          <a:r>
            <a:rPr lang="en-US" sz="2400" kern="1200" dirty="0" smtClean="0"/>
            <a:t>Including 1600 bilateral</a:t>
          </a:r>
          <a:endParaRPr lang="en-US" sz="2400" kern="1200" dirty="0"/>
        </a:p>
      </dsp:txBody>
      <dsp:txXfrm>
        <a:off x="304800" y="2434718"/>
        <a:ext cx="4267200" cy="112128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5B74A52-2C62-4C4F-A627-CCAAC0FD57E8}">
      <dsp:nvSpPr>
        <dsp:cNvPr id="0" name=""/>
        <dsp:cNvSpPr/>
      </dsp:nvSpPr>
      <dsp:spPr>
        <a:xfrm>
          <a:off x="3505202" y="0"/>
          <a:ext cx="1255635" cy="649832"/>
        </a:xfrm>
        <a:prstGeom prst="trapezoid">
          <a:avLst>
            <a:gd name="adj" fmla="val 103846"/>
          </a:avLst>
        </a:prstGeom>
        <a:solidFill>
          <a:schemeClr val="accent6">
            <a:lumMod val="40000"/>
            <a:lumOff val="6000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Severe - Profound</a:t>
          </a:r>
          <a:endParaRPr lang="en-US" sz="1700" kern="1200" dirty="0"/>
        </a:p>
      </dsp:txBody>
      <dsp:txXfrm>
        <a:off x="3505202" y="0"/>
        <a:ext cx="1255635" cy="649832"/>
      </dsp:txXfrm>
    </dsp:sp>
    <dsp:sp modelId="{10290209-BDCE-4D9C-A622-9D93D4185D43}">
      <dsp:nvSpPr>
        <dsp:cNvPr id="0" name=""/>
        <dsp:cNvSpPr/>
      </dsp:nvSpPr>
      <dsp:spPr>
        <a:xfrm>
          <a:off x="2414873" y="649832"/>
          <a:ext cx="3399852" cy="1065723"/>
        </a:xfrm>
        <a:prstGeom prst="trapezoid">
          <a:avLst>
            <a:gd name="adj" fmla="val 103846"/>
          </a:avLst>
        </a:prstGeom>
        <a:solidFill>
          <a:srgbClr val="00B050"/>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smtClean="0"/>
            <a:t>Moderate</a:t>
          </a:r>
          <a:endParaRPr lang="en-US" sz="2400" kern="1200" dirty="0"/>
        </a:p>
      </dsp:txBody>
      <dsp:txXfrm>
        <a:off x="3009847" y="649832"/>
        <a:ext cx="2209904" cy="1065723"/>
      </dsp:txXfrm>
    </dsp:sp>
    <dsp:sp modelId="{DE3586A7-A492-4DBD-A332-77B5E03B63C9}">
      <dsp:nvSpPr>
        <dsp:cNvPr id="0" name=""/>
        <dsp:cNvSpPr/>
      </dsp:nvSpPr>
      <dsp:spPr>
        <a:xfrm>
          <a:off x="0" y="1715555"/>
          <a:ext cx="8229600" cy="2246844"/>
        </a:xfrm>
        <a:prstGeom prst="trapezoid">
          <a:avLst>
            <a:gd name="adj" fmla="val 103846"/>
          </a:avLst>
        </a:prstGeom>
        <a:solidFill>
          <a:schemeClr val="accent1">
            <a:shade val="80000"/>
            <a:hueOff val="291451"/>
            <a:satOff val="-21006"/>
            <a:lumOff val="30061"/>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US" sz="4400" kern="1200" dirty="0" smtClean="0"/>
            <a:t>Mild</a:t>
          </a:r>
          <a:endParaRPr lang="en-US" sz="4400" kern="1200" dirty="0"/>
        </a:p>
      </dsp:txBody>
      <dsp:txXfrm>
        <a:off x="1440179" y="1715555"/>
        <a:ext cx="5349240" cy="2246844"/>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77AE6A37-2FA7-43D9-BAE5-F882A9F98129}">
      <dsp:nvSpPr>
        <dsp:cNvPr id="0" name=""/>
        <dsp:cNvSpPr/>
      </dsp:nvSpPr>
      <dsp:spPr>
        <a:xfrm>
          <a:off x="1004" y="1283505"/>
          <a:ext cx="1958950" cy="1958950"/>
        </a:xfrm>
        <a:prstGeom prst="ellipse">
          <a:avLst/>
        </a:prstGeom>
        <a:solidFill>
          <a:schemeClr val="accent2">
            <a:alpha val="50000"/>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A</a:t>
          </a:r>
          <a:endParaRPr lang="en-US" sz="6500" kern="1200" dirty="0"/>
        </a:p>
      </dsp:txBody>
      <dsp:txXfrm>
        <a:off x="1004" y="1283505"/>
        <a:ext cx="1958950" cy="1958950"/>
      </dsp:txXfrm>
    </dsp:sp>
    <dsp:sp modelId="{48D8A0A8-B8AF-452C-8EA3-3B1C1FE15272}">
      <dsp:nvSpPr>
        <dsp:cNvPr id="0" name=""/>
        <dsp:cNvSpPr/>
      </dsp:nvSpPr>
      <dsp:spPr>
        <a:xfrm>
          <a:off x="1568164" y="1283505"/>
          <a:ext cx="1958950" cy="1958950"/>
        </a:xfrm>
        <a:prstGeom prst="ellipse">
          <a:avLst/>
        </a:prstGeom>
        <a:solidFill>
          <a:schemeClr val="accent2">
            <a:alpha val="50000"/>
            <a:hueOff val="-5040797"/>
            <a:satOff val="2192"/>
            <a:lumOff val="637"/>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Av</a:t>
          </a:r>
          <a:endParaRPr lang="en-US" sz="6500" kern="1200" dirty="0"/>
        </a:p>
      </dsp:txBody>
      <dsp:txXfrm>
        <a:off x="1568164" y="1283505"/>
        <a:ext cx="1958950" cy="1958950"/>
      </dsp:txXfrm>
    </dsp:sp>
    <dsp:sp modelId="{39B37957-F8E6-484B-8F3B-11CBA345C7D2}">
      <dsp:nvSpPr>
        <dsp:cNvPr id="0" name=""/>
        <dsp:cNvSpPr/>
      </dsp:nvSpPr>
      <dsp:spPr>
        <a:xfrm>
          <a:off x="3135324" y="1283505"/>
          <a:ext cx="1958950" cy="1958950"/>
        </a:xfrm>
        <a:prstGeom prst="ellipse">
          <a:avLst/>
        </a:prstGeom>
        <a:solidFill>
          <a:schemeClr val="accent2">
            <a:alpha val="50000"/>
            <a:hueOff val="-10081594"/>
            <a:satOff val="4384"/>
            <a:lumOff val="1275"/>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AV</a:t>
          </a:r>
          <a:endParaRPr lang="en-US" sz="6500" kern="1200" dirty="0"/>
        </a:p>
      </dsp:txBody>
      <dsp:txXfrm>
        <a:off x="3135324" y="1283505"/>
        <a:ext cx="1958950" cy="1958950"/>
      </dsp:txXfrm>
    </dsp:sp>
    <dsp:sp modelId="{4A0DE5BE-988D-48D6-8EC2-0CA5B9122C08}">
      <dsp:nvSpPr>
        <dsp:cNvPr id="0" name=""/>
        <dsp:cNvSpPr/>
      </dsp:nvSpPr>
      <dsp:spPr>
        <a:xfrm>
          <a:off x="4702485" y="1283505"/>
          <a:ext cx="1958950" cy="1958950"/>
        </a:xfrm>
        <a:prstGeom prst="ellipse">
          <a:avLst/>
        </a:prstGeom>
        <a:solidFill>
          <a:schemeClr val="accent2">
            <a:alpha val="50000"/>
            <a:hueOff val="-15122391"/>
            <a:satOff val="6577"/>
            <a:lumOff val="19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V</a:t>
          </a:r>
          <a:r>
            <a:rPr lang="en-US" sz="4800" b="1" kern="1200" dirty="0" smtClean="0"/>
            <a:t>A</a:t>
          </a:r>
          <a:endParaRPr lang="en-US" sz="6500" b="1" kern="1200" dirty="0"/>
        </a:p>
      </dsp:txBody>
      <dsp:txXfrm>
        <a:off x="4702485" y="1283505"/>
        <a:ext cx="1958950" cy="1958950"/>
      </dsp:txXfrm>
    </dsp:sp>
    <dsp:sp modelId="{C65916BA-64B7-4065-B24E-55C3FF9AF5B1}">
      <dsp:nvSpPr>
        <dsp:cNvPr id="0" name=""/>
        <dsp:cNvSpPr/>
      </dsp:nvSpPr>
      <dsp:spPr>
        <a:xfrm>
          <a:off x="6269645" y="1283505"/>
          <a:ext cx="1958950" cy="1958950"/>
        </a:xfrm>
        <a:prstGeom prst="ellipse">
          <a:avLst/>
        </a:prstGeom>
        <a:solidFill>
          <a:schemeClr val="accent2">
            <a:alpha val="50000"/>
            <a:hueOff val="-20163188"/>
            <a:satOff val="8769"/>
            <a:lumOff val="255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7808" tIns="82550" rIns="107808" bIns="82550" numCol="1" spcCol="1270" anchor="ctr" anchorCtr="0">
          <a:noAutofit/>
        </a:bodyPr>
        <a:lstStyle/>
        <a:p>
          <a:pPr lvl="0" algn="ctr" defTabSz="2889250">
            <a:lnSpc>
              <a:spcPct val="90000"/>
            </a:lnSpc>
            <a:spcBef>
              <a:spcPct val="0"/>
            </a:spcBef>
            <a:spcAft>
              <a:spcPct val="35000"/>
            </a:spcAft>
          </a:pPr>
          <a:r>
            <a:rPr lang="en-US" sz="6500" kern="1200" dirty="0" smtClean="0"/>
            <a:t>V</a:t>
          </a:r>
          <a:endParaRPr lang="en-US" sz="6500" kern="1200" dirty="0"/>
        </a:p>
      </dsp:txBody>
      <dsp:txXfrm>
        <a:off x="6269645" y="1283505"/>
        <a:ext cx="1958950" cy="1958950"/>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DBE02CB-CD9A-4653-9DC6-7C2CC20E401C}">
      <dsp:nvSpPr>
        <dsp:cNvPr id="0" name=""/>
        <dsp:cNvSpPr/>
      </dsp:nvSpPr>
      <dsp:spPr>
        <a:xfrm>
          <a:off x="0" y="576256"/>
          <a:ext cx="3394471" cy="3394471"/>
        </a:xfrm>
        <a:prstGeom prst="ellipse">
          <a:avLst/>
        </a:prstGeom>
        <a:solidFill>
          <a:schemeClr val="accent3">
            <a:hueOff val="11624607"/>
            <a:satOff val="-37145"/>
            <a:lumOff val="-9412"/>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244408A-A1B2-4675-8B9A-8184C2693F5E}">
      <dsp:nvSpPr>
        <dsp:cNvPr id="0" name=""/>
        <dsp:cNvSpPr/>
      </dsp:nvSpPr>
      <dsp:spPr>
        <a:xfrm>
          <a:off x="762006" y="1262069"/>
          <a:ext cx="2036682" cy="2036682"/>
        </a:xfrm>
        <a:prstGeom prst="ellipse">
          <a:avLst/>
        </a:prstGeom>
        <a:solidFill>
          <a:schemeClr val="accent3">
            <a:hueOff val="5812304"/>
            <a:satOff val="-18573"/>
            <a:lumOff val="-4706"/>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EDC8839-68C4-4A21-9958-C9DA22074FB2}">
      <dsp:nvSpPr>
        <dsp:cNvPr id="0" name=""/>
        <dsp:cNvSpPr/>
      </dsp:nvSpPr>
      <dsp:spPr>
        <a:xfrm>
          <a:off x="1447798" y="1947860"/>
          <a:ext cx="678894" cy="678894"/>
        </a:xfrm>
        <a:prstGeom prst="ellipse">
          <a:avLst/>
        </a:prstGeom>
        <a:solidFill>
          <a:schemeClr val="accent3">
            <a:hueOff val="0"/>
            <a:satOff val="0"/>
            <a:lumOff val="0"/>
            <a:alphaOff val="0"/>
          </a:schemeClr>
        </a:solid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4EDC7E-746C-4869-8834-A8EF490B2F17}">
      <dsp:nvSpPr>
        <dsp:cNvPr id="0" name=""/>
        <dsp:cNvSpPr/>
      </dsp:nvSpPr>
      <dsp:spPr>
        <a:xfrm>
          <a:off x="3733798" y="195258"/>
          <a:ext cx="3921242" cy="990054"/>
        </a:xfrm>
        <a:prstGeom prst="rect">
          <a:avLst/>
        </a:prstGeom>
        <a:solidFill>
          <a:schemeClr val="accent3"/>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b="1" kern="1200" dirty="0" smtClean="0"/>
            <a:t>Consistent, dependable communication</a:t>
          </a:r>
          <a:endParaRPr lang="en-US" sz="2400" b="1" kern="1200" dirty="0"/>
        </a:p>
      </dsp:txBody>
      <dsp:txXfrm>
        <a:off x="3733798" y="195258"/>
        <a:ext cx="3921242" cy="990054"/>
      </dsp:txXfrm>
    </dsp:sp>
    <dsp:sp modelId="{69A7A7AC-55A1-4D7B-ADBE-CF6E036DA879}">
      <dsp:nvSpPr>
        <dsp:cNvPr id="0" name=""/>
        <dsp:cNvSpPr/>
      </dsp:nvSpPr>
      <dsp:spPr>
        <a:xfrm flipH="1">
          <a:off x="3331416" y="4075947"/>
          <a:ext cx="402384" cy="259082"/>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624053C5-359F-41D5-B904-2ADEE53BEA9F}">
      <dsp:nvSpPr>
        <dsp:cNvPr id="0" name=""/>
        <dsp:cNvSpPr/>
      </dsp:nvSpPr>
      <dsp:spPr>
        <a:xfrm rot="19423807">
          <a:off x="1913051" y="1360091"/>
          <a:ext cx="2030969" cy="213989"/>
        </a:xfrm>
        <a:prstGeom prst="rightArrow">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AAF8DBEB-F2E0-474A-B388-088C7A1C5B8F}">
      <dsp:nvSpPr>
        <dsp:cNvPr id="0" name=""/>
        <dsp:cNvSpPr/>
      </dsp:nvSpPr>
      <dsp:spPr>
        <a:xfrm>
          <a:off x="3795926" y="1338266"/>
          <a:ext cx="3709139" cy="1294852"/>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Developing attitudes about self in relation to others</a:t>
          </a:r>
          <a:endParaRPr lang="en-US" sz="2400" kern="1200" dirty="0"/>
        </a:p>
      </dsp:txBody>
      <dsp:txXfrm>
        <a:off x="3795926" y="1338266"/>
        <a:ext cx="3709139" cy="1294852"/>
      </dsp:txXfrm>
    </dsp:sp>
    <dsp:sp modelId="{E30EE195-2636-4469-A873-5DC5420A6AE8}">
      <dsp:nvSpPr>
        <dsp:cNvPr id="0" name=""/>
        <dsp:cNvSpPr/>
      </dsp:nvSpPr>
      <dsp:spPr>
        <a:xfrm flipV="1">
          <a:off x="3693334" y="724149"/>
          <a:ext cx="45719" cy="45720"/>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1E0FFC32-C445-4EFD-9D8F-758F0F5AE5E2}">
      <dsp:nvSpPr>
        <dsp:cNvPr id="0" name=""/>
        <dsp:cNvSpPr/>
      </dsp:nvSpPr>
      <dsp:spPr>
        <a:xfrm rot="21122517">
          <a:off x="2835696" y="1947639"/>
          <a:ext cx="903657" cy="268479"/>
        </a:xfrm>
        <a:prstGeom prst="rightArrow">
          <a:avLst/>
        </a:prstGeom>
        <a:solidFill>
          <a:srgbClr val="92D050"/>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5025D133-C4B7-4BBC-B4BB-9D52D419A2E2}">
      <dsp:nvSpPr>
        <dsp:cNvPr id="0" name=""/>
        <dsp:cNvSpPr/>
      </dsp:nvSpPr>
      <dsp:spPr>
        <a:xfrm>
          <a:off x="3809996" y="2786061"/>
          <a:ext cx="3941558" cy="1448350"/>
        </a:xfrm>
        <a:prstGeom prst="rect">
          <a:avLst/>
        </a:prstGeom>
        <a:solidFill>
          <a:srgbClr val="6699FF"/>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30480" rIns="30480" bIns="30480" numCol="1" spcCol="1270" anchor="ctr" anchorCtr="0">
          <a:noAutofit/>
        </a:bodyPr>
        <a:lstStyle/>
        <a:p>
          <a:pPr lvl="0" algn="l" defTabSz="1066800">
            <a:lnSpc>
              <a:spcPct val="90000"/>
            </a:lnSpc>
            <a:spcBef>
              <a:spcPct val="0"/>
            </a:spcBef>
            <a:spcAft>
              <a:spcPct val="35000"/>
            </a:spcAft>
          </a:pPr>
          <a:r>
            <a:rPr lang="en-US" sz="2400" kern="1200" dirty="0" smtClean="0"/>
            <a:t>Skills socializing and communicating with others</a:t>
          </a:r>
          <a:endParaRPr lang="en-US" sz="2400" kern="1200" dirty="0"/>
        </a:p>
      </dsp:txBody>
      <dsp:txXfrm>
        <a:off x="3809996" y="2786061"/>
        <a:ext cx="3941558" cy="1448350"/>
      </dsp:txXfrm>
    </dsp:sp>
    <dsp:sp modelId="{E2F21DDF-4332-480D-8811-3DF03D412C83}">
      <dsp:nvSpPr>
        <dsp:cNvPr id="0" name=""/>
        <dsp:cNvSpPr/>
      </dsp:nvSpPr>
      <dsp:spPr>
        <a:xfrm flipV="1">
          <a:off x="3428998" y="3166506"/>
          <a:ext cx="424304" cy="45720"/>
        </a:xfrm>
        <a:prstGeom prst="line">
          <a:avLst/>
        </a:prstGeom>
        <a:solidFill>
          <a:schemeClr val="accent3">
            <a:hueOff val="0"/>
            <a:satOff val="0"/>
            <a:lumOff val="0"/>
            <a:alphaOff val="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 modelId="{22AC8635-5132-4A51-9FE1-FDFD37CF92D9}">
      <dsp:nvSpPr>
        <dsp:cNvPr id="0" name=""/>
        <dsp:cNvSpPr/>
      </dsp:nvSpPr>
      <dsp:spPr>
        <a:xfrm>
          <a:off x="3200402" y="2862259"/>
          <a:ext cx="610494" cy="238425"/>
        </a:xfrm>
        <a:prstGeom prst="rightArrow">
          <a:avLst/>
        </a:prstGeom>
        <a:solidFill>
          <a:schemeClr val="accent4">
            <a:lumMod val="60000"/>
            <a:lumOff val="40000"/>
          </a:schemeClr>
        </a:solidFill>
        <a:ln w="55000" cap="flat" cmpd="thickThin"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22206B-966E-4305-B630-06BCBB78F526}" type="datetimeFigureOut">
              <a:rPr lang="en-US" smtClean="0"/>
              <a:pPr/>
              <a:t>3/11/2012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92BB61-199F-4A68-8D0C-C8E9B54977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b="1" dirty="0" smtClean="0"/>
              <a:t>Microtia </a:t>
            </a:r>
            <a:r>
              <a:rPr lang="en-US" dirty="0" smtClean="0"/>
              <a:t>= “small ear” – It comes in different grades in terms of how much the outer ear is underdeveloped. Microtia is usually accompanied by aural atresia or ear canal </a:t>
            </a:r>
            <a:r>
              <a:rPr lang="en-US" dirty="0" err="1" smtClean="0"/>
              <a:t>stenosis</a:t>
            </a:r>
            <a:r>
              <a:rPr lang="en-US" dirty="0" smtClean="0"/>
              <a:t>.</a:t>
            </a:r>
          </a:p>
          <a:p>
            <a:pPr>
              <a:buNone/>
            </a:pPr>
            <a:endParaRPr lang="en-US" sz="800" dirty="0" smtClean="0"/>
          </a:p>
          <a:p>
            <a:pPr>
              <a:buNone/>
            </a:pPr>
            <a:r>
              <a:rPr lang="en-US" b="1" dirty="0" smtClean="0"/>
              <a:t>Atresia</a:t>
            </a:r>
            <a:r>
              <a:rPr lang="en-US" dirty="0" smtClean="0"/>
              <a:t> - Aural atresia refers to the absence an external ear canal – always results in hearing loss. Often also malformation of the external ear and middle ear, but the inner ear and auditory nerve are frequently normal. </a:t>
            </a:r>
          </a:p>
          <a:p>
            <a:pPr>
              <a:buNone/>
            </a:pPr>
            <a:r>
              <a:rPr lang="en-US" dirty="0" smtClean="0"/>
              <a:t>Approximately 25% of individuals with one "normal" ear have a hearing loss in their best side also.  </a:t>
            </a:r>
          </a:p>
          <a:p>
            <a:pPr>
              <a:buNone/>
            </a:pPr>
            <a:r>
              <a:rPr lang="en-US" dirty="0" smtClean="0"/>
              <a:t>A </a:t>
            </a:r>
            <a:r>
              <a:rPr lang="en-US" b="1" dirty="0" smtClean="0"/>
              <a:t>narrowed ear canal </a:t>
            </a:r>
            <a:r>
              <a:rPr lang="en-US" dirty="0" smtClean="0"/>
              <a:t>is called a </a:t>
            </a:r>
            <a:r>
              <a:rPr lang="en-US" dirty="0" err="1" smtClean="0"/>
              <a:t>stenotic</a:t>
            </a:r>
            <a:r>
              <a:rPr lang="en-US" dirty="0" smtClean="0"/>
              <a:t> canal or referred to as ear canal </a:t>
            </a:r>
            <a:r>
              <a:rPr lang="en-US" dirty="0" err="1" smtClean="0"/>
              <a:t>stenosis</a:t>
            </a:r>
            <a:r>
              <a:rPr lang="en-US" dirty="0" smtClean="0"/>
              <a:t>, which may not affect hearing.</a:t>
            </a:r>
          </a:p>
          <a:p>
            <a:endParaRPr lang="en-US" dirty="0"/>
          </a:p>
        </p:txBody>
      </p:sp>
      <p:sp>
        <p:nvSpPr>
          <p:cNvPr id="4" name="Slide Number Placeholder 3"/>
          <p:cNvSpPr>
            <a:spLocks noGrp="1"/>
          </p:cNvSpPr>
          <p:nvPr>
            <p:ph type="sldNum" sz="quarter" idx="10"/>
          </p:nvPr>
        </p:nvSpPr>
        <p:spPr/>
        <p:txBody>
          <a:bodyPr/>
          <a:lstStyle/>
          <a:p>
            <a:fld id="{AA92BB61-199F-4A68-8D0C-C8E9B54977B2}"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18: Other technology</a:t>
            </a:r>
          </a:p>
          <a:p>
            <a:pPr eaLnBrk="1" hangingPunct="1">
              <a:spcBef>
                <a:spcPct val="0"/>
              </a:spcBef>
            </a:pPr>
            <a:r>
              <a:rPr lang="en-US" smtClean="0"/>
              <a:t>It is necessary for learners to access not only what the teacher says but also what is said by their peers – during class discussions, small group project work and for social exchanges. These too are part of learning. A personal FM system in which the primary signal is from the teacher does not address a child’s total listening requirements. Even if FM technology provides substantial assistance to accessing verbal instruction it does nothing to help these other important activities that are all too vulnerable to poor classroom acoustic affects. Hearing aid manufacturers and cochlear implant companies are investing much into research and design of instruments that will provide more benefit. Specifically, directional microphones that allow a listener to focus in on the signal directly in front of them will be advantageous to a student who actually will take advantage of this point and listen approach. The very rapid speech of signal processing now has led to preliminary work on adjusting for signal smearing due to excessive reverberation time. There has also been renewal of research that has resulted in a new generation of devices that will shift acoustic information from the high frequency range into the range that an individual listener can hear. So as technology improves, some additional benefit to speech perception will result – at least for the children who have families that can afford this more expensive technology. Lastly, sound field technology, although it is largely ineffectual for the child with amplification, has indeed been shown to provide some benefit to children with minimal, fluctuating, and unilateral hearing loss at least in classrooms with appropriate reverberation characteristics (0.3s – 0.4s).</a:t>
            </a:r>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B999F4-0CDA-4829-9792-54B603FA7F78}" type="slidenum">
              <a:rPr lang="en-US" smtClean="0"/>
              <a:pPr/>
              <a:t>86</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16: Technology to address classroom listening needs</a:t>
            </a:r>
          </a:p>
          <a:p>
            <a:pPr eaLnBrk="1" hangingPunct="1">
              <a:spcBef>
                <a:spcPct val="0"/>
              </a:spcBef>
            </a:pPr>
            <a:r>
              <a:rPr lang="en-US" smtClean="0"/>
              <a:t>Whether you are young or old, the biggest complaint of persons with hearing loss is the difficulty of listening in background noise and reverberation. Various technologies are used to try to improve classroom listening, most notably personal FM systems that fit directly to personal hearing aids or cochlear implant processors, a personal FM that sits on the desktop, and sound field enhancement systems that place one or more loud speakers throughout the classroom. A study was conducted of 28 children; 22 of whom had high quality modern hearing aids and 6 had a cochlear implant. The children, age 8-14 were good language users and truly ‘cream of the crop’ participants that were chosen to minimize the influence of language skills on performance. The study was performed in actual classroom settings. </a:t>
            </a:r>
          </a:p>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D50D9E-061C-4855-9A93-2ADC25B499DA}" type="slidenum">
              <a:rPr lang="en-US" smtClean="0"/>
              <a:pPr/>
              <a:t>87</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17: Summary slide</a:t>
            </a:r>
          </a:p>
          <a:p>
            <a:pPr eaLnBrk="1" hangingPunct="1">
              <a:spcBef>
                <a:spcPct val="0"/>
              </a:spcBef>
            </a:pPr>
            <a:r>
              <a:rPr lang="en-US" smtClean="0"/>
              <a:t>This summary chart says it all. Children listening with their personal devices scored no better, and many actually scored worse, when a sound field sound enhancement system was used. For the group, there was no significant difference in the performance with personal devices alone or when they were worn in the presence of a sound field amplification system. When the teacher’s voice was delivered to the child within the critical listening distance via a desktop or personal FM system true benefit was observed. In a nutshell, sound field classroom amplification cannot be assumed to be of any benefit to the child with hearing loss using amplification devices and may indeed be detrimental to some individuals. </a:t>
            </a:r>
          </a:p>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FB41E2D-8DAB-4E7F-A9C4-7BA8E5FB1BEC}" type="slidenum">
              <a:rPr lang="en-US" smtClean="0"/>
              <a:pPr/>
              <a:t>88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A92BB61-199F-4A68-8D0C-C8E9B54977B2}" type="slidenum">
              <a:rPr lang="en-US" smtClean="0"/>
              <a:pPr/>
              <a:t>18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343400"/>
          </a:xfrm>
        </p:spPr>
        <p:txBody>
          <a:bodyPr>
            <a:normAutofit fontScale="92500" lnSpcReduction="10000"/>
          </a:bodyPr>
          <a:lstStyle/>
          <a:p>
            <a:r>
              <a:rPr lang="en-US" dirty="0"/>
              <a:t>Children seem to fall into different groups based on how their language was developing: </a:t>
            </a:r>
          </a:p>
          <a:p>
            <a:r>
              <a:rPr lang="en-US" dirty="0"/>
              <a:t>delayed performers (10</a:t>
            </a:r>
            <a:r>
              <a:rPr lang="en-US" baseline="30000" dirty="0"/>
              <a:t>th</a:t>
            </a:r>
            <a:r>
              <a:rPr lang="en-US" dirty="0"/>
              <a:t> percentiles – </a:t>
            </a:r>
            <a:r>
              <a:rPr lang="en-US" dirty="0" err="1"/>
              <a:t>signif</a:t>
            </a:r>
            <a:r>
              <a:rPr lang="en-US" dirty="0"/>
              <a:t> </a:t>
            </a:r>
            <a:r>
              <a:rPr lang="en-US" dirty="0" err="1"/>
              <a:t>lang</a:t>
            </a:r>
            <a:r>
              <a:rPr lang="en-US" dirty="0"/>
              <a:t> delayed)</a:t>
            </a:r>
          </a:p>
          <a:p>
            <a:r>
              <a:rPr lang="en-US" dirty="0"/>
              <a:t> gap closers – delayed at 4 but caught up by 7</a:t>
            </a:r>
          </a:p>
          <a:p>
            <a:r>
              <a:rPr lang="en-US" dirty="0"/>
              <a:t>gap openers – okay at 4 but delayed significantly by 7</a:t>
            </a:r>
          </a:p>
          <a:p>
            <a:r>
              <a:rPr lang="en-US" dirty="0"/>
              <a:t>normal /high performers – 12 m – 7 yrs </a:t>
            </a:r>
            <a:r>
              <a:rPr lang="en-US" dirty="0" err="1"/>
              <a:t>lang</a:t>
            </a:r>
            <a:r>
              <a:rPr lang="en-US" dirty="0"/>
              <a:t> </a:t>
            </a:r>
            <a:r>
              <a:rPr lang="en-US" dirty="0" err="1"/>
              <a:t>developmt</a:t>
            </a:r>
            <a:r>
              <a:rPr lang="en-US" dirty="0"/>
              <a:t> normal or above age level </a:t>
            </a:r>
            <a:r>
              <a:rPr lang="en-US" dirty="0" smtClean="0"/>
              <a:t>consistently</a:t>
            </a:r>
          </a:p>
          <a:p>
            <a:endParaRPr lang="en-US" dirty="0" smtClean="0"/>
          </a:p>
          <a:p>
            <a:r>
              <a:rPr lang="en-US" dirty="0" smtClean="0"/>
              <a:t>N=135 children with longitudinal data (3 or more assessments) from 48 to 87 months of age.</a:t>
            </a:r>
          </a:p>
          <a:p>
            <a:r>
              <a:rPr lang="en-US" dirty="0" smtClean="0"/>
              <a:t>– Children with non-verbal cognitive development within the normal range</a:t>
            </a:r>
          </a:p>
          <a:p>
            <a:r>
              <a:rPr lang="en-US" dirty="0" smtClean="0"/>
              <a:t>– English-speaking families</a:t>
            </a:r>
          </a:p>
          <a:p>
            <a:r>
              <a:rPr lang="en-US" dirty="0" smtClean="0"/>
              <a:t>– Hearing parents</a:t>
            </a:r>
          </a:p>
          <a:p>
            <a:endParaRPr lang="en-US" dirty="0" smtClean="0"/>
          </a:p>
          <a:p>
            <a:r>
              <a:rPr lang="en-US" dirty="0" smtClean="0"/>
              <a:t>Four assessment occasions: 48, 60, 72, 84 (+/- 3 months)</a:t>
            </a:r>
          </a:p>
          <a:p>
            <a:r>
              <a:rPr lang="en-US" dirty="0" smtClean="0"/>
              <a:t>• Median age of identification: 3 months</a:t>
            </a:r>
          </a:p>
          <a:p>
            <a:r>
              <a:rPr lang="en-US" dirty="0" smtClean="0"/>
              <a:t>• Median age of intervention start: 8 months</a:t>
            </a:r>
          </a:p>
          <a:p>
            <a:endParaRPr lang="en-US" dirty="0" smtClean="0"/>
          </a:p>
          <a:p>
            <a:r>
              <a:rPr lang="en-US" dirty="0" smtClean="0"/>
              <a:t>• N=87 had severe to profound HL.</a:t>
            </a:r>
          </a:p>
          <a:p>
            <a:r>
              <a:rPr lang="en-US" dirty="0" smtClean="0"/>
              <a:t>• N=48 had mild to modera</a:t>
            </a:r>
            <a:r>
              <a:rPr lang="en-US" sz="1200" kern="1200" baseline="0" dirty="0" smtClean="0">
                <a:solidFill>
                  <a:schemeClr val="tx1"/>
                </a:solidFill>
                <a:latin typeface="+mn-lt"/>
                <a:ea typeface="+mn-ea"/>
                <a:cs typeface="+mn-cs"/>
              </a:rPr>
              <a:t>te HL</a:t>
            </a:r>
          </a:p>
          <a:p>
            <a:endParaRPr lang="en-US" dirty="0"/>
          </a:p>
          <a:p>
            <a:r>
              <a:rPr lang="en-US" sz="1200" kern="1200" baseline="0" dirty="0" smtClean="0">
                <a:solidFill>
                  <a:schemeClr val="tx1"/>
                </a:solidFill>
                <a:latin typeface="+mn-lt"/>
                <a:ea typeface="+mn-ea"/>
                <a:cs typeface="+mn-cs"/>
              </a:rPr>
              <a:t>Delayed Performers: Similar percentage of children with CIs and children with HAs</a:t>
            </a:r>
          </a:p>
          <a:p>
            <a:r>
              <a:rPr lang="en-US" sz="1200" kern="1200" baseline="0" dirty="0" smtClean="0">
                <a:solidFill>
                  <a:schemeClr val="tx1"/>
                </a:solidFill>
                <a:latin typeface="+mn-lt"/>
                <a:ea typeface="+mn-ea"/>
                <a:cs typeface="+mn-cs"/>
              </a:rPr>
              <a:t>• Normal/High Performers: Similar percentage of children with CIs and children</a:t>
            </a:r>
          </a:p>
          <a:p>
            <a:r>
              <a:rPr lang="en-US" sz="1200" kern="1200" baseline="0" dirty="0" smtClean="0">
                <a:solidFill>
                  <a:schemeClr val="tx1"/>
                </a:solidFill>
                <a:latin typeface="+mn-lt"/>
                <a:ea typeface="+mn-ea"/>
                <a:cs typeface="+mn-cs"/>
              </a:rPr>
              <a:t>with HAs</a:t>
            </a:r>
          </a:p>
          <a:p>
            <a:endParaRPr lang="en-US" dirty="0"/>
          </a:p>
          <a:p>
            <a:r>
              <a:rPr lang="en-US" dirty="0" smtClean="0"/>
              <a:t>Only 1 in 4 children with CI maintain normal or above language development.</a:t>
            </a:r>
          </a:p>
          <a:p>
            <a:r>
              <a:rPr lang="en-US" dirty="0" smtClean="0"/>
              <a:t>• Another 1 of 4 children with CIs are gap closers. </a:t>
            </a:r>
          </a:p>
          <a:p>
            <a:r>
              <a:rPr lang="en-US" dirty="0" smtClean="0"/>
              <a:t>Over half of CI have mothers with 16+ years of education</a:t>
            </a:r>
          </a:p>
          <a:p>
            <a:endParaRPr lang="en-US" dirty="0"/>
          </a:p>
        </p:txBody>
      </p:sp>
      <p:sp>
        <p:nvSpPr>
          <p:cNvPr id="4" name="Slide Number Placeholder 3"/>
          <p:cNvSpPr>
            <a:spLocks noGrp="1"/>
          </p:cNvSpPr>
          <p:nvPr>
            <p:ph type="sldNum" sz="quarter" idx="10"/>
          </p:nvPr>
        </p:nvSpPr>
        <p:spPr/>
        <p:txBody>
          <a:bodyPr/>
          <a:lstStyle/>
          <a:p>
            <a:fld id="{CE39CC04-150D-4992-B8EA-3820E467B5C2}" type="slidenum">
              <a:rPr lang="en-US" smtClean="0">
                <a:solidFill>
                  <a:prstClr val="black"/>
                </a:solidFill>
              </a:rPr>
              <a:pPr/>
              <a:t>20</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sz="1600"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3F9EFA-0210-49A5-80E4-A0177C7203E2}" type="slidenum">
              <a:rPr lang="en-US" smtClean="0"/>
              <a:pPr fontAlgn="base">
                <a:spcBef>
                  <a:spcPct val="0"/>
                </a:spcBef>
                <a:spcAft>
                  <a:spcPct val="0"/>
                </a:spcAft>
                <a:defRPr/>
              </a:pPr>
              <a:t>41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endParaRPr lang="en-US" sz="1600" dirty="0" smtClean="0"/>
          </a:p>
        </p:txBody>
      </p:sp>
      <p:sp>
        <p:nvSpPr>
          <p:cNvPr id="337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A3F9EFA-0210-49A5-80E4-A0177C7203E2}" type="slidenum">
              <a:rPr lang="en-US" smtClean="0"/>
              <a:pPr fontAlgn="base">
                <a:spcBef>
                  <a:spcPct val="0"/>
                </a:spcBef>
                <a:spcAft>
                  <a:spcPct val="0"/>
                </a:spcAft>
                <a:defRPr/>
              </a:pPr>
              <a:t>42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Tx/>
              <a:buChar char="•"/>
            </a:pPr>
            <a:r>
              <a:rPr lang="en-US" sz="1600" dirty="0" smtClean="0"/>
              <a:t> This is a common children’s story</a:t>
            </a:r>
          </a:p>
          <a:p>
            <a:pPr eaLnBrk="1" hangingPunct="1">
              <a:spcBef>
                <a:spcPct val="0"/>
              </a:spcBef>
              <a:buFontTx/>
              <a:buChar char="•"/>
            </a:pPr>
            <a:r>
              <a:rPr lang="en-US" sz="1600" dirty="0" smtClean="0"/>
              <a:t>Like the analogy of putting together a puzzle made of words instead of pictures, this passage is a rough simulation of the affect of decreases in speech perception. </a:t>
            </a:r>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3D04AB-3DFB-4987-9300-3ED6D1FE5F68}" type="slidenum">
              <a:rPr lang="en-US" smtClean="0"/>
              <a:pPr fontAlgn="base">
                <a:spcBef>
                  <a:spcPct val="0"/>
                </a:spcBef>
                <a:spcAft>
                  <a:spcPct val="0"/>
                </a:spcAft>
                <a:defRPr/>
              </a:pPr>
              <a:t>72</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9: minimal hearing loss and S/N</a:t>
            </a:r>
          </a:p>
          <a:p>
            <a:pPr eaLnBrk="1" hangingPunct="1">
              <a:spcBef>
                <a:spcPct val="0"/>
              </a:spcBef>
            </a:pPr>
            <a:r>
              <a:rPr lang="en-US" smtClean="0"/>
              <a:t>This graph brings us back to the topic at hand, the effects of even minimal hearing loss when a listener is exposed to different signal to noise ratios. As you can see, children with normal hearing can recognize sentence materials at 95% or greater even at 0 S/N. The children with minimal hearing loss, had 15-25 dB hearing loss from 500 – 2000 Hz. Even at +6 S/N  these children were at a disadvantage. With so much of class instruction occurring between 0 S/N and + 6 S/N it is no wonder that these children will have difficulty attending and progressing at the same rate, to the same level as their peers with normal hearing. </a:t>
            </a:r>
          </a:p>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B791AE-610D-4F9E-AAC3-92336B5082B2}" type="slidenum">
              <a:rPr lang="en-US" smtClean="0"/>
              <a:pPr/>
              <a:t>75</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12: Visual analogy of listening in reverberant conditions</a:t>
            </a:r>
          </a:p>
          <a:p>
            <a:pPr eaLnBrk="1" hangingPunct="1">
              <a:spcBef>
                <a:spcPct val="0"/>
              </a:spcBef>
            </a:pPr>
            <a:r>
              <a:rPr lang="en-US" smtClean="0"/>
              <a:t>This is a simplified visual analogy of listening when reverberation is smearing the speech recognition characteristics. With effort each of these sentences can be read. Again, the greater the effort that is put into receiving the message, the greater the restriction on the faculties available to process the message. One can clearly imagine the synergistic effects of both excessive S/N and reverberation time on the listening abilities of these ‘invisible children.’</a:t>
            </a:r>
          </a:p>
          <a:p>
            <a:pPr eaLnBrk="1" hangingPunct="1">
              <a:spcBef>
                <a:spcPct val="0"/>
              </a:spcBef>
            </a:pPr>
            <a:endParaRPr lang="en-US" smtClean="0"/>
          </a:p>
        </p:txBody>
      </p:sp>
      <p:sp>
        <p:nvSpPr>
          <p:cNvPr id="34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E7CC6F-01C1-40D4-B7A1-D46109CC9F10}" type="slidenum">
              <a:rPr lang="en-US" smtClean="0"/>
              <a:pPr/>
              <a:t>76</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Slide 11: minimal hearing loss and reverberation</a:t>
            </a:r>
          </a:p>
          <a:p>
            <a:pPr eaLnBrk="1" hangingPunct="1">
              <a:spcBef>
                <a:spcPct val="0"/>
              </a:spcBef>
            </a:pPr>
            <a:r>
              <a:rPr lang="en-US" smtClean="0"/>
              <a:t>This graph provides information about the performance of children with normal hearing and with minimal hearing loss in quiet and when listening at a 0.8 second reverberation time. Many classrooms have RT that exceeds 0.8s.</a:t>
            </a:r>
          </a:p>
          <a:p>
            <a:pPr eaLnBrk="1" hangingPunct="1">
              <a:spcBef>
                <a:spcPct val="0"/>
              </a:spcBef>
            </a:pPr>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3467EFA-B4BE-4BC8-8204-BF2DDCD590CB}" type="slidenum">
              <a:rPr lang="en-US" smtClean="0"/>
              <a:pPr/>
              <a:t>77</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3/11/2012</a:t>
            </a:fld>
            <a:endParaRPr lang="en-US" dirty="0"/>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dirty="0">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BF880099-252C-4106-BA90-2FB6FE5FCDF7}" type="datetimeFigureOut">
              <a:rPr lang="en-US" smtClean="0"/>
              <a:pPr/>
              <a:t>3/11/2012</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36EFA7C7-62DA-4075-BD92-B8B8BECCA1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015287"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7924800" cy="4419600"/>
          </a:xfrm>
        </p:spPr>
        <p:txBody>
          <a:bodyPr/>
          <a:lstStyle/>
          <a:p>
            <a:endParaRPr lang="en-US"/>
          </a:p>
        </p:txBody>
      </p:sp>
      <p:sp>
        <p:nvSpPr>
          <p:cNvPr id="4" name="Date Placeholder 3"/>
          <p:cNvSpPr>
            <a:spLocks noGrp="1"/>
          </p:cNvSpPr>
          <p:nvPr>
            <p:ph type="dt" sz="half" idx="10"/>
          </p:nvPr>
        </p:nvSpPr>
        <p:spPr>
          <a:xfrm>
            <a:off x="457200" y="6248400"/>
            <a:ext cx="21336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fld id="{3E0757CE-9CC8-4B88-A8FA-9A0DFFFADB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F880099-252C-4106-BA90-2FB6FE5FCDF7}" type="datetimeFigureOut">
              <a:rPr lang="en-US" smtClean="0"/>
              <a:pPr/>
              <a:t>3/11/2012</a:t>
            </a:fld>
            <a:endParaRPr lang="en-US" dirty="0"/>
          </a:p>
        </p:txBody>
      </p:sp>
      <p:sp>
        <p:nvSpPr>
          <p:cNvPr id="4" name="Footer Placeholder 3"/>
          <p:cNvSpPr>
            <a:spLocks noGrp="1"/>
          </p:cNvSpPr>
          <p:nvPr>
            <p:ph type="ftr" sz="quarter" idx="11"/>
          </p:nvPr>
        </p:nvSpPr>
        <p:spPr/>
        <p:txBody>
          <a:bodyPr/>
          <a:lstStyle>
            <a:extLst/>
          </a:lstStyle>
          <a:p>
            <a:endParaRPr lang="en-US" dirty="0"/>
          </a:p>
        </p:txBody>
      </p:sp>
      <p:sp>
        <p:nvSpPr>
          <p:cNvPr id="5" name="Slide Number Placeholder 4"/>
          <p:cNvSpPr>
            <a:spLocks noGrp="1"/>
          </p:cNvSpPr>
          <p:nvPr>
            <p:ph type="sldNum" sz="quarter" idx="12"/>
          </p:nvPr>
        </p:nvSpPr>
        <p:spPr/>
        <p:txBody>
          <a:bodyPr/>
          <a:lstStyle>
            <a:extLst/>
          </a:lstStyle>
          <a:p>
            <a:fld id="{36EFA7C7-62DA-4075-BD92-B8B8BECCA112}" type="slidenum">
              <a:rPr lang="en-US" smtClean="0"/>
              <a:pPr/>
              <a:t>‹#›</a:t>
            </a:fld>
            <a:endParaRPr lang="en-US" dirty="0"/>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41B37F0-9051-46E3-B751-CCB6547BAB7B}" type="datetime1">
              <a:rPr lang="en-US" altLang="en-US"/>
              <a:pPr/>
              <a:t>3/11/2012</a:t>
            </a:fld>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4429B64B-C6A7-4CFC-BE81-5C2C02F2BA89}"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5" name="Footer Placeholder 4"/>
          <p:cNvSpPr>
            <a:spLocks noGrp="1"/>
          </p:cNvSpPr>
          <p:nvPr>
            <p:ph type="ftr" sz="quarter" idx="11"/>
          </p:nvPr>
        </p:nvSpPr>
        <p:spPr/>
        <p:txBody>
          <a:bodyPr/>
          <a:lstStyle>
            <a:extLst/>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extLst/>
          </a:lstStyle>
          <a:p>
            <a:fld id="{36EFA7C7-62DA-4075-BD92-B8B8BECCA112}" type="slidenum">
              <a:rPr lang="en-US" smtClean="0">
                <a:solidFill>
                  <a:prstClr val="black"/>
                </a:solidFill>
              </a:rPr>
              <a:pPr/>
              <a:t>‹#›</a:t>
            </a:fld>
            <a:endParaRPr lang="en-US" dirty="0">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http://successforkidswithhearingloss.com</a:t>
            </a:r>
            <a:endParaRPr lang="en-US"/>
          </a:p>
        </p:txBody>
      </p:sp>
      <p:sp>
        <p:nvSpPr>
          <p:cNvPr id="5" name="Slide Number Placeholder 4"/>
          <p:cNvSpPr>
            <a:spLocks noGrp="1"/>
          </p:cNvSpPr>
          <p:nvPr>
            <p:ph type="sldNum" sz="quarter" idx="12"/>
          </p:nvPr>
        </p:nvSpPr>
        <p:spPr/>
        <p:txBody>
          <a:bodyPr/>
          <a:lstStyle/>
          <a:p>
            <a:fld id="{821FBC63-2882-4D0B-A9A5-CF4AC9795C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r>
              <a:rPr lang="en-US" smtClean="0"/>
              <a:t>http://successforkidswithhearingloss.com</a:t>
            </a:r>
            <a:endParaRPr lang="en-US"/>
          </a:p>
        </p:txBody>
      </p:sp>
      <p:sp>
        <p:nvSpPr>
          <p:cNvPr id="4" name="Slide Number Placeholder 17"/>
          <p:cNvSpPr>
            <a:spLocks noGrp="1"/>
          </p:cNvSpPr>
          <p:nvPr>
            <p:ph type="sldNum" sz="quarter" idx="12"/>
          </p:nvPr>
        </p:nvSpPr>
        <p:spPr/>
        <p:txBody>
          <a:bodyPr/>
          <a:lstStyle>
            <a:lvl1pPr>
              <a:defRPr/>
            </a:lvl1pPr>
          </a:lstStyle>
          <a:p>
            <a:pPr>
              <a:defRPr/>
            </a:pPr>
            <a:fld id="{FDB3C63B-4733-40F8-9A27-96852D4FD2E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jpe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theme" Target="../theme/theme6.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80"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7"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7"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1" r:id="rId1"/>
    <p:sldLayoutId id="2147483676" r:id="rId2"/>
    <p:sldLayoutId id="2147483677" r:id="rId3"/>
    <p:sldLayoutId id="2147483681" r:id="rId4"/>
    <p:sldLayoutId id="2147483682" r:id="rId5"/>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dirty="0">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a:endParaRPr lang="en-US" dirty="0">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F880099-252C-4106-BA90-2FB6FE5FCDF7}" type="datetimeFigureOut">
              <a:rPr lang="en-US" smtClean="0">
                <a:solidFill>
                  <a:prstClr val="black"/>
                </a:solidFill>
              </a:rPr>
              <a:pPr/>
              <a:t>3/11/2012</a:t>
            </a:fld>
            <a:endParaRPr lang="en-US" dirty="0">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36EFA7C7-62DA-4075-BD92-B8B8BECCA112}" type="slidenum">
              <a:rPr lang="en-US" smtClean="0">
                <a:solidFill>
                  <a:prstClr val="black"/>
                </a:solidFill>
              </a:rPr>
              <a:pPr/>
              <a:t>‹#›</a:t>
            </a:fld>
            <a:endParaRPr lang="en-US" dirty="0">
              <a:solidFill>
                <a:prstClr val="black"/>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9" r:id="rId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file:///C:\Users\karen\Desktop\SS4CHL\Website\Website%20documents\wave%20forms%20used%20in%20Mild%20Hearing%20Loss%20+%20Hearing%20Screening%20in%20Early%20Childhood\11%20Mild%20Loss.wav" TargetMode="External"/><Relationship Id="rId1" Type="http://schemas.openxmlformats.org/officeDocument/2006/relationships/audio" Target="file:///C:\Users\karen\Desktop\SS4CHL\Website\Website%20documents\wave%20forms%20used%20in%20Mild%20Hearing%20Loss%20+%20Hearing%20Screening%20in%20Early%20Childhood\10%20Slight%20Loss.wav" TargetMode="Externa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8" Type="http://schemas.openxmlformats.org/officeDocument/2006/relationships/hyperlink" Target="http://www.youtube.com/watch?v=SpKKYBkJ9Hw" TargetMode="External"/><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7.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archive.aft.org/pubs-reports/american_educator/spring2003/catastrophe.html" TargetMode="Externa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4.wmf"/></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wm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56.jpeg"/></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7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9.xml"/><Relationship Id="rId4" Type="http://schemas.openxmlformats.org/officeDocument/2006/relationships/image" Target="../media/image66.png"/></Relationships>
</file>

<file path=ppt/slides/_rels/slide86.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9.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www.cochlearamericas.com/Products/2013.asp" TargetMode="External"/><Relationship Id="rId5" Type="http://schemas.openxmlformats.org/officeDocument/2006/relationships/image" Target="../media/image70.jpeg"/><Relationship Id="rId4" Type="http://schemas.openxmlformats.org/officeDocument/2006/relationships/hyperlink" Target="http://oticon.com/com/ourproducts/consumerproducts/delta/overview/index.htm"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png"/><Relationship Id="rId4" Type="http://schemas.openxmlformats.org/officeDocument/2006/relationships/image" Target="../media/image74.png"/></Relationships>
</file>

<file path=ppt/slides/_rels/slide8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8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971800"/>
            <a:ext cx="8382000" cy="1448762"/>
          </a:xfrm>
        </p:spPr>
        <p:txBody>
          <a:bodyPr>
            <a:normAutofit fontScale="90000"/>
          </a:bodyPr>
          <a:lstStyle/>
          <a:p>
            <a:pPr algn="ctr"/>
            <a:r>
              <a:rPr lang="en-US" dirty="0" smtClean="0"/>
              <a:t>Building Skills for Communication and Learning Success in the Classroom for Students with Hearing Loss</a:t>
            </a:r>
            <a:endParaRPr lang="en-US" dirty="0"/>
          </a:p>
        </p:txBody>
      </p:sp>
      <p:sp>
        <p:nvSpPr>
          <p:cNvPr id="3" name="Subtitle 2"/>
          <p:cNvSpPr>
            <a:spLocks noGrp="1"/>
          </p:cNvSpPr>
          <p:nvPr>
            <p:ph type="subTitle" idx="1"/>
          </p:nvPr>
        </p:nvSpPr>
        <p:spPr>
          <a:xfrm>
            <a:off x="762000" y="5658296"/>
            <a:ext cx="7772400" cy="1199704"/>
          </a:xfrm>
        </p:spPr>
        <p:txBody>
          <a:bodyPr>
            <a:normAutofit fontScale="77500" lnSpcReduction="20000"/>
          </a:bodyPr>
          <a:lstStyle/>
          <a:p>
            <a:pPr algn="ctr"/>
            <a:r>
              <a:rPr lang="en-US" sz="3300" b="1" dirty="0" smtClean="0">
                <a:solidFill>
                  <a:schemeClr val="bg1"/>
                </a:solidFill>
              </a:rPr>
              <a:t>Karen L. Anderson, PhD</a:t>
            </a:r>
          </a:p>
          <a:p>
            <a:pPr algn="ctr"/>
            <a:r>
              <a:rPr lang="en-US" b="1" dirty="0" smtClean="0">
                <a:solidFill>
                  <a:schemeClr val="bg1"/>
                </a:solidFill>
              </a:rPr>
              <a:t>March 18-19, 2012</a:t>
            </a:r>
          </a:p>
          <a:p>
            <a:pPr algn="ctr"/>
            <a:endParaRPr lang="en-US" sz="700" b="1" dirty="0" smtClean="0">
              <a:solidFill>
                <a:schemeClr val="bg1"/>
              </a:solidFill>
            </a:endParaRPr>
          </a:p>
          <a:p>
            <a:pPr algn="ctr"/>
            <a:r>
              <a:rPr lang="en-US" b="1" dirty="0" smtClean="0">
                <a:solidFill>
                  <a:schemeClr val="bg1"/>
                </a:solidFill>
                <a:effectLst>
                  <a:outerShdw blurRad="38100" dist="38100" dir="2700000" algn="tl">
                    <a:srgbClr val="000000">
                      <a:alpha val="43137"/>
                    </a:srgbClr>
                  </a:outerShdw>
                </a:effectLst>
              </a:rPr>
              <a:t>http://successforkidswithhearingloss.com </a:t>
            </a:r>
            <a:endParaRPr lang="en-US" b="1" dirty="0">
              <a:solidFill>
                <a:schemeClr val="bg1"/>
              </a:solidFill>
              <a:effectLst>
                <a:outerShdw blurRad="38100" dist="38100" dir="2700000" algn="tl">
                  <a:srgbClr val="000000">
                    <a:alpha val="43137"/>
                  </a:srgbClr>
                </a:outerShdw>
              </a:effectLst>
            </a:endParaRPr>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a:solidFill>
            <a:srgbClr val="FFC000"/>
          </a:solidFill>
        </p:spPr>
        <p:txBody>
          <a:bodyPr/>
          <a:lstStyle/>
          <a:p>
            <a:r>
              <a:rPr lang="en-US" dirty="0" smtClean="0"/>
              <a:t>Amplification Findings for UHL</a:t>
            </a:r>
            <a:endParaRPr lang="en-US" dirty="0"/>
          </a:p>
        </p:txBody>
      </p:sp>
      <p:sp>
        <p:nvSpPr>
          <p:cNvPr id="3" name="Content Placeholder 2"/>
          <p:cNvSpPr>
            <a:spLocks noGrp="1"/>
          </p:cNvSpPr>
          <p:nvPr>
            <p:ph idx="1"/>
          </p:nvPr>
        </p:nvSpPr>
        <p:spPr>
          <a:xfrm>
            <a:off x="228600" y="1295400"/>
            <a:ext cx="8458200" cy="5410200"/>
          </a:xfrm>
        </p:spPr>
        <p:txBody>
          <a:bodyPr>
            <a:normAutofit lnSpcReduction="10000"/>
          </a:bodyPr>
          <a:lstStyle/>
          <a:p>
            <a:r>
              <a:rPr lang="en-US" dirty="0" smtClean="0"/>
              <a:t>Younger children (6-9 yr) who received their first hearing aid by age 5 showed benefit in sound localization when using the aid in their poor ear</a:t>
            </a:r>
          </a:p>
          <a:p>
            <a:r>
              <a:rPr lang="en-US" dirty="0" smtClean="0"/>
              <a:t>Older children (10-14 yr) who received an aid at age 7 or older results showing that the hearing aid was </a:t>
            </a:r>
            <a:r>
              <a:rPr lang="en-US" u="sng" dirty="0" smtClean="0"/>
              <a:t>detrimental</a:t>
            </a:r>
            <a:r>
              <a:rPr lang="en-US" dirty="0" smtClean="0"/>
              <a:t> to localization</a:t>
            </a:r>
          </a:p>
          <a:p>
            <a:r>
              <a:rPr lang="en-US" dirty="0" smtClean="0"/>
              <a:t>CROS aids were also found to be detrimental when listening in noise</a:t>
            </a:r>
          </a:p>
          <a:p>
            <a:r>
              <a:rPr lang="en-US" dirty="0" smtClean="0"/>
              <a:t>FM systems are the only assistive technology that has been found to improve word recognition abilities in quiet and in noise for children with UHL in all listening conditions</a:t>
            </a:r>
          </a:p>
          <a:p>
            <a:pPr lvl="1"/>
            <a:endParaRPr lang="en-US" dirty="0" smtClean="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143000"/>
          </a:xfrm>
          <a:solidFill>
            <a:schemeClr val="accent2">
              <a:lumMod val="50000"/>
            </a:schemeClr>
          </a:solidFill>
        </p:spPr>
        <p:txBody>
          <a:bodyPr>
            <a:normAutofit fontScale="90000"/>
          </a:bodyPr>
          <a:lstStyle/>
          <a:p>
            <a:pPr marL="341313"/>
            <a:r>
              <a:rPr lang="en-US" dirty="0" smtClean="0">
                <a:solidFill>
                  <a:schemeClr val="bg1"/>
                </a:solidFill>
              </a:rPr>
              <a:t>Basic Information on Hearing Loss</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066800" y="838200"/>
            <a:ext cx="7772400" cy="533400"/>
          </a:xfrm>
        </p:spPr>
        <p:txBody>
          <a:bodyPr>
            <a:normAutofit fontScale="90000"/>
          </a:bodyPr>
          <a:lstStyle/>
          <a:p>
            <a:pPr eaLnBrk="1" hangingPunct="1"/>
            <a:r>
              <a:rPr lang="en-US" dirty="0" smtClean="0"/>
              <a:t>The Sound Audiogram</a:t>
            </a:r>
          </a:p>
        </p:txBody>
      </p:sp>
      <p:pic>
        <p:nvPicPr>
          <p:cNvPr id="10243" name="Picture 4" descr="F:\Presentations\Sound Audiogram.jpg"/>
          <p:cNvPicPr>
            <a:picLocks noChangeAspect="1" noChangeArrowheads="1"/>
          </p:cNvPicPr>
          <p:nvPr/>
        </p:nvPicPr>
        <p:blipFill>
          <a:blip r:embed="rId4" cstate="print"/>
          <a:srcRect t="9644" b="29893"/>
          <a:stretch>
            <a:fillRect/>
          </a:stretch>
        </p:blipFill>
        <p:spPr bwMode="auto">
          <a:xfrm>
            <a:off x="762000" y="1295400"/>
            <a:ext cx="7283450" cy="5586413"/>
          </a:xfrm>
          <a:prstGeom prst="rect">
            <a:avLst/>
          </a:prstGeom>
          <a:noFill/>
          <a:ln w="9525">
            <a:noFill/>
            <a:miter lim="800000"/>
            <a:headEnd/>
            <a:tailEnd/>
          </a:ln>
        </p:spPr>
      </p:pic>
      <p:sp>
        <p:nvSpPr>
          <p:cNvPr id="10244" name="Slide Number Placeholder 5"/>
          <p:cNvSpPr>
            <a:spLocks noGrp="1"/>
          </p:cNvSpPr>
          <p:nvPr>
            <p:ph type="sldNum" sz="quarter" idx="12"/>
          </p:nvPr>
        </p:nvSpPr>
        <p:spPr>
          <a:noFill/>
        </p:spPr>
        <p:txBody>
          <a:bodyPr/>
          <a:lstStyle/>
          <a:p>
            <a:fld id="{93C39331-BBDF-4B2E-A92A-25ABE1CCD7ED}" type="slidenum">
              <a:rPr lang="en-US" smtClean="0"/>
              <a:pPr/>
              <a:t>12</a:t>
            </a:fld>
            <a:endParaRPr lang="en-US" sz="1400" smtClean="0"/>
          </a:p>
        </p:txBody>
      </p:sp>
      <p:sp>
        <p:nvSpPr>
          <p:cNvPr id="7" name="Rectangle 6"/>
          <p:cNvSpPr/>
          <p:nvPr/>
        </p:nvSpPr>
        <p:spPr>
          <a:xfrm>
            <a:off x="1524000" y="3657600"/>
            <a:ext cx="5867400" cy="76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524000" y="4495800"/>
            <a:ext cx="5867400" cy="6858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524000" y="5257800"/>
            <a:ext cx="5867400" cy="762000"/>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00800" y="3810000"/>
            <a:ext cx="931665" cy="461665"/>
          </a:xfrm>
          <a:prstGeom prst="rect">
            <a:avLst/>
          </a:prstGeom>
          <a:noFill/>
        </p:spPr>
        <p:txBody>
          <a:bodyPr wrap="none" rtlCol="0">
            <a:spAutoFit/>
          </a:bodyPr>
          <a:lstStyle/>
          <a:p>
            <a:r>
              <a:rPr lang="en-US" sz="2400" b="1" dirty="0" smtClean="0"/>
              <a:t>MILD</a:t>
            </a:r>
            <a:endParaRPr lang="en-US" sz="2400" b="1" dirty="0"/>
          </a:p>
        </p:txBody>
      </p:sp>
      <p:sp>
        <p:nvSpPr>
          <p:cNvPr id="12" name="TextBox 11"/>
          <p:cNvSpPr txBox="1"/>
          <p:nvPr/>
        </p:nvSpPr>
        <p:spPr>
          <a:xfrm>
            <a:off x="5562600" y="4572000"/>
            <a:ext cx="1856598" cy="461665"/>
          </a:xfrm>
          <a:prstGeom prst="rect">
            <a:avLst/>
          </a:prstGeom>
          <a:noFill/>
        </p:spPr>
        <p:txBody>
          <a:bodyPr wrap="none" rtlCol="0">
            <a:spAutoFit/>
          </a:bodyPr>
          <a:lstStyle/>
          <a:p>
            <a:r>
              <a:rPr lang="en-US" sz="2400" b="1" dirty="0" smtClean="0"/>
              <a:t>MODERATE</a:t>
            </a:r>
            <a:endParaRPr lang="en-US" sz="2400" b="1" dirty="0"/>
          </a:p>
        </p:txBody>
      </p:sp>
      <p:sp>
        <p:nvSpPr>
          <p:cNvPr id="13" name="TextBox 12"/>
          <p:cNvSpPr txBox="1"/>
          <p:nvPr/>
        </p:nvSpPr>
        <p:spPr>
          <a:xfrm>
            <a:off x="4114800" y="5410200"/>
            <a:ext cx="3196709" cy="461665"/>
          </a:xfrm>
          <a:prstGeom prst="rect">
            <a:avLst/>
          </a:prstGeom>
          <a:noFill/>
        </p:spPr>
        <p:txBody>
          <a:bodyPr wrap="none" rtlCol="0">
            <a:spAutoFit/>
          </a:bodyPr>
          <a:lstStyle/>
          <a:p>
            <a:r>
              <a:rPr lang="en-US" sz="2400" b="1" dirty="0" smtClean="0"/>
              <a:t>MODERATE- SEVERE</a:t>
            </a:r>
            <a:endParaRPr lang="en-US" sz="2400" b="1" dirty="0"/>
          </a:p>
        </p:txBody>
      </p:sp>
      <p:sp>
        <p:nvSpPr>
          <p:cNvPr id="14" name="Rectangle 13"/>
          <p:cNvSpPr/>
          <p:nvPr/>
        </p:nvSpPr>
        <p:spPr>
          <a:xfrm>
            <a:off x="1524000" y="6096000"/>
            <a:ext cx="5867400" cy="76200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019800" y="6172200"/>
            <a:ext cx="1249060" cy="461665"/>
          </a:xfrm>
          <a:prstGeom prst="rect">
            <a:avLst/>
          </a:prstGeom>
          <a:noFill/>
        </p:spPr>
        <p:txBody>
          <a:bodyPr wrap="none" rtlCol="0">
            <a:spAutoFit/>
          </a:bodyPr>
          <a:lstStyle/>
          <a:p>
            <a:r>
              <a:rPr lang="en-US" sz="2400" b="1" dirty="0" smtClean="0"/>
              <a:t>SEVERE</a:t>
            </a:r>
            <a:endParaRPr lang="en-US" sz="2400" b="1" dirty="0"/>
          </a:p>
        </p:txBody>
      </p:sp>
      <p:sp>
        <p:nvSpPr>
          <p:cNvPr id="18" name="Rectangle 17"/>
          <p:cNvSpPr/>
          <p:nvPr/>
        </p:nvSpPr>
        <p:spPr>
          <a:xfrm>
            <a:off x="1524000" y="2209800"/>
            <a:ext cx="5867400" cy="914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943600" y="2438400"/>
            <a:ext cx="1487908" cy="461665"/>
          </a:xfrm>
          <a:prstGeom prst="rect">
            <a:avLst/>
          </a:prstGeom>
          <a:noFill/>
        </p:spPr>
        <p:txBody>
          <a:bodyPr wrap="none" rtlCol="0">
            <a:spAutoFit/>
          </a:bodyPr>
          <a:lstStyle/>
          <a:p>
            <a:r>
              <a:rPr lang="en-US" sz="2400" b="1" dirty="0" smtClean="0"/>
              <a:t>NORMAL</a:t>
            </a:r>
            <a:endParaRPr lang="en-US" sz="2400" b="1" dirty="0"/>
          </a:p>
        </p:txBody>
      </p:sp>
      <p:pic>
        <p:nvPicPr>
          <p:cNvPr id="20" name="10 Slight Loss.wav">
            <a:hlinkClick r:id="" action="ppaction://media"/>
          </p:cNvPr>
          <p:cNvPicPr>
            <a:picLocks noRot="1" noChangeAspect="1"/>
          </p:cNvPicPr>
          <p:nvPr>
            <a:audioFile r:link="rId1"/>
          </p:nvPr>
        </p:nvPicPr>
        <p:blipFill>
          <a:blip r:embed="rId5" cstate="print"/>
          <a:stretch>
            <a:fillRect/>
          </a:stretch>
        </p:blipFill>
        <p:spPr>
          <a:xfrm>
            <a:off x="7924800" y="3276600"/>
            <a:ext cx="304800" cy="304800"/>
          </a:xfrm>
          <a:prstGeom prst="rect">
            <a:avLst/>
          </a:prstGeom>
        </p:spPr>
      </p:pic>
      <p:pic>
        <p:nvPicPr>
          <p:cNvPr id="21" name="11 Mild Loss.wav">
            <a:hlinkClick r:id="" action="ppaction://media"/>
          </p:cNvPr>
          <p:cNvPicPr>
            <a:picLocks noRot="1" noChangeAspect="1"/>
          </p:cNvPicPr>
          <p:nvPr>
            <a:audioFile r:link="rId2"/>
          </p:nvPr>
        </p:nvPicPr>
        <p:blipFill>
          <a:blip r:embed="rId6" cstate="print"/>
          <a:stretch>
            <a:fillRect/>
          </a:stretch>
        </p:blipFill>
        <p:spPr>
          <a:xfrm>
            <a:off x="7924800" y="3962400"/>
            <a:ext cx="304800" cy="304800"/>
          </a:xfrm>
          <a:prstGeom prst="rect">
            <a:avLst/>
          </a:prstGeom>
        </p:spPr>
      </p:pic>
      <p:sp>
        <p:nvSpPr>
          <p:cNvPr id="22" name="Rectangle 21"/>
          <p:cNvSpPr/>
          <p:nvPr/>
        </p:nvSpPr>
        <p:spPr>
          <a:xfrm>
            <a:off x="1524000" y="3200400"/>
            <a:ext cx="5867400" cy="381000"/>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19600" y="3124200"/>
            <a:ext cx="1247457" cy="461665"/>
          </a:xfrm>
          <a:prstGeom prst="rect">
            <a:avLst/>
          </a:prstGeom>
          <a:noFill/>
        </p:spPr>
        <p:txBody>
          <a:bodyPr wrap="none" rtlCol="0">
            <a:spAutoFit/>
          </a:bodyPr>
          <a:lstStyle/>
          <a:p>
            <a:r>
              <a:rPr lang="en-US" sz="2400" b="1" dirty="0" smtClean="0"/>
              <a:t>SLIGHT</a:t>
            </a:r>
            <a:endParaRPr lang="en-US" sz="2400" b="1"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87" fill="hold"/>
                                        <p:tgtEl>
                                          <p:spTgt spid="20"/>
                                        </p:tgtEl>
                                      </p:cBhvr>
                                    </p:cmd>
                                  </p:childTnLst>
                                </p:cTn>
                              </p:par>
                            </p:childTnLst>
                          </p:cTn>
                        </p:par>
                      </p:childTnLst>
                    </p:cTn>
                  </p:par>
                </p:childTnLst>
              </p:cTn>
              <p:nextCondLst>
                <p:cond evt="onClick" delay="0">
                  <p:tgtEl>
                    <p:spTgt spid="20"/>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1094" fill="hold"/>
                                        <p:tgtEl>
                                          <p:spTgt spid="21"/>
                                        </p:tgtEl>
                                      </p:cBhvr>
                                    </p:cmd>
                                  </p:childTnLst>
                                </p:cTn>
                              </p:par>
                            </p:childTnLst>
                          </p:cTn>
                        </p:par>
                      </p:childTnLst>
                    </p:cTn>
                  </p:par>
                </p:childTnLst>
              </p:cTn>
              <p:nextCondLst>
                <p:cond evt="onClick" delay="0">
                  <p:tgtEl>
                    <p:spTgt spid="2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843272"/>
          </a:xfrm>
        </p:spPr>
        <p:txBody>
          <a:bodyPr>
            <a:normAutofit fontScale="92500" lnSpcReduction="10000"/>
          </a:bodyPr>
          <a:lstStyle/>
          <a:p>
            <a:r>
              <a:rPr lang="en-US" sz="3200" b="1" dirty="0" smtClean="0">
                <a:solidFill>
                  <a:schemeClr val="accent1">
                    <a:lumMod val="75000"/>
                  </a:schemeClr>
                </a:solidFill>
              </a:rPr>
              <a:t>Mild hearing loss </a:t>
            </a:r>
            <a:r>
              <a:rPr lang="en-US" sz="3200" dirty="0" smtClean="0"/>
              <a:t>(26-40dB) </a:t>
            </a:r>
          </a:p>
          <a:p>
            <a:pPr lvl="1"/>
            <a:r>
              <a:rPr lang="en-US" sz="2800" dirty="0" smtClean="0"/>
              <a:t>At 30 dB may miss </a:t>
            </a:r>
            <a:r>
              <a:rPr lang="en-US" sz="2800" b="1" dirty="0" smtClean="0">
                <a:solidFill>
                  <a:srgbClr val="0070C0"/>
                </a:solidFill>
              </a:rPr>
              <a:t>25-40% </a:t>
            </a:r>
            <a:r>
              <a:rPr lang="en-US" sz="2800" dirty="0" smtClean="0"/>
              <a:t>of classroom speech</a:t>
            </a:r>
          </a:p>
          <a:p>
            <a:pPr lvl="1"/>
            <a:r>
              <a:rPr lang="en-US" sz="2800" dirty="0" smtClean="0"/>
              <a:t>At 40 dB may miss </a:t>
            </a:r>
            <a:r>
              <a:rPr lang="en-US" sz="2800" b="1" dirty="0" smtClean="0">
                <a:solidFill>
                  <a:srgbClr val="0070C0"/>
                </a:solidFill>
              </a:rPr>
              <a:t>50% </a:t>
            </a:r>
            <a:r>
              <a:rPr lang="en-US" sz="2800" dirty="0" smtClean="0"/>
              <a:t>of classroom speech</a:t>
            </a:r>
          </a:p>
          <a:p>
            <a:r>
              <a:rPr lang="en-US" sz="3200" b="1" dirty="0" smtClean="0">
                <a:solidFill>
                  <a:srgbClr val="00B050"/>
                </a:solidFill>
              </a:rPr>
              <a:t>Moderate hearing loss</a:t>
            </a:r>
            <a:r>
              <a:rPr lang="en-US" sz="3200" dirty="0" smtClean="0">
                <a:solidFill>
                  <a:srgbClr val="00B050"/>
                </a:solidFill>
              </a:rPr>
              <a:t> </a:t>
            </a:r>
            <a:r>
              <a:rPr lang="en-US" sz="3200" dirty="0" smtClean="0"/>
              <a:t>(41–55 dB)</a:t>
            </a:r>
          </a:p>
          <a:p>
            <a:pPr lvl="1"/>
            <a:r>
              <a:rPr lang="en-US" sz="2800" dirty="0" smtClean="0"/>
              <a:t>At 55 dB may miss </a:t>
            </a:r>
            <a:r>
              <a:rPr lang="en-US" sz="2800" b="1" dirty="0" smtClean="0">
                <a:solidFill>
                  <a:srgbClr val="00B050"/>
                </a:solidFill>
              </a:rPr>
              <a:t>100% </a:t>
            </a:r>
            <a:r>
              <a:rPr lang="en-US" sz="2800" dirty="0" smtClean="0"/>
              <a:t>of classroom speech when not using amplification</a:t>
            </a:r>
          </a:p>
          <a:p>
            <a:pPr marL="365760" lvl="1" indent="-256032">
              <a:spcBef>
                <a:spcPts val="400"/>
              </a:spcBef>
              <a:buSzPct val="68000"/>
              <a:buFont typeface="Wingdings 3"/>
              <a:buChar char=""/>
            </a:pPr>
            <a:r>
              <a:rPr lang="en-US" sz="2800" dirty="0" smtClean="0"/>
              <a:t>Without hearing aids, it isn’t unusual for children with mild hearing loss to have a </a:t>
            </a:r>
            <a:r>
              <a:rPr lang="en-US" sz="2800" b="1" dirty="0" smtClean="0">
                <a:solidFill>
                  <a:srgbClr val="7030A0"/>
                </a:solidFill>
              </a:rPr>
              <a:t>2 year language delay</a:t>
            </a:r>
            <a:r>
              <a:rPr lang="en-US" sz="2800" dirty="0" smtClean="0"/>
              <a:t> by school entry due to having a smaller listening bubble and reduced ability to overhear language</a:t>
            </a:r>
            <a:endParaRPr lang="en-US" dirty="0" smtClean="0"/>
          </a:p>
        </p:txBody>
      </p:sp>
      <p:sp>
        <p:nvSpPr>
          <p:cNvPr id="3" name="Title 2"/>
          <p:cNvSpPr>
            <a:spLocks noGrp="1"/>
          </p:cNvSpPr>
          <p:nvPr>
            <p:ph type="title"/>
          </p:nvPr>
        </p:nvSpPr>
        <p:spPr/>
        <p:txBody>
          <a:bodyPr>
            <a:normAutofit fontScale="90000"/>
          </a:bodyPr>
          <a:lstStyle/>
          <a:p>
            <a:r>
              <a:rPr lang="en-US" dirty="0" smtClean="0"/>
              <a:t>Degree of Hearing Loss &amp; Listening</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304800"/>
            <a:ext cx="8458200" cy="1143000"/>
          </a:xfrm>
        </p:spPr>
        <p:txBody>
          <a:bodyPr>
            <a:noAutofit/>
          </a:bodyPr>
          <a:lstStyle/>
          <a:p>
            <a:pPr algn="ctr"/>
            <a:r>
              <a:rPr lang="en-US" sz="3600" dirty="0" smtClean="0"/>
              <a:t>Relative Prevalence by </a:t>
            </a:r>
            <a:br>
              <a:rPr lang="en-US" sz="3600" dirty="0" smtClean="0"/>
            </a:br>
            <a:r>
              <a:rPr lang="en-US" sz="3600" dirty="0" smtClean="0"/>
              <a:t>Degree of Hearing Loss</a:t>
            </a:r>
            <a:endParaRPr lang="en-US" sz="36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16" name="Content Placeholder 15"/>
          <p:cNvGraphicFramePr>
            <a:graphicFrameLocks noGrp="1"/>
          </p:cNvGraphicFramePr>
          <p:nvPr>
            <p:ph idx="1"/>
          </p:nvPr>
        </p:nvGraphicFramePr>
        <p:xfrm>
          <a:off x="685800" y="152400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762000" y="5562600"/>
            <a:ext cx="8001000" cy="1200329"/>
          </a:xfrm>
          <a:prstGeom prst="rect">
            <a:avLst/>
          </a:prstGeom>
          <a:solidFill>
            <a:srgbClr val="FFFF66"/>
          </a:solidFill>
          <a:ln w="76200">
            <a:solidFill>
              <a:schemeClr val="accent4">
                <a:lumMod val="40000"/>
                <a:lumOff val="60000"/>
              </a:schemeClr>
            </a:solidFill>
          </a:ln>
        </p:spPr>
        <p:txBody>
          <a:bodyPr wrap="square" rtlCol="0">
            <a:spAutoFit/>
          </a:bodyPr>
          <a:lstStyle/>
          <a:p>
            <a:r>
              <a:rPr lang="en-US" sz="2400" dirty="0" smtClean="0"/>
              <a:t> Even conservatively there should be two times the number of children with mild loss served compared to the total of all other degrees.</a:t>
            </a:r>
          </a:p>
        </p:txBody>
      </p:sp>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14</a:t>
            </a:fld>
            <a:endParaRPr lang="en-US"/>
          </a:p>
        </p:txBody>
      </p:sp>
      <p:sp>
        <p:nvSpPr>
          <p:cNvPr id="9" name="TextBox 8"/>
          <p:cNvSpPr txBox="1"/>
          <p:nvPr/>
        </p:nvSpPr>
        <p:spPr>
          <a:xfrm>
            <a:off x="6096000" y="1600200"/>
            <a:ext cx="444352" cy="584775"/>
          </a:xfrm>
          <a:prstGeom prst="rect">
            <a:avLst/>
          </a:prstGeom>
          <a:solidFill>
            <a:schemeClr val="accent6">
              <a:lumMod val="40000"/>
              <a:lumOff val="60000"/>
            </a:schemeClr>
          </a:solidFill>
        </p:spPr>
        <p:txBody>
          <a:bodyPr wrap="none" rtlCol="0">
            <a:spAutoFit/>
          </a:bodyPr>
          <a:lstStyle/>
          <a:p>
            <a:r>
              <a:rPr lang="en-US" sz="3200" b="1" dirty="0" smtClean="0"/>
              <a:t>1</a:t>
            </a:r>
            <a:endParaRPr lang="en-US" sz="3200" b="1" dirty="0"/>
          </a:p>
        </p:txBody>
      </p:sp>
      <p:sp>
        <p:nvSpPr>
          <p:cNvPr id="10" name="TextBox 9"/>
          <p:cNvSpPr txBox="1"/>
          <p:nvPr/>
        </p:nvSpPr>
        <p:spPr>
          <a:xfrm>
            <a:off x="6934200" y="2514600"/>
            <a:ext cx="444352" cy="584775"/>
          </a:xfrm>
          <a:prstGeom prst="rect">
            <a:avLst/>
          </a:prstGeom>
          <a:solidFill>
            <a:srgbClr val="00B050"/>
          </a:solidFill>
        </p:spPr>
        <p:txBody>
          <a:bodyPr wrap="none" rtlCol="0">
            <a:spAutoFit/>
          </a:bodyPr>
          <a:lstStyle/>
          <a:p>
            <a:r>
              <a:rPr lang="en-US" sz="3200" b="1" dirty="0" smtClean="0"/>
              <a:t>2</a:t>
            </a:r>
            <a:endParaRPr lang="en-US" sz="3200" b="1" dirty="0"/>
          </a:p>
        </p:txBody>
      </p:sp>
      <p:sp>
        <p:nvSpPr>
          <p:cNvPr id="11" name="TextBox 10"/>
          <p:cNvSpPr txBox="1"/>
          <p:nvPr/>
        </p:nvSpPr>
        <p:spPr>
          <a:xfrm>
            <a:off x="7848600" y="3657600"/>
            <a:ext cx="444352" cy="584775"/>
          </a:xfrm>
          <a:prstGeom prst="rect">
            <a:avLst/>
          </a:prstGeom>
          <a:solidFill>
            <a:schemeClr val="accent4">
              <a:lumMod val="40000"/>
              <a:lumOff val="60000"/>
            </a:schemeClr>
          </a:solidFill>
        </p:spPr>
        <p:txBody>
          <a:bodyPr wrap="none" rtlCol="0">
            <a:spAutoFit/>
          </a:bodyPr>
          <a:lstStyle/>
          <a:p>
            <a:r>
              <a:rPr lang="en-US" sz="3200" b="1" dirty="0" smtClean="0"/>
              <a:t>9</a:t>
            </a:r>
            <a:endParaRPr lang="en-US" sz="3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7696200" cy="1143000"/>
          </a:xfrm>
        </p:spPr>
        <p:txBody>
          <a:bodyPr>
            <a:noAutofit/>
          </a:bodyPr>
          <a:lstStyle/>
          <a:p>
            <a:pPr algn="ctr"/>
            <a:r>
              <a:rPr lang="en-US" sz="3600" dirty="0" smtClean="0"/>
              <a:t>Growth of Cochlear Implants            for Children in the US</a:t>
            </a:r>
            <a:endParaRPr lang="en-US" sz="36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6" name="Content Placeholder 5"/>
          <p:cNvGraphicFramePr>
            <a:graphicFrameLocks noGrp="1"/>
          </p:cNvGraphicFramePr>
          <p:nvPr>
            <p:ph idx="1"/>
          </p:nvPr>
        </p:nvGraphicFramePr>
        <p:xfrm>
          <a:off x="1143000" y="1600200"/>
          <a:ext cx="6858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1524000" y="12192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186100" y="5181600"/>
            <a:ext cx="8957900" cy="830997"/>
          </a:xfrm>
          <a:prstGeom prst="rect">
            <a:avLst/>
          </a:prstGeom>
          <a:noFill/>
        </p:spPr>
        <p:txBody>
          <a:bodyPr wrap="none" rtlCol="0">
            <a:spAutoFit/>
          </a:bodyPr>
          <a:lstStyle/>
          <a:p>
            <a:pPr algn="ctr"/>
            <a:r>
              <a:rPr lang="en-US" sz="2400" dirty="0" smtClean="0"/>
              <a:t>1 out of 10 deaf children implanted in 2000</a:t>
            </a:r>
          </a:p>
          <a:p>
            <a:pPr algn="ctr"/>
            <a:r>
              <a:rPr lang="en-US" sz="2400" dirty="0" smtClean="0"/>
              <a:t>1 out of every 2-3 deaf children implanted by end of 2010</a:t>
            </a:r>
            <a:endParaRPr lang="en-US" sz="2400" dirty="0"/>
          </a:p>
        </p:txBody>
      </p:sp>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04800"/>
            <a:ext cx="7391400" cy="1143000"/>
          </a:xfrm>
        </p:spPr>
        <p:txBody>
          <a:bodyPr>
            <a:noAutofit/>
          </a:bodyPr>
          <a:lstStyle/>
          <a:p>
            <a:pPr algn="ctr"/>
            <a:r>
              <a:rPr lang="en-US" sz="3200" dirty="0" smtClean="0"/>
              <a:t>Relative Prevalence by </a:t>
            </a:r>
            <a:r>
              <a:rPr lang="en-US" sz="3200" u="sng" dirty="0" smtClean="0"/>
              <a:t>Potential</a:t>
            </a:r>
            <a:r>
              <a:rPr lang="en-US" sz="3200" dirty="0" smtClean="0"/>
              <a:t> </a:t>
            </a:r>
            <a:r>
              <a:rPr lang="en-US" sz="3200" u="sng" dirty="0" smtClean="0"/>
              <a:t>Functionality</a:t>
            </a:r>
            <a:r>
              <a:rPr lang="en-US" sz="3200" dirty="0" smtClean="0"/>
              <a:t> of Hearing Loss</a:t>
            </a:r>
            <a:endParaRPr lang="en-US" sz="32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16" name="Content Placeholder 15"/>
          <p:cNvGraphicFramePr>
            <a:graphicFrameLocks noGrp="1"/>
          </p:cNvGraphicFramePr>
          <p:nvPr>
            <p:ph idx="1"/>
          </p:nvPr>
        </p:nvGraphicFramePr>
        <p:xfrm>
          <a:off x="685800" y="1524000"/>
          <a:ext cx="8229600" cy="396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Isosceles Triangle 7"/>
          <p:cNvSpPr/>
          <p:nvPr/>
        </p:nvSpPr>
        <p:spPr>
          <a:xfrm>
            <a:off x="6477000" y="3581400"/>
            <a:ext cx="990600" cy="6858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C I</a:t>
            </a:r>
            <a:endParaRPr lang="en-US" b="1" dirty="0"/>
          </a:p>
        </p:txBody>
      </p:sp>
      <p:cxnSp>
        <p:nvCxnSpPr>
          <p:cNvPr id="10" name="Shape 9"/>
          <p:cNvCxnSpPr>
            <a:endCxn id="8" idx="0"/>
          </p:cNvCxnSpPr>
          <p:nvPr/>
        </p:nvCxnSpPr>
        <p:spPr>
          <a:xfrm>
            <a:off x="5105400" y="1828800"/>
            <a:ext cx="1866900" cy="1752600"/>
          </a:xfrm>
          <a:prstGeom prst="curvedConnector2">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16</a:t>
            </a:fld>
            <a:endParaRPr lang="en-US"/>
          </a:p>
        </p:txBody>
      </p:sp>
      <p:sp>
        <p:nvSpPr>
          <p:cNvPr id="9" name="TextBox 8"/>
          <p:cNvSpPr txBox="1"/>
          <p:nvPr/>
        </p:nvSpPr>
        <p:spPr>
          <a:xfrm>
            <a:off x="868978" y="5638800"/>
            <a:ext cx="8275022" cy="646331"/>
          </a:xfrm>
          <a:prstGeom prst="rect">
            <a:avLst/>
          </a:prstGeom>
          <a:noFill/>
        </p:spPr>
        <p:txBody>
          <a:bodyPr wrap="none" rtlCol="0">
            <a:spAutoFit/>
          </a:bodyPr>
          <a:lstStyle/>
          <a:p>
            <a:r>
              <a:rPr lang="en-US" dirty="0" smtClean="0"/>
              <a:t>Simulation of listening with a cochlear implant</a:t>
            </a:r>
          </a:p>
          <a:p>
            <a:r>
              <a:rPr lang="en-US" sz="1600" b="1" dirty="0" smtClean="0">
                <a:solidFill>
                  <a:srgbClr val="00B050"/>
                </a:solidFill>
                <a:hlinkClick r:id="rId8"/>
              </a:rPr>
              <a:t>1, 4, 8, 12 and 20 channel cochlear implant simula</a:t>
            </a:r>
            <a:r>
              <a:rPr lang="en-US" sz="1600" dirty="0" smtClean="0">
                <a:solidFill>
                  <a:srgbClr val="00B050"/>
                </a:solidFill>
                <a:hlinkClick r:id="rId8"/>
              </a:rPr>
              <a:t>tions for speech and music</a:t>
            </a:r>
            <a:r>
              <a:rPr lang="en-US" dirty="0" smtClean="0"/>
              <a:t>    </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mlq_age_nc.gif                                                 0001CEEC2gig                           B3F2E8E6:"/>
          <p:cNvPicPr>
            <a:picLocks noChangeAspect="1" noChangeArrowheads="1"/>
          </p:cNvPicPr>
          <p:nvPr/>
        </p:nvPicPr>
        <p:blipFill>
          <a:blip r:embed="rId2" cstate="print"/>
          <a:srcRect/>
          <a:stretch>
            <a:fillRect/>
          </a:stretch>
        </p:blipFill>
        <p:spPr bwMode="auto">
          <a:xfrm>
            <a:off x="838200" y="609600"/>
            <a:ext cx="7696200" cy="6248400"/>
          </a:xfrm>
          <a:prstGeom prst="rect">
            <a:avLst/>
          </a:prstGeom>
          <a:noFill/>
        </p:spPr>
      </p:pic>
      <p:sp>
        <p:nvSpPr>
          <p:cNvPr id="4" name="TextBox 3"/>
          <p:cNvSpPr txBox="1"/>
          <p:nvPr/>
        </p:nvSpPr>
        <p:spPr>
          <a:xfrm>
            <a:off x="228600" y="228600"/>
            <a:ext cx="8558753" cy="523220"/>
          </a:xfrm>
          <a:prstGeom prst="rect">
            <a:avLst/>
          </a:prstGeom>
          <a:noFill/>
        </p:spPr>
        <p:txBody>
          <a:bodyPr wrap="none" rtlCol="0">
            <a:spAutoFit/>
          </a:bodyPr>
          <a:lstStyle/>
          <a:p>
            <a:r>
              <a:rPr lang="en-US" sz="2800" dirty="0" smtClean="0"/>
              <a:t>Importance of Early Identification &amp; Intervention</a:t>
            </a:r>
            <a:endParaRPr lang="en-US" sz="2800" dirty="0"/>
          </a:p>
        </p:txBody>
      </p:sp>
      <p:sp>
        <p:nvSpPr>
          <p:cNvPr id="6" name="Rectangle 5"/>
          <p:cNvSpPr/>
          <p:nvPr/>
        </p:nvSpPr>
        <p:spPr>
          <a:xfrm>
            <a:off x="5867400" y="1676400"/>
            <a:ext cx="685800" cy="472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10400" y="5181600"/>
            <a:ext cx="1829347" cy="923330"/>
          </a:xfrm>
          <a:prstGeom prst="rect">
            <a:avLst/>
          </a:prstGeom>
          <a:noFill/>
        </p:spPr>
        <p:txBody>
          <a:bodyPr wrap="none" rtlCol="0">
            <a:spAutoFit/>
          </a:bodyPr>
          <a:lstStyle/>
          <a:p>
            <a:r>
              <a:rPr lang="en-US" dirty="0" smtClean="0"/>
              <a:t>NORMAL</a:t>
            </a:r>
          </a:p>
          <a:p>
            <a:r>
              <a:rPr lang="en-US" dirty="0" smtClean="0"/>
              <a:t>RANGE OF</a:t>
            </a:r>
          </a:p>
          <a:p>
            <a:r>
              <a:rPr lang="en-US" dirty="0" smtClean="0"/>
              <a:t>DEVELOPMENT</a:t>
            </a:r>
            <a:endParaRPr lang="en-US" dirty="0"/>
          </a:p>
        </p:txBody>
      </p:sp>
      <p:cxnSp>
        <p:nvCxnSpPr>
          <p:cNvPr id="9" name="Straight Arrow Connector 8"/>
          <p:cNvCxnSpPr>
            <a:stCxn id="7" idx="1"/>
          </p:cNvCxnSpPr>
          <p:nvPr/>
        </p:nvCxnSpPr>
        <p:spPr>
          <a:xfrm flipH="1" flipV="1">
            <a:off x="6629400" y="5410200"/>
            <a:ext cx="381000" cy="23306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6211669"/>
            <a:ext cx="1343638" cy="646331"/>
          </a:xfrm>
          <a:prstGeom prst="rect">
            <a:avLst/>
          </a:prstGeom>
          <a:solidFill>
            <a:schemeClr val="accent1">
              <a:lumMod val="20000"/>
              <a:lumOff val="80000"/>
            </a:schemeClr>
          </a:solidFill>
        </p:spPr>
        <p:txBody>
          <a:bodyPr wrap="none" rtlCol="0">
            <a:spAutoFit/>
          </a:bodyPr>
          <a:lstStyle/>
          <a:p>
            <a:r>
              <a:rPr lang="en-US" b="1" dirty="0" smtClean="0"/>
              <a:t>Published </a:t>
            </a:r>
          </a:p>
          <a:p>
            <a:r>
              <a:rPr lang="en-US" b="1" dirty="0" smtClean="0"/>
              <a:t>2000</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752600"/>
            <a:ext cx="8686800" cy="4449763"/>
          </a:xfrm>
        </p:spPr>
        <p:txBody>
          <a:bodyPr>
            <a:normAutofit/>
          </a:bodyPr>
          <a:lstStyle/>
          <a:p>
            <a:pPr>
              <a:spcAft>
                <a:spcPts val="900"/>
              </a:spcAft>
              <a:buNone/>
            </a:pPr>
            <a:r>
              <a:rPr lang="en-US" dirty="0" smtClean="0"/>
              <a:t>New data from Christi Yoshinaga-Itano (2010)</a:t>
            </a:r>
          </a:p>
          <a:p>
            <a:pPr>
              <a:spcAft>
                <a:spcPts val="900"/>
              </a:spcAft>
            </a:pPr>
            <a:r>
              <a:rPr lang="en-US" dirty="0" smtClean="0"/>
              <a:t>Language growth of </a:t>
            </a:r>
            <a:r>
              <a:rPr lang="en-US" dirty="0" smtClean="0">
                <a:solidFill>
                  <a:schemeClr val="accent1">
                    <a:lumMod val="50000"/>
                  </a:schemeClr>
                </a:solidFill>
              </a:rPr>
              <a:t>135</a:t>
            </a:r>
            <a:r>
              <a:rPr lang="en-US" dirty="0" smtClean="0">
                <a:solidFill>
                  <a:schemeClr val="accent1">
                    <a:lumMod val="75000"/>
                  </a:schemeClr>
                </a:solidFill>
              </a:rPr>
              <a:t> </a:t>
            </a:r>
            <a:r>
              <a:rPr lang="en-US" dirty="0" smtClean="0"/>
              <a:t>children age </a:t>
            </a:r>
            <a:r>
              <a:rPr lang="en-US" dirty="0" smtClean="0">
                <a:solidFill>
                  <a:schemeClr val="accent1">
                    <a:lumMod val="50000"/>
                  </a:schemeClr>
                </a:solidFill>
              </a:rPr>
              <a:t>4-7</a:t>
            </a:r>
          </a:p>
          <a:p>
            <a:pPr>
              <a:spcAft>
                <a:spcPts val="900"/>
              </a:spcAft>
            </a:pPr>
            <a:r>
              <a:rPr lang="en-US" dirty="0" smtClean="0"/>
              <a:t>Children were </a:t>
            </a:r>
            <a:r>
              <a:rPr lang="en-US" dirty="0" smtClean="0">
                <a:solidFill>
                  <a:schemeClr val="accent1">
                    <a:lumMod val="50000"/>
                  </a:schemeClr>
                </a:solidFill>
              </a:rPr>
              <a:t>cognitively normal </a:t>
            </a:r>
            <a:r>
              <a:rPr lang="en-US" dirty="0" smtClean="0"/>
              <a:t>from </a:t>
            </a:r>
            <a:r>
              <a:rPr lang="en-US" dirty="0" smtClean="0">
                <a:solidFill>
                  <a:schemeClr val="accent1">
                    <a:lumMod val="50000"/>
                  </a:schemeClr>
                </a:solidFill>
              </a:rPr>
              <a:t>English</a:t>
            </a:r>
            <a:r>
              <a:rPr lang="en-US" dirty="0" smtClean="0"/>
              <a:t> speaking families with </a:t>
            </a:r>
            <a:r>
              <a:rPr lang="en-US" dirty="0" smtClean="0">
                <a:solidFill>
                  <a:schemeClr val="accent1">
                    <a:lumMod val="50000"/>
                  </a:schemeClr>
                </a:solidFill>
              </a:rPr>
              <a:t>hearing</a:t>
            </a:r>
            <a:r>
              <a:rPr lang="en-US" dirty="0" smtClean="0"/>
              <a:t> parents</a:t>
            </a:r>
          </a:p>
          <a:p>
            <a:pPr>
              <a:spcAft>
                <a:spcPts val="900"/>
              </a:spcAft>
            </a:pPr>
            <a:r>
              <a:rPr lang="en-US" dirty="0" smtClean="0">
                <a:solidFill>
                  <a:schemeClr val="accent1">
                    <a:lumMod val="50000"/>
                  </a:schemeClr>
                </a:solidFill>
              </a:rPr>
              <a:t>Assessed 3-4 times </a:t>
            </a:r>
            <a:r>
              <a:rPr lang="en-US" dirty="0" smtClean="0"/>
              <a:t>from 48-84 months of age</a:t>
            </a:r>
          </a:p>
          <a:p>
            <a:pPr>
              <a:buNone/>
            </a:pPr>
            <a:endParaRPr lang="en-US" sz="1200" dirty="0" smtClean="0"/>
          </a:p>
          <a:p>
            <a:pPr lvl="1"/>
            <a:r>
              <a:rPr lang="en-US" sz="2000" dirty="0" smtClean="0"/>
              <a:t>MCDI: Minnesota Child Development Inventory – Expressive Language (includes cognitive function)</a:t>
            </a:r>
          </a:p>
          <a:p>
            <a:pPr lvl="1"/>
            <a:r>
              <a:rPr lang="en-US" sz="2000" dirty="0" smtClean="0"/>
              <a:t>EOWPVT: Expressive One Word Picture Vocabulary Test – 3</a:t>
            </a:r>
          </a:p>
          <a:p>
            <a:pPr lvl="1"/>
            <a:r>
              <a:rPr lang="en-US" sz="2000" dirty="0" smtClean="0"/>
              <a:t>TACL: Test of Auditory Comprehension of Language - 3</a:t>
            </a:r>
          </a:p>
        </p:txBody>
      </p:sp>
      <p:sp>
        <p:nvSpPr>
          <p:cNvPr id="3" name="Title 2"/>
          <p:cNvSpPr>
            <a:spLocks noGrp="1"/>
          </p:cNvSpPr>
          <p:nvPr>
            <p:ph type="title"/>
          </p:nvPr>
        </p:nvSpPr>
        <p:spPr/>
        <p:txBody>
          <a:bodyPr>
            <a:normAutofit fontScale="90000"/>
          </a:bodyPr>
          <a:lstStyle/>
          <a:p>
            <a:r>
              <a:rPr lang="en-US" dirty="0" smtClean="0"/>
              <a:t>Today’s  young learners with hearing loss </a:t>
            </a:r>
            <a:endParaRPr lang="en-US" dirty="0"/>
          </a:p>
        </p:txBody>
      </p:sp>
      <p:pic>
        <p:nvPicPr>
          <p:cNvPr id="4" name="Picture 3" descr="logo_image_copy.jpg"/>
          <p:cNvPicPr>
            <a:picLocks noChangeAspect="1"/>
          </p:cNvPicPr>
          <p:nvPr/>
        </p:nvPicPr>
        <p:blipFill>
          <a:blip r:embed="rId3" cstate="print">
            <a:duotone>
              <a:schemeClr val="accent1">
                <a:shade val="45000"/>
                <a:satMod val="135000"/>
              </a:schemeClr>
              <a:prstClr val="white"/>
            </a:duotone>
          </a:blip>
          <a:stretch>
            <a:fillRect/>
          </a:stretch>
        </p:blipFill>
        <p:spPr>
          <a:xfrm>
            <a:off x="7315200" y="0"/>
            <a:ext cx="1828800" cy="1828800"/>
          </a:xfrm>
          <a:prstGeom prst="rect">
            <a:avLst/>
          </a:prstGeom>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18</a:t>
            </a:fld>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0"/>
            <a:ext cx="8915400" cy="4678363"/>
          </a:xfrm>
        </p:spPr>
        <p:txBody>
          <a:bodyPr>
            <a:normAutofit/>
          </a:bodyPr>
          <a:lstStyle/>
          <a:p>
            <a:r>
              <a:rPr lang="en-US" dirty="0" smtClean="0"/>
              <a:t>Median age of identification – 3 months</a:t>
            </a:r>
          </a:p>
          <a:p>
            <a:r>
              <a:rPr lang="en-US" dirty="0" smtClean="0"/>
              <a:t>Median age of start of early intervention – 8 months</a:t>
            </a:r>
          </a:p>
          <a:p>
            <a:r>
              <a:rPr lang="en-US" b="1" dirty="0" smtClean="0">
                <a:solidFill>
                  <a:schemeClr val="accent2">
                    <a:lumMod val="75000"/>
                  </a:schemeClr>
                </a:solidFill>
              </a:rPr>
              <a:t>49</a:t>
            </a:r>
            <a:r>
              <a:rPr lang="en-US" dirty="0" smtClean="0"/>
              <a:t> cochlear implant users</a:t>
            </a:r>
          </a:p>
          <a:p>
            <a:r>
              <a:rPr lang="en-US" b="1" dirty="0" smtClean="0">
                <a:solidFill>
                  <a:srgbClr val="0070C0"/>
                </a:solidFill>
              </a:rPr>
              <a:t>38</a:t>
            </a:r>
            <a:r>
              <a:rPr lang="en-US" dirty="0" smtClean="0"/>
              <a:t> hearing aid users (mild – profound loss)</a:t>
            </a:r>
          </a:p>
          <a:p>
            <a:r>
              <a:rPr lang="en-US" b="1" dirty="0" smtClean="0">
                <a:solidFill>
                  <a:srgbClr val="7030A0"/>
                </a:solidFill>
              </a:rPr>
              <a:t>Results were categorized into 4 groups:</a:t>
            </a:r>
          </a:p>
          <a:p>
            <a:pPr lvl="1"/>
            <a:r>
              <a:rPr lang="en-US" sz="2400" dirty="0" smtClean="0"/>
              <a:t>Delayed performer: any score below age level</a:t>
            </a:r>
          </a:p>
          <a:p>
            <a:pPr lvl="1"/>
            <a:r>
              <a:rPr lang="en-US" sz="2400" dirty="0" smtClean="0"/>
              <a:t>Gap Closer – delayed at age 4 but caught up by 7</a:t>
            </a:r>
          </a:p>
          <a:p>
            <a:pPr lvl="1"/>
            <a:r>
              <a:rPr lang="en-US" sz="2400" dirty="0" smtClean="0"/>
              <a:t>Gap Opener – okay at 4 but significantly delayed by 7</a:t>
            </a:r>
          </a:p>
          <a:p>
            <a:pPr lvl="1"/>
            <a:r>
              <a:rPr lang="en-US" sz="2400" dirty="0" smtClean="0"/>
              <a:t>Normal/High performer</a:t>
            </a:r>
          </a:p>
          <a:p>
            <a:endParaRPr lang="en-US" dirty="0" smtClean="0"/>
          </a:p>
        </p:txBody>
      </p:sp>
      <p:sp>
        <p:nvSpPr>
          <p:cNvPr id="3" name="Title 2"/>
          <p:cNvSpPr>
            <a:spLocks noGrp="1"/>
          </p:cNvSpPr>
          <p:nvPr>
            <p:ph type="title"/>
          </p:nvPr>
        </p:nvSpPr>
        <p:spPr/>
        <p:txBody>
          <a:bodyPr>
            <a:normAutofit fontScale="90000"/>
          </a:bodyPr>
          <a:lstStyle/>
          <a:p>
            <a:r>
              <a:rPr lang="en-US" dirty="0" smtClean="0"/>
              <a:t>Today’s young learners with hearing loss - results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2133600"/>
            <a:ext cx="8915400" cy="4114799"/>
          </a:xfrm>
        </p:spPr>
        <p:txBody>
          <a:bodyPr>
            <a:normAutofit lnSpcReduction="10000"/>
          </a:bodyPr>
          <a:lstStyle/>
          <a:p>
            <a:r>
              <a:rPr lang="en-US" sz="2800" dirty="0" smtClean="0"/>
              <a:t>9:15 – 9:45     Foundation &amp; Framework</a:t>
            </a:r>
          </a:p>
          <a:p>
            <a:r>
              <a:rPr lang="en-US" sz="2800" dirty="0" smtClean="0"/>
              <a:t>9:45 – 11:15   Auditory Access in the Classroom</a:t>
            </a:r>
          </a:p>
          <a:p>
            <a:r>
              <a:rPr lang="en-US" sz="2800" dirty="0" smtClean="0"/>
              <a:t>11:30 – 12:30 Communication Repair</a:t>
            </a:r>
          </a:p>
          <a:p>
            <a:r>
              <a:rPr lang="en-US" sz="2800" dirty="0" smtClean="0"/>
              <a:t>2:00 – 3:15     Self Advocacy &amp; Independence</a:t>
            </a:r>
          </a:p>
          <a:p>
            <a:r>
              <a:rPr lang="en-US" sz="2800" dirty="0" smtClean="0"/>
              <a:t>3:30 – 4:30     Social/Interaction Access</a:t>
            </a:r>
          </a:p>
          <a:p>
            <a:endParaRPr lang="en-US" sz="2800" dirty="0" smtClean="0"/>
          </a:p>
          <a:p>
            <a:r>
              <a:rPr lang="en-US" sz="2800" dirty="0" smtClean="0"/>
              <a:t>There will be a case study used and ‘Turn and Talk’ activities to help you integrate the concepts into your daily work with students.</a:t>
            </a:r>
            <a:endParaRPr lang="en-US" dirty="0"/>
          </a:p>
        </p:txBody>
      </p:sp>
      <p:sp>
        <p:nvSpPr>
          <p:cNvPr id="3" name="Title 2"/>
          <p:cNvSpPr>
            <a:spLocks noGrp="1"/>
          </p:cNvSpPr>
          <p:nvPr>
            <p:ph type="title"/>
          </p:nvPr>
        </p:nvSpPr>
        <p:spPr>
          <a:xfrm>
            <a:off x="381000" y="685800"/>
            <a:ext cx="8229600" cy="1143000"/>
          </a:xfrm>
        </p:spPr>
        <p:txBody>
          <a:bodyPr/>
          <a:lstStyle/>
          <a:p>
            <a:r>
              <a:rPr lang="en-US" dirty="0" smtClean="0"/>
              <a:t>Today’s agenda</a:t>
            </a:r>
            <a:endParaRPr lang="en-US" dirty="0"/>
          </a:p>
        </p:txBody>
      </p:sp>
      <p:pic>
        <p:nvPicPr>
          <p:cNvPr id="4" name="Picture 2" descr="C:\Users\karen\Desktop\logo_image_copy.jpg"/>
          <p:cNvPicPr>
            <a:picLocks noChangeAspect="1" noChangeArrowheads="1"/>
          </p:cNvPicPr>
          <p:nvPr/>
        </p:nvPicPr>
        <p:blipFill>
          <a:blip r:embed="rId2" cstate="print"/>
          <a:srcRect/>
          <a:stretch>
            <a:fillRect/>
          </a:stretch>
        </p:blipFill>
        <p:spPr bwMode="auto">
          <a:xfrm>
            <a:off x="6934200" y="0"/>
            <a:ext cx="2209800" cy="22098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219200"/>
          <a:ext cx="8229600" cy="5376862"/>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p:txBody>
          <a:bodyPr>
            <a:normAutofit/>
          </a:bodyPr>
          <a:lstStyle/>
          <a:p>
            <a:pPr algn="ctr"/>
            <a:r>
              <a:rPr lang="en-US" sz="3000" dirty="0" smtClean="0"/>
              <a:t>Language Learning during age 4-7 years</a:t>
            </a:r>
            <a:endParaRPr lang="en-US" sz="3000" dirty="0"/>
          </a:p>
        </p:txBody>
      </p:sp>
      <p:cxnSp>
        <p:nvCxnSpPr>
          <p:cNvPr id="6" name="Straight Arrow Connector 5"/>
          <p:cNvCxnSpPr/>
          <p:nvPr/>
        </p:nvCxnSpPr>
        <p:spPr>
          <a:xfrm>
            <a:off x="2286000" y="2819400"/>
            <a:ext cx="2895600" cy="251460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295400" y="1676400"/>
            <a:ext cx="2198038" cy="369332"/>
          </a:xfrm>
          <a:prstGeom prst="rect">
            <a:avLst/>
          </a:prstGeom>
          <a:noFill/>
        </p:spPr>
        <p:txBody>
          <a:bodyPr wrap="none" rtlCol="0">
            <a:spAutoFit/>
          </a:bodyPr>
          <a:lstStyle/>
          <a:p>
            <a:r>
              <a:rPr lang="en-US" b="1" dirty="0" smtClean="0">
                <a:solidFill>
                  <a:srgbClr val="0070C0"/>
                </a:solidFill>
              </a:rPr>
              <a:t>Desired Outcome!</a:t>
            </a:r>
            <a:endParaRPr lang="en-US" b="1" dirty="0">
              <a:solidFill>
                <a:srgbClr val="0070C0"/>
              </a:solidFill>
            </a:endParaRPr>
          </a:p>
        </p:txBody>
      </p:sp>
      <p:cxnSp>
        <p:nvCxnSpPr>
          <p:cNvPr id="11" name="Straight Arrow Connector 10"/>
          <p:cNvCxnSpPr/>
          <p:nvPr/>
        </p:nvCxnSpPr>
        <p:spPr>
          <a:xfrm flipH="1">
            <a:off x="3581400" y="2667000"/>
            <a:ext cx="2895600" cy="2667000"/>
          </a:xfrm>
          <a:prstGeom prst="straightConnector1">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53000" y="1600200"/>
            <a:ext cx="3222357" cy="646331"/>
          </a:xfrm>
          <a:prstGeom prst="rect">
            <a:avLst/>
          </a:prstGeom>
          <a:noFill/>
        </p:spPr>
        <p:txBody>
          <a:bodyPr wrap="none" rtlCol="0">
            <a:spAutoFit/>
          </a:bodyPr>
          <a:lstStyle/>
          <a:p>
            <a:r>
              <a:rPr lang="en-US" b="1" dirty="0" smtClean="0">
                <a:solidFill>
                  <a:srgbClr val="C00000"/>
                </a:solidFill>
              </a:rPr>
              <a:t>Result of lack of access </a:t>
            </a:r>
          </a:p>
          <a:p>
            <a:r>
              <a:rPr lang="en-US" b="1" dirty="0" smtClean="0">
                <a:solidFill>
                  <a:srgbClr val="C00000"/>
                </a:solidFill>
              </a:rPr>
              <a:t>or appropriate intervention</a:t>
            </a:r>
            <a:endParaRPr lang="en-US" b="1"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481328"/>
            <a:ext cx="8610600" cy="5376672"/>
          </a:xfrm>
        </p:spPr>
        <p:txBody>
          <a:bodyPr>
            <a:normAutofit/>
          </a:bodyPr>
          <a:lstStyle/>
          <a:p>
            <a:pPr>
              <a:spcAft>
                <a:spcPts val="1200"/>
              </a:spcAft>
            </a:pPr>
            <a:r>
              <a:rPr lang="en-US" sz="2800" dirty="0" smtClean="0"/>
              <a:t>Similar percentage of children with CIs and HAs who are Delayed and Normal/High Performers</a:t>
            </a:r>
          </a:p>
          <a:p>
            <a:pPr>
              <a:spcAft>
                <a:spcPts val="1200"/>
              </a:spcAft>
            </a:pPr>
            <a:r>
              <a:rPr lang="en-US" sz="2800" dirty="0" smtClean="0"/>
              <a:t>More CI gap closers (21%) than HA (13%)</a:t>
            </a:r>
          </a:p>
          <a:p>
            <a:pPr>
              <a:spcAft>
                <a:spcPts val="1200"/>
              </a:spcAft>
            </a:pPr>
            <a:r>
              <a:rPr lang="en-US" sz="2800" dirty="0" smtClean="0"/>
              <a:t>CI gap closers either had severe or progressive HL (not born with profound HL)</a:t>
            </a:r>
          </a:p>
          <a:p>
            <a:pPr>
              <a:spcAft>
                <a:spcPts val="1200"/>
              </a:spcAft>
            </a:pPr>
            <a:r>
              <a:rPr lang="en-US" sz="2800" dirty="0" smtClean="0"/>
              <a:t>Most CI gap closers had mother’s with college degrees and graduate education</a:t>
            </a:r>
          </a:p>
          <a:p>
            <a:endParaRPr lang="en-US" dirty="0"/>
          </a:p>
        </p:txBody>
      </p:sp>
      <p:sp>
        <p:nvSpPr>
          <p:cNvPr id="3" name="Title 2"/>
          <p:cNvSpPr>
            <a:spLocks noGrp="1"/>
          </p:cNvSpPr>
          <p:nvPr>
            <p:ph type="title"/>
          </p:nvPr>
        </p:nvSpPr>
        <p:spPr/>
        <p:txBody>
          <a:bodyPr>
            <a:normAutofit fontScale="90000"/>
          </a:bodyPr>
          <a:lstStyle/>
          <a:p>
            <a:r>
              <a:rPr lang="en-US" dirty="0" smtClean="0"/>
              <a:t>Which child characteristics differentiate language trajectories?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8686800" cy="4919472"/>
          </a:xfrm>
        </p:spPr>
        <p:txBody>
          <a:bodyPr>
            <a:normAutofit/>
          </a:bodyPr>
          <a:lstStyle/>
          <a:p>
            <a:pPr>
              <a:spcAft>
                <a:spcPts val="1200"/>
              </a:spcAft>
            </a:pPr>
            <a:r>
              <a:rPr lang="en-US" sz="2800" dirty="0" smtClean="0"/>
              <a:t>More HA gap openers (18%) than CI (3%)</a:t>
            </a:r>
          </a:p>
          <a:p>
            <a:pPr>
              <a:spcAft>
                <a:spcPts val="1200"/>
              </a:spcAft>
            </a:pPr>
            <a:r>
              <a:rPr lang="en-US" sz="2800" dirty="0" smtClean="0"/>
              <a:t>More children with HA who had severe to profound HL were below 10% than children with CI  </a:t>
            </a:r>
          </a:p>
          <a:p>
            <a:pPr>
              <a:spcAft>
                <a:spcPts val="1200"/>
              </a:spcAft>
            </a:pPr>
            <a:r>
              <a:rPr lang="en-US" sz="2800" u="sng" dirty="0" smtClean="0"/>
              <a:t>No children with profound HL were gap closers</a:t>
            </a:r>
          </a:p>
          <a:p>
            <a:pPr>
              <a:spcAft>
                <a:spcPts val="1200"/>
              </a:spcAft>
            </a:pPr>
            <a:r>
              <a:rPr lang="en-US" sz="2800" dirty="0" smtClean="0"/>
              <a:t>The difference in trajectories was related to the amount of language a child had access to from 0-4 yrs</a:t>
            </a:r>
            <a:r>
              <a:rPr lang="en-US" dirty="0" smtClean="0"/>
              <a:t>.</a:t>
            </a:r>
          </a:p>
          <a:p>
            <a:endParaRPr lang="en-US" dirty="0"/>
          </a:p>
        </p:txBody>
      </p:sp>
      <p:sp>
        <p:nvSpPr>
          <p:cNvPr id="3" name="Title 2"/>
          <p:cNvSpPr>
            <a:spLocks noGrp="1"/>
          </p:cNvSpPr>
          <p:nvPr>
            <p:ph type="title"/>
          </p:nvPr>
        </p:nvSpPr>
        <p:spPr/>
        <p:txBody>
          <a:bodyPr>
            <a:normAutofit fontScale="90000"/>
          </a:bodyPr>
          <a:lstStyle/>
          <a:p>
            <a:r>
              <a:rPr lang="en-US" dirty="0" smtClean="0"/>
              <a:t>Which child characteristics differentiate language trajectories?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Introducing An Li    Age 9</a:t>
            </a:r>
            <a:endParaRPr lang="en-US" dirty="0"/>
          </a:p>
        </p:txBody>
      </p:sp>
      <p:pic>
        <p:nvPicPr>
          <p:cNvPr id="4" name="Picture 4" descr="F:\Presentations\Sound Audiogram.jpg"/>
          <p:cNvPicPr>
            <a:picLocks noGrp="1" noChangeAspect="1" noChangeArrowheads="1"/>
          </p:cNvPicPr>
          <p:nvPr>
            <p:ph idx="1"/>
          </p:nvPr>
        </p:nvPicPr>
        <p:blipFill>
          <a:blip r:embed="rId2" cstate="print"/>
          <a:srcRect t="9644" b="29893"/>
          <a:stretch>
            <a:fillRect/>
          </a:stretch>
        </p:blipFill>
        <p:spPr bwMode="auto">
          <a:xfrm>
            <a:off x="228600" y="1143000"/>
            <a:ext cx="7162800" cy="5493682"/>
          </a:xfrm>
          <a:prstGeom prst="rect">
            <a:avLst/>
          </a:prstGeom>
          <a:noFill/>
          <a:ln w="9525">
            <a:noFill/>
            <a:miter lim="800000"/>
            <a:headEnd/>
            <a:tailEnd/>
          </a:ln>
        </p:spPr>
      </p:pic>
      <p:sp>
        <p:nvSpPr>
          <p:cNvPr id="5" name="Freeform 4"/>
          <p:cNvSpPr/>
          <p:nvPr/>
        </p:nvSpPr>
        <p:spPr>
          <a:xfrm>
            <a:off x="1981200" y="3429000"/>
            <a:ext cx="5087620" cy="342900"/>
          </a:xfrm>
          <a:custGeom>
            <a:avLst/>
            <a:gdLst>
              <a:gd name="connsiteX0" fmla="*/ 0 w 5087620"/>
              <a:gd name="connsiteY0" fmla="*/ 342900 h 342900"/>
              <a:gd name="connsiteX1" fmla="*/ 1950720 w 5087620"/>
              <a:gd name="connsiteY1" fmla="*/ 53340 h 342900"/>
              <a:gd name="connsiteX2" fmla="*/ 4617720 w 5087620"/>
              <a:gd name="connsiteY2" fmla="*/ 22860 h 342900"/>
              <a:gd name="connsiteX3" fmla="*/ 4770120 w 5087620"/>
              <a:gd name="connsiteY3" fmla="*/ 38100 h 342900"/>
              <a:gd name="connsiteX4" fmla="*/ 4770120 w 5087620"/>
              <a:gd name="connsiteY4" fmla="*/ 38100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7620" h="342900">
                <a:moveTo>
                  <a:pt x="0" y="342900"/>
                </a:moveTo>
                <a:cubicBezTo>
                  <a:pt x="590550" y="224790"/>
                  <a:pt x="1181100" y="106680"/>
                  <a:pt x="1950720" y="53340"/>
                </a:cubicBezTo>
                <a:cubicBezTo>
                  <a:pt x="2720340" y="0"/>
                  <a:pt x="4147820" y="25400"/>
                  <a:pt x="4617720" y="22860"/>
                </a:cubicBezTo>
                <a:cubicBezTo>
                  <a:pt x="5087620" y="20320"/>
                  <a:pt x="4770120" y="38100"/>
                  <a:pt x="4770120" y="38100"/>
                </a:cubicBezTo>
                <a:lnTo>
                  <a:pt x="4770120" y="38100"/>
                </a:lnTo>
              </a:path>
            </a:pathLst>
          </a:custGeom>
          <a:ln w="381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p:nvPr/>
        </p:nvCxnSpPr>
        <p:spPr>
          <a:xfrm flipV="1">
            <a:off x="2057400" y="5486400"/>
            <a:ext cx="4800600" cy="7620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162800" y="1219200"/>
            <a:ext cx="1752600" cy="5632311"/>
          </a:xfrm>
          <a:prstGeom prst="rect">
            <a:avLst/>
          </a:prstGeom>
          <a:noFill/>
        </p:spPr>
        <p:txBody>
          <a:bodyPr wrap="square" rtlCol="0">
            <a:spAutoFit/>
          </a:bodyPr>
          <a:lstStyle/>
          <a:p>
            <a:r>
              <a:rPr lang="en-US" dirty="0" smtClean="0"/>
              <a:t>F</a:t>
            </a:r>
            <a:r>
              <a:rPr lang="en-US" sz="2000" dirty="0" smtClean="0"/>
              <a:t>irst hearing aids at age 5 months. Worn ½ - ¾ of the time until he started school. </a:t>
            </a:r>
          </a:p>
          <a:p>
            <a:endParaRPr lang="en-US" sz="2000" dirty="0" smtClean="0"/>
          </a:p>
          <a:p>
            <a:r>
              <a:rPr lang="en-US" sz="2000" dirty="0" smtClean="0"/>
              <a:t>Language about 1 to 1.5  years delayed.  </a:t>
            </a:r>
          </a:p>
          <a:p>
            <a:endParaRPr lang="en-US" sz="2000" dirty="0" smtClean="0"/>
          </a:p>
          <a:p>
            <a:r>
              <a:rPr lang="en-US" sz="2000" dirty="0" smtClean="0"/>
              <a:t>In regular classroom with speech support. </a:t>
            </a:r>
            <a:endParaRPr lang="en-US" sz="2000" dirty="0"/>
          </a:p>
        </p:txBody>
      </p:sp>
      <p:sp>
        <p:nvSpPr>
          <p:cNvPr id="12" name="TextBox 11"/>
          <p:cNvSpPr txBox="1"/>
          <p:nvPr/>
        </p:nvSpPr>
        <p:spPr>
          <a:xfrm>
            <a:off x="2895600" y="3657600"/>
            <a:ext cx="4020652" cy="461665"/>
          </a:xfrm>
          <a:prstGeom prst="rect">
            <a:avLst/>
          </a:prstGeom>
          <a:noFill/>
        </p:spPr>
        <p:txBody>
          <a:bodyPr wrap="none" rtlCol="0">
            <a:spAutoFit/>
          </a:bodyPr>
          <a:lstStyle/>
          <a:p>
            <a:r>
              <a:rPr lang="en-US" sz="2400" b="1" dirty="0" smtClean="0"/>
              <a:t>Hearing with hearing aids</a:t>
            </a:r>
            <a:endParaRPr lang="en-US" sz="2400" b="1" dirty="0"/>
          </a:p>
        </p:txBody>
      </p:sp>
      <p:sp>
        <p:nvSpPr>
          <p:cNvPr id="13" name="TextBox 12"/>
          <p:cNvSpPr txBox="1"/>
          <p:nvPr/>
        </p:nvSpPr>
        <p:spPr>
          <a:xfrm>
            <a:off x="2438400" y="5638800"/>
            <a:ext cx="4515980" cy="461665"/>
          </a:xfrm>
          <a:prstGeom prst="rect">
            <a:avLst/>
          </a:prstGeom>
          <a:noFill/>
        </p:spPr>
        <p:txBody>
          <a:bodyPr wrap="none" rtlCol="0">
            <a:spAutoFit/>
          </a:bodyPr>
          <a:lstStyle/>
          <a:p>
            <a:r>
              <a:rPr lang="en-US" sz="2400" b="1" dirty="0" smtClean="0"/>
              <a:t>Hearing without hearing aids</a:t>
            </a:r>
            <a:endParaRPr lang="en-US"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371600"/>
            <a:ext cx="7924800" cy="4876800"/>
          </a:xfrm>
        </p:spPr>
        <p:txBody>
          <a:bodyPr>
            <a:normAutofit/>
          </a:bodyPr>
          <a:lstStyle/>
          <a:p>
            <a:pPr algn="ctr">
              <a:buNone/>
            </a:pPr>
            <a:r>
              <a:rPr lang="en-US" sz="3600" b="1" dirty="0" smtClean="0">
                <a:solidFill>
                  <a:srgbClr val="0070C0"/>
                </a:solidFill>
                <a:effectLst>
                  <a:outerShdw blurRad="38100" dist="38100" dir="2700000" algn="tl">
                    <a:srgbClr val="000000">
                      <a:alpha val="43137"/>
                    </a:srgbClr>
                  </a:outerShdw>
                </a:effectLst>
              </a:rPr>
              <a:t>Six Facets of Access</a:t>
            </a:r>
          </a:p>
          <a:p>
            <a:r>
              <a:rPr lang="en-US" sz="2800" dirty="0" smtClean="0"/>
              <a:t>Auditory Access to Communication &amp; Learning</a:t>
            </a:r>
          </a:p>
          <a:p>
            <a:r>
              <a:rPr lang="en-US" sz="2800" dirty="0" smtClean="0"/>
              <a:t>Environmental Access to Listening</a:t>
            </a:r>
          </a:p>
          <a:p>
            <a:r>
              <a:rPr lang="en-US" sz="2800" dirty="0" smtClean="0"/>
              <a:t>Access via Communication Repair</a:t>
            </a:r>
          </a:p>
          <a:p>
            <a:r>
              <a:rPr lang="en-US" sz="2800" dirty="0" smtClean="0"/>
              <a:t>Access via Self-Advocacy &amp; Independence</a:t>
            </a:r>
          </a:p>
          <a:p>
            <a:r>
              <a:rPr lang="en-US" sz="2800" dirty="0" smtClean="0"/>
              <a:t>Social/Interaction Access</a:t>
            </a:r>
          </a:p>
          <a:p>
            <a:r>
              <a:rPr lang="en-US" sz="2800" dirty="0" smtClean="0"/>
              <a:t>Instructional Access to the</a:t>
            </a:r>
          </a:p>
          <a:p>
            <a:pPr>
              <a:buNone/>
            </a:pPr>
            <a:r>
              <a:rPr lang="en-US" sz="2800" dirty="0" smtClean="0"/>
              <a:t>   Curriculum</a:t>
            </a:r>
            <a:endParaRPr lang="en-US" sz="2400" dirty="0" smtClean="0"/>
          </a:p>
        </p:txBody>
      </p:sp>
      <p:sp>
        <p:nvSpPr>
          <p:cNvPr id="2" name="Title 1"/>
          <p:cNvSpPr>
            <a:spLocks noGrp="1"/>
          </p:cNvSpPr>
          <p:nvPr>
            <p:ph type="title"/>
          </p:nvPr>
        </p:nvSpPr>
        <p:spPr>
          <a:xfrm>
            <a:off x="457200" y="228600"/>
            <a:ext cx="8458200" cy="1143000"/>
          </a:xfrm>
        </p:spPr>
        <p:txBody>
          <a:bodyPr>
            <a:noAutofit/>
          </a:bodyPr>
          <a:lstStyle/>
          <a:p>
            <a:pPr algn="ctr"/>
            <a:r>
              <a:rPr lang="en-US" sz="3200" dirty="0" smtClean="0">
                <a:solidFill>
                  <a:srgbClr val="0070C0"/>
                </a:solidFill>
              </a:rPr>
              <a:t>Access</a:t>
            </a:r>
            <a:r>
              <a:rPr lang="en-US" sz="3200" dirty="0" smtClean="0"/>
              <a:t> is at the center of most of the struggles of the student with hearing loss</a:t>
            </a:r>
            <a:endParaRPr lang="en-US" sz="3200" dirty="0"/>
          </a:p>
        </p:txBody>
      </p:sp>
      <p:pic>
        <p:nvPicPr>
          <p:cNvPr id="41986" name="Picture 2" descr="C:\Users\karen\Desktop\Consulting\Website\desks in empty classroom B&amp;W.jpg"/>
          <p:cNvPicPr>
            <a:picLocks noChangeAspect="1" noChangeArrowheads="1"/>
          </p:cNvPicPr>
          <p:nvPr/>
        </p:nvPicPr>
        <p:blipFill>
          <a:blip r:embed="rId2" cstate="print"/>
          <a:srcRect r="12977"/>
          <a:stretch>
            <a:fillRect/>
          </a:stretch>
        </p:blipFill>
        <p:spPr bwMode="auto">
          <a:xfrm>
            <a:off x="5867400" y="4267200"/>
            <a:ext cx="3066027" cy="2286000"/>
          </a:xfrm>
          <a:prstGeom prst="rect">
            <a:avLst/>
          </a:prstGeom>
          <a:ln>
            <a:noFill/>
          </a:ln>
          <a:effectLst>
            <a:softEdge rad="112500"/>
          </a:effectLst>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24</a:t>
            </a:fld>
            <a:endParaRPr lang="en-US"/>
          </a:p>
        </p:txBody>
      </p:sp>
      <p:sp>
        <p:nvSpPr>
          <p:cNvPr id="7" name="Freeform 6"/>
          <p:cNvSpPr/>
          <p:nvPr/>
        </p:nvSpPr>
        <p:spPr>
          <a:xfrm>
            <a:off x="609600" y="2133600"/>
            <a:ext cx="414020" cy="2573020"/>
          </a:xfrm>
          <a:custGeom>
            <a:avLst/>
            <a:gdLst>
              <a:gd name="connsiteX0" fmla="*/ 337820 w 414020"/>
              <a:gd name="connsiteY0" fmla="*/ 0 h 2573020"/>
              <a:gd name="connsiteX1" fmla="*/ 78740 w 414020"/>
              <a:gd name="connsiteY1" fmla="*/ 762000 h 2573020"/>
              <a:gd name="connsiteX2" fmla="*/ 48260 w 414020"/>
              <a:gd name="connsiteY2" fmla="*/ 2042160 h 2573020"/>
              <a:gd name="connsiteX3" fmla="*/ 368300 w 414020"/>
              <a:gd name="connsiteY3" fmla="*/ 2499360 h 2573020"/>
              <a:gd name="connsiteX4" fmla="*/ 322580 w 414020"/>
              <a:gd name="connsiteY4" fmla="*/ 2484120 h 2573020"/>
              <a:gd name="connsiteX5" fmla="*/ 322580 w 414020"/>
              <a:gd name="connsiteY5" fmla="*/ 2499360 h 2573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020" h="2573020">
                <a:moveTo>
                  <a:pt x="337820" y="0"/>
                </a:moveTo>
                <a:cubicBezTo>
                  <a:pt x="232410" y="210820"/>
                  <a:pt x="127000" y="421640"/>
                  <a:pt x="78740" y="762000"/>
                </a:cubicBezTo>
                <a:cubicBezTo>
                  <a:pt x="30480" y="1102360"/>
                  <a:pt x="0" y="1752600"/>
                  <a:pt x="48260" y="2042160"/>
                </a:cubicBezTo>
                <a:cubicBezTo>
                  <a:pt x="96520" y="2331720"/>
                  <a:pt x="322580" y="2425700"/>
                  <a:pt x="368300" y="2499360"/>
                </a:cubicBezTo>
                <a:cubicBezTo>
                  <a:pt x="414020" y="2573020"/>
                  <a:pt x="330200" y="2484120"/>
                  <a:pt x="322580" y="2484120"/>
                </a:cubicBezTo>
                <a:cubicBezTo>
                  <a:pt x="314960" y="2484120"/>
                  <a:pt x="318770" y="2491740"/>
                  <a:pt x="322580" y="249936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43000"/>
          </a:xfrm>
          <a:solidFill>
            <a:schemeClr val="accent2">
              <a:lumMod val="50000"/>
            </a:schemeClr>
          </a:solidFill>
        </p:spPr>
        <p:txBody>
          <a:bodyPr>
            <a:normAutofit/>
          </a:bodyPr>
          <a:lstStyle/>
          <a:p>
            <a:pPr marL="341313" algn="ctr"/>
            <a:r>
              <a:rPr lang="en-US" dirty="0" smtClean="0">
                <a:solidFill>
                  <a:schemeClr val="bg1"/>
                </a:solidFill>
              </a:rPr>
              <a:t>		Auditory Access</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karen\AppData\Local\Microsoft\Windows\Temporary Internet Files\Content.IE5\QO9BWNM6\MC900232910[1].wmf"/>
          <p:cNvPicPr>
            <a:picLocks noChangeAspect="1" noChangeArrowheads="1"/>
          </p:cNvPicPr>
          <p:nvPr/>
        </p:nvPicPr>
        <p:blipFill>
          <a:blip r:embed="rId3" cstate="print"/>
          <a:srcRect/>
          <a:stretch>
            <a:fillRect/>
          </a:stretch>
        </p:blipFill>
        <p:spPr bwMode="auto">
          <a:xfrm>
            <a:off x="457200" y="530339"/>
            <a:ext cx="2438400" cy="2776440"/>
          </a:xfrm>
          <a:prstGeom prst="rect">
            <a:avLst/>
          </a:prstGeom>
          <a:noFill/>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371600"/>
            <a:ext cx="8610600" cy="4876800"/>
          </a:xfrm>
        </p:spPr>
        <p:txBody>
          <a:bodyPr>
            <a:normAutofit/>
          </a:bodyPr>
          <a:lstStyle/>
          <a:p>
            <a:r>
              <a:rPr lang="en-US" sz="2600" dirty="0" smtClean="0"/>
              <a:t>Access is so important that the US law that defines special education services says schools must: </a:t>
            </a:r>
            <a:r>
              <a:rPr lang="en-US" sz="2400" i="1" dirty="0" smtClean="0">
                <a:solidFill>
                  <a:srgbClr val="0070C0"/>
                </a:solidFill>
              </a:rPr>
              <a:t>support the use of assistive technology devices and assistive technology services, to </a:t>
            </a:r>
            <a:r>
              <a:rPr lang="en-US" sz="2400" b="1" i="1" dirty="0" smtClean="0">
                <a:solidFill>
                  <a:srgbClr val="0070C0"/>
                </a:solidFill>
              </a:rPr>
              <a:t>maximize</a:t>
            </a:r>
            <a:r>
              <a:rPr lang="en-US" sz="2400" i="1" dirty="0" smtClean="0">
                <a:solidFill>
                  <a:srgbClr val="0070C0"/>
                </a:solidFill>
              </a:rPr>
              <a:t> accessibility for children with disabilities.”</a:t>
            </a:r>
            <a:endParaRPr lang="en-US" sz="2800" i="1" dirty="0" smtClean="0">
              <a:solidFill>
                <a:srgbClr val="0070C0"/>
              </a:solidFill>
            </a:endParaRPr>
          </a:p>
        </p:txBody>
      </p:sp>
      <p:sp>
        <p:nvSpPr>
          <p:cNvPr id="2" name="Title 1"/>
          <p:cNvSpPr>
            <a:spLocks noGrp="1"/>
          </p:cNvSpPr>
          <p:nvPr>
            <p:ph type="title"/>
          </p:nvPr>
        </p:nvSpPr>
        <p:spPr>
          <a:xfrm>
            <a:off x="457200" y="228600"/>
            <a:ext cx="8686800" cy="1143000"/>
          </a:xfrm>
        </p:spPr>
        <p:txBody>
          <a:bodyPr>
            <a:noAutofit/>
          </a:bodyPr>
          <a:lstStyle/>
          <a:p>
            <a:pPr algn="ctr"/>
            <a:r>
              <a:rPr lang="en-US" sz="3200" dirty="0" smtClean="0">
                <a:solidFill>
                  <a:srgbClr val="0070C0"/>
                </a:solidFill>
              </a:rPr>
              <a:t>Access</a:t>
            </a:r>
            <a:r>
              <a:rPr lang="en-US" sz="3200" dirty="0" smtClean="0"/>
              <a:t> is at the center of most of the struggles of the student with hearing loss</a:t>
            </a:r>
            <a:endParaRPr lang="en-US" sz="3200" dirty="0"/>
          </a:p>
        </p:txBody>
      </p:sp>
      <p:pic>
        <p:nvPicPr>
          <p:cNvPr id="41986" name="Picture 2" descr="C:\Users\karen\Desktop\Consulting\Website\desks in empty classroom B&amp;W.jpg"/>
          <p:cNvPicPr>
            <a:picLocks noChangeAspect="1" noChangeArrowheads="1"/>
          </p:cNvPicPr>
          <p:nvPr/>
        </p:nvPicPr>
        <p:blipFill>
          <a:blip r:embed="rId2" cstate="print"/>
          <a:srcRect/>
          <a:stretch>
            <a:fillRect/>
          </a:stretch>
        </p:blipFill>
        <p:spPr bwMode="auto">
          <a:xfrm>
            <a:off x="762000" y="3962400"/>
            <a:ext cx="3886200" cy="2521511"/>
          </a:xfrm>
          <a:prstGeom prst="rect">
            <a:avLst/>
          </a:prstGeom>
          <a:noFill/>
        </p:spPr>
      </p:pic>
      <p:sp>
        <p:nvSpPr>
          <p:cNvPr id="5" name="TextBox 4"/>
          <p:cNvSpPr txBox="1"/>
          <p:nvPr/>
        </p:nvSpPr>
        <p:spPr>
          <a:xfrm>
            <a:off x="4953000" y="3733800"/>
            <a:ext cx="3962400" cy="2893100"/>
          </a:xfrm>
          <a:prstGeom prst="rect">
            <a:avLst/>
          </a:prstGeom>
          <a:noFill/>
        </p:spPr>
        <p:txBody>
          <a:bodyPr wrap="square" rtlCol="0">
            <a:spAutoFit/>
          </a:bodyPr>
          <a:lstStyle/>
          <a:p>
            <a:r>
              <a:rPr lang="en-US" sz="2800" b="1" i="1" dirty="0" smtClean="0">
                <a:solidFill>
                  <a:schemeClr val="accent4">
                    <a:lumMod val="75000"/>
                  </a:schemeClr>
                </a:solidFill>
              </a:rPr>
              <a:t>How do we know that</a:t>
            </a:r>
          </a:p>
          <a:p>
            <a:r>
              <a:rPr lang="en-US" sz="2800" b="1" i="1" dirty="0" smtClean="0">
                <a:solidFill>
                  <a:schemeClr val="accent4">
                    <a:lumMod val="75000"/>
                  </a:schemeClr>
                </a:solidFill>
              </a:rPr>
              <a:t>we </a:t>
            </a:r>
            <a:r>
              <a:rPr lang="en-US" sz="2800" b="1" i="1" u="sng" dirty="0" smtClean="0">
                <a:solidFill>
                  <a:schemeClr val="accent4">
                    <a:lumMod val="75000"/>
                  </a:schemeClr>
                </a:solidFill>
              </a:rPr>
              <a:t>maximized</a:t>
            </a:r>
          </a:p>
          <a:p>
            <a:r>
              <a:rPr lang="en-US" sz="2800" b="1" i="1" dirty="0" smtClean="0">
                <a:solidFill>
                  <a:schemeClr val="accent4">
                    <a:lumMod val="75000"/>
                  </a:schemeClr>
                </a:solidFill>
              </a:rPr>
              <a:t>accessibility if we</a:t>
            </a:r>
          </a:p>
          <a:p>
            <a:r>
              <a:rPr lang="en-US" sz="2800" b="1" i="1" dirty="0" smtClean="0">
                <a:solidFill>
                  <a:schemeClr val="accent4">
                    <a:lumMod val="75000"/>
                  </a:schemeClr>
                </a:solidFill>
              </a:rPr>
              <a:t>don’t know baseline?</a:t>
            </a:r>
          </a:p>
          <a:p>
            <a:endParaRPr lang="en-US" sz="1400" b="1" i="1" dirty="0" smtClean="0">
              <a:solidFill>
                <a:schemeClr val="accent4">
                  <a:lumMod val="75000"/>
                </a:schemeClr>
              </a:solidFill>
            </a:endParaRPr>
          </a:p>
          <a:p>
            <a:r>
              <a:rPr lang="en-US" sz="2800" b="1" i="1" dirty="0" smtClean="0">
                <a:solidFill>
                  <a:srgbClr val="0070C0"/>
                </a:solidFill>
              </a:rPr>
              <a:t>How can we assess</a:t>
            </a:r>
          </a:p>
          <a:p>
            <a:r>
              <a:rPr lang="en-US" sz="2800" b="1" i="1" dirty="0" smtClean="0">
                <a:solidFill>
                  <a:srgbClr val="0070C0"/>
                </a:solidFill>
              </a:rPr>
              <a:t>student access ?</a:t>
            </a:r>
          </a:p>
        </p:txBody>
      </p:sp>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26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4)">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a:defRPr/>
            </a:pPr>
            <a:fld id="{F558134B-125E-4B78-824C-EEB1345EA9B7}" type="slidenum">
              <a:rPr lang="en-US" smtClean="0"/>
              <a:pPr>
                <a:defRPr/>
              </a:pPr>
              <a:t>27</a:t>
            </a:fld>
            <a:endParaRPr lang="en-US"/>
          </a:p>
        </p:txBody>
      </p:sp>
      <p:sp>
        <p:nvSpPr>
          <p:cNvPr id="3" name="Title 2"/>
          <p:cNvSpPr>
            <a:spLocks noGrp="1"/>
          </p:cNvSpPr>
          <p:nvPr>
            <p:ph type="title"/>
          </p:nvPr>
        </p:nvSpPr>
        <p:spPr>
          <a:xfrm>
            <a:off x="0" y="533400"/>
            <a:ext cx="9144000" cy="457200"/>
          </a:xfrm>
        </p:spPr>
        <p:txBody>
          <a:bodyPr>
            <a:noAutofit/>
          </a:bodyPr>
          <a:lstStyle/>
          <a:p>
            <a:pPr algn="ctr"/>
            <a:r>
              <a:rPr lang="en-US" sz="3600" dirty="0" smtClean="0"/>
              <a:t>Continuum of communication modality</a:t>
            </a:r>
            <a:r>
              <a:rPr lang="en-US" sz="4000" dirty="0" smtClean="0"/>
              <a:t> </a:t>
            </a:r>
            <a:endParaRPr lang="en-US" sz="4000" dirty="0"/>
          </a:p>
        </p:txBody>
      </p:sp>
      <p:sp>
        <p:nvSpPr>
          <p:cNvPr id="6" name="TextBox 5"/>
          <p:cNvSpPr txBox="1"/>
          <p:nvPr/>
        </p:nvSpPr>
        <p:spPr>
          <a:xfrm>
            <a:off x="609600" y="1295400"/>
            <a:ext cx="7772400" cy="923330"/>
          </a:xfrm>
          <a:prstGeom prst="rect">
            <a:avLst/>
          </a:prstGeom>
          <a:solidFill>
            <a:schemeClr val="bg2">
              <a:lumMod val="90000"/>
            </a:schemeClr>
          </a:solidFill>
        </p:spPr>
        <p:txBody>
          <a:bodyPr wrap="square" rtlCol="0">
            <a:spAutoFit/>
          </a:bodyPr>
          <a:lstStyle/>
          <a:p>
            <a:pPr algn="ctr"/>
            <a:r>
              <a:rPr lang="en-US" sz="2700" dirty="0" smtClean="0"/>
              <a:t>Communication modality needs can </a:t>
            </a:r>
          </a:p>
          <a:p>
            <a:pPr algn="ctr"/>
            <a:r>
              <a:rPr lang="en-US" sz="2700" dirty="0" smtClean="0"/>
              <a:t>change throughout the day</a:t>
            </a:r>
            <a:endParaRPr lang="en-US" sz="2700" dirty="0"/>
          </a:p>
        </p:txBody>
      </p:sp>
      <p:sp>
        <p:nvSpPr>
          <p:cNvPr id="7" name="TextBox 6"/>
          <p:cNvSpPr txBox="1"/>
          <p:nvPr/>
        </p:nvSpPr>
        <p:spPr>
          <a:xfrm>
            <a:off x="304800" y="5638800"/>
            <a:ext cx="8458200" cy="461665"/>
          </a:xfrm>
          <a:prstGeom prst="rect">
            <a:avLst/>
          </a:prstGeom>
          <a:solidFill>
            <a:schemeClr val="accent2">
              <a:lumMod val="40000"/>
              <a:lumOff val="60000"/>
            </a:schemeClr>
          </a:solidFill>
        </p:spPr>
        <p:txBody>
          <a:bodyPr wrap="square" rtlCol="0">
            <a:spAutoFit/>
          </a:bodyPr>
          <a:lstStyle/>
          <a:p>
            <a:r>
              <a:rPr lang="en-US" sz="2400" dirty="0" smtClean="0"/>
              <a:t>Noise, new vocabulary, interest/motivation, fatigue…</a:t>
            </a:r>
            <a:endParaRPr lang="en-US" sz="2400" dirty="0"/>
          </a:p>
        </p:txBody>
      </p:sp>
      <p:cxnSp>
        <p:nvCxnSpPr>
          <p:cNvPr id="9" name="Straight Arrow Connector 8"/>
          <p:cNvCxnSpPr/>
          <p:nvPr/>
        </p:nvCxnSpPr>
        <p:spPr>
          <a:xfrm>
            <a:off x="1905000" y="4953000"/>
            <a:ext cx="5334000" cy="0"/>
          </a:xfrm>
          <a:prstGeom prst="straightConnector1">
            <a:avLst/>
          </a:prstGeom>
          <a:ln w="57150">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228600"/>
            <a:ext cx="7772400" cy="1219199"/>
          </a:xfrm>
        </p:spPr>
        <p:txBody>
          <a:bodyPr/>
          <a:lstStyle/>
          <a:p>
            <a:pPr algn="l"/>
            <a:r>
              <a:rPr lang="en-US" dirty="0" smtClean="0"/>
              <a:t>We know..</a:t>
            </a:r>
            <a:endParaRPr lang="en-US" dirty="0"/>
          </a:p>
        </p:txBody>
      </p:sp>
      <p:sp>
        <p:nvSpPr>
          <p:cNvPr id="6" name="TextBox 5"/>
          <p:cNvSpPr txBox="1"/>
          <p:nvPr/>
        </p:nvSpPr>
        <p:spPr>
          <a:xfrm>
            <a:off x="685800" y="1371600"/>
            <a:ext cx="7848600" cy="2985433"/>
          </a:xfrm>
          <a:prstGeom prst="rect">
            <a:avLst/>
          </a:prstGeom>
          <a:noFill/>
        </p:spPr>
        <p:txBody>
          <a:bodyPr wrap="square" rtlCol="0">
            <a:spAutoFit/>
          </a:bodyPr>
          <a:lstStyle/>
          <a:p>
            <a:r>
              <a:rPr lang="en-US" sz="3200" dirty="0" smtClean="0">
                <a:solidFill>
                  <a:schemeClr val="tx1">
                    <a:lumMod val="85000"/>
                    <a:lumOff val="15000"/>
                  </a:schemeClr>
                </a:solidFill>
              </a:rPr>
              <a:t>For most children, the single most effective means to address learning and development issues associated with hearing loss is through the consistent use of hearing technology </a:t>
            </a:r>
            <a:r>
              <a:rPr lang="en-US" sz="2800" dirty="0" smtClean="0">
                <a:solidFill>
                  <a:schemeClr val="tx1">
                    <a:lumMod val="85000"/>
                    <a:lumOff val="15000"/>
                  </a:schemeClr>
                </a:solidFill>
              </a:rPr>
              <a:t>(hearing aids, cochlear implants, BAHA, FM)</a:t>
            </a:r>
            <a:endParaRPr lang="en-US" sz="3200" dirty="0">
              <a:solidFill>
                <a:schemeClr val="tx1">
                  <a:lumMod val="85000"/>
                  <a:lumOff val="15000"/>
                </a:schemeClr>
              </a:solidFill>
            </a:endParaRPr>
          </a:p>
        </p:txBody>
      </p:sp>
      <p:pic>
        <p:nvPicPr>
          <p:cNvPr id="7" name="Picture 6" descr="EarGear from behind.jpg"/>
          <p:cNvPicPr>
            <a:picLocks noChangeAspect="1"/>
          </p:cNvPicPr>
          <p:nvPr/>
        </p:nvPicPr>
        <p:blipFill>
          <a:blip r:embed="rId2" cstate="print"/>
          <a:stretch>
            <a:fillRect/>
          </a:stretch>
        </p:blipFill>
        <p:spPr>
          <a:xfrm>
            <a:off x="3505200" y="4724400"/>
            <a:ext cx="2304937" cy="1828800"/>
          </a:xfrm>
          <a:prstGeom prst="rect">
            <a:avLst/>
          </a:prstGeom>
          <a:ln w="190500" cap="sq">
            <a:solidFill>
              <a:schemeClr val="bg2">
                <a:lumMod val="90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descr="Aubrey_Implant.jpg"/>
          <p:cNvPicPr>
            <a:picLocks noChangeAspect="1"/>
          </p:cNvPicPr>
          <p:nvPr/>
        </p:nvPicPr>
        <p:blipFill>
          <a:blip r:embed="rId3" cstate="print"/>
          <a:srcRect r="17857"/>
          <a:stretch>
            <a:fillRect/>
          </a:stretch>
        </p:blipFill>
        <p:spPr>
          <a:xfrm>
            <a:off x="6705599" y="4724400"/>
            <a:ext cx="2086428" cy="1905000"/>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9" name="Picture 8" descr="girl_on_beach_200.jpg"/>
          <p:cNvPicPr>
            <a:picLocks noChangeAspect="1"/>
          </p:cNvPicPr>
          <p:nvPr/>
        </p:nvPicPr>
        <p:blipFill>
          <a:blip r:embed="rId4" cstate="print"/>
          <a:srcRect l="22888" t="4771" r="6426" b="37351"/>
          <a:stretch>
            <a:fillRect/>
          </a:stretch>
        </p:blipFill>
        <p:spPr>
          <a:xfrm flipH="1">
            <a:off x="632104" y="4648200"/>
            <a:ext cx="1813797" cy="2011857"/>
          </a:xfrm>
          <a:prstGeom prst="rect">
            <a:avLst/>
          </a:prstGeom>
          <a:solidFill>
            <a:srgbClr val="FFFFFF">
              <a:shade val="85000"/>
            </a:srgbClr>
          </a:solidFill>
          <a:ln w="190500" cap="rnd">
            <a:solidFill>
              <a:schemeClr val="bg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481138"/>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p:txBody>
          <a:bodyPr>
            <a:noAutofit/>
          </a:bodyPr>
          <a:lstStyle/>
          <a:p>
            <a:pPr algn="ctr"/>
            <a:r>
              <a:rPr lang="en-US" sz="3600" dirty="0" smtClean="0"/>
              <a:t>Ingredients of </a:t>
            </a:r>
            <a:br>
              <a:rPr lang="en-US" sz="3600" dirty="0" smtClean="0"/>
            </a:br>
            <a:r>
              <a:rPr lang="en-US" sz="3600" dirty="0" smtClean="0"/>
              <a:t>Communication Confidence</a:t>
            </a:r>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buNone/>
            </a:pPr>
            <a:r>
              <a:rPr lang="en-US" dirty="0" smtClean="0"/>
              <a:t>What have we learned about changes in student needs due to the successes of early identification of hearing loss?</a:t>
            </a:r>
          </a:p>
          <a:p>
            <a:pPr>
              <a:buNone/>
            </a:pPr>
            <a:endParaRPr lang="en-US" dirty="0" smtClean="0"/>
          </a:p>
          <a:p>
            <a:pPr marL="624078" indent="-514350">
              <a:buNone/>
            </a:pPr>
            <a:r>
              <a:rPr lang="en-US" dirty="0" smtClean="0"/>
              <a:t>1. Children being identified with hearing loss</a:t>
            </a:r>
          </a:p>
          <a:p>
            <a:pPr marL="880110" lvl="1" indent="-514350"/>
            <a:r>
              <a:rPr lang="en-US" dirty="0" smtClean="0"/>
              <a:t>Hearing loss in only 1 ear</a:t>
            </a:r>
          </a:p>
          <a:p>
            <a:pPr marL="880110" lvl="1" indent="-514350"/>
            <a:r>
              <a:rPr lang="en-US" dirty="0" smtClean="0"/>
              <a:t>Different degrees of hearing loss in both ears</a:t>
            </a:r>
          </a:p>
          <a:p>
            <a:pPr marL="624078" indent="-514350">
              <a:buNone/>
            </a:pPr>
            <a:endParaRPr lang="en-US" sz="1400" dirty="0" smtClean="0"/>
          </a:p>
          <a:p>
            <a:pPr marL="624078" indent="-514350">
              <a:buNone/>
            </a:pPr>
            <a:r>
              <a:rPr lang="en-US" dirty="0" smtClean="0"/>
              <a:t>2. Changes in early learning outcomes (US)</a:t>
            </a:r>
          </a:p>
          <a:p>
            <a:pPr marL="624078" indent="-514350">
              <a:buNone/>
            </a:pPr>
            <a:endParaRPr lang="en-US" dirty="0" smtClean="0"/>
          </a:p>
          <a:p>
            <a:pPr marL="624078" indent="-514350">
              <a:buNone/>
            </a:pPr>
            <a:r>
              <a:rPr lang="en-US" dirty="0" smtClean="0"/>
              <a:t>3. Trends in educational placement</a:t>
            </a:r>
            <a:endParaRPr lang="en-US" dirty="0"/>
          </a:p>
        </p:txBody>
      </p:sp>
      <p:sp>
        <p:nvSpPr>
          <p:cNvPr id="3" name="Title 2"/>
          <p:cNvSpPr>
            <a:spLocks noGrp="1"/>
          </p:cNvSpPr>
          <p:nvPr>
            <p:ph type="title"/>
          </p:nvPr>
        </p:nvSpPr>
        <p:spPr/>
        <p:txBody>
          <a:bodyPr/>
          <a:lstStyle/>
          <a:p>
            <a:r>
              <a:rPr lang="en-US" dirty="0" smtClean="0"/>
              <a:t>Foundation</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Data logging study – </a:t>
            </a:r>
            <a:r>
              <a:rPr lang="en-US" sz="3600" dirty="0" smtClean="0"/>
              <a:t>5000 children</a:t>
            </a:r>
            <a:r>
              <a:rPr lang="en-US" dirty="0" smtClean="0"/>
              <a:t/>
            </a:r>
            <a:br>
              <a:rPr lang="en-US" dirty="0" smtClean="0"/>
            </a:br>
            <a:r>
              <a:rPr lang="en-US" sz="3600" dirty="0" smtClean="0"/>
              <a:t>Number of hours by age</a:t>
            </a:r>
            <a:endParaRPr lang="en-US" dirty="0"/>
          </a:p>
        </p:txBody>
      </p:sp>
      <p:pic>
        <p:nvPicPr>
          <p:cNvPr id="1027" name="Picture 3"/>
          <p:cNvPicPr>
            <a:picLocks noGrp="1" noChangeAspect="1" noChangeArrowheads="1"/>
          </p:cNvPicPr>
          <p:nvPr>
            <p:ph idx="1"/>
          </p:nvPr>
        </p:nvPicPr>
        <p:blipFill>
          <a:blip r:embed="rId2" cstate="print"/>
          <a:srcRect l="10185" t="32288" r="71296" b="36668"/>
          <a:stretch>
            <a:fillRect/>
          </a:stretch>
        </p:blipFill>
        <p:spPr bwMode="auto">
          <a:xfrm>
            <a:off x="1" y="1600200"/>
            <a:ext cx="8884180" cy="4776856"/>
          </a:xfrm>
          <a:prstGeom prst="rect">
            <a:avLst/>
          </a:prstGeom>
          <a:noFill/>
          <a:ln w="9525">
            <a:solidFill>
              <a:schemeClr val="accent1"/>
            </a:solidFill>
            <a:miter lim="800000"/>
            <a:headEnd/>
            <a:tailEnd/>
          </a:ln>
        </p:spPr>
      </p:pic>
      <p:sp>
        <p:nvSpPr>
          <p:cNvPr id="7" name="TextBox 6"/>
          <p:cNvSpPr txBox="1"/>
          <p:nvPr/>
        </p:nvSpPr>
        <p:spPr>
          <a:xfrm>
            <a:off x="2253138" y="4876800"/>
            <a:ext cx="824265" cy="1015663"/>
          </a:xfrm>
          <a:prstGeom prst="rect">
            <a:avLst/>
          </a:prstGeom>
          <a:solidFill>
            <a:srgbClr val="FFFF00"/>
          </a:solidFill>
        </p:spPr>
        <p:txBody>
          <a:bodyPr wrap="none" rtlCol="0">
            <a:spAutoFit/>
          </a:bodyPr>
          <a:lstStyle/>
          <a:p>
            <a:pPr algn="ctr"/>
            <a:r>
              <a:rPr lang="en-US" sz="2000" b="1" dirty="0" smtClean="0"/>
              <a:t>Age</a:t>
            </a:r>
          </a:p>
          <a:p>
            <a:pPr algn="ctr"/>
            <a:r>
              <a:rPr lang="en-US" sz="2000" b="1" dirty="0" smtClean="0"/>
              <a:t>0-4</a:t>
            </a:r>
          </a:p>
          <a:p>
            <a:pPr algn="ctr"/>
            <a:r>
              <a:rPr lang="en-US" sz="2000" b="1" dirty="0" smtClean="0"/>
              <a:t>5 hrs</a:t>
            </a:r>
            <a:endParaRPr lang="en-US" sz="2000" b="1" dirty="0"/>
          </a:p>
        </p:txBody>
      </p:sp>
      <p:sp>
        <p:nvSpPr>
          <p:cNvPr id="8" name="TextBox 7"/>
          <p:cNvSpPr txBox="1"/>
          <p:nvPr/>
        </p:nvSpPr>
        <p:spPr>
          <a:xfrm>
            <a:off x="3252555" y="4648200"/>
            <a:ext cx="663964" cy="1323439"/>
          </a:xfrm>
          <a:prstGeom prst="rect">
            <a:avLst/>
          </a:prstGeom>
          <a:solidFill>
            <a:schemeClr val="accent2">
              <a:lumMod val="40000"/>
              <a:lumOff val="60000"/>
            </a:schemeClr>
          </a:solidFill>
        </p:spPr>
        <p:txBody>
          <a:bodyPr wrap="none" rtlCol="0">
            <a:spAutoFit/>
          </a:bodyPr>
          <a:lstStyle/>
          <a:p>
            <a:pPr algn="ctr"/>
            <a:r>
              <a:rPr lang="en-US" sz="2000" b="1" dirty="0" smtClean="0"/>
              <a:t>Age</a:t>
            </a:r>
          </a:p>
          <a:p>
            <a:pPr algn="ctr"/>
            <a:r>
              <a:rPr lang="en-US" sz="2000" b="1" dirty="0" smtClean="0"/>
              <a:t>5-8</a:t>
            </a:r>
          </a:p>
          <a:p>
            <a:pPr algn="ctr"/>
            <a:r>
              <a:rPr lang="en-US" sz="2000" b="1" dirty="0" smtClean="0"/>
              <a:t>5.5</a:t>
            </a:r>
          </a:p>
          <a:p>
            <a:pPr algn="ctr"/>
            <a:r>
              <a:rPr lang="en-US" sz="2000" b="1" dirty="0" smtClean="0"/>
              <a:t> hrs</a:t>
            </a:r>
            <a:endParaRPr lang="en-US" sz="2000" b="1" dirty="0"/>
          </a:p>
        </p:txBody>
      </p:sp>
      <p:sp>
        <p:nvSpPr>
          <p:cNvPr id="9" name="TextBox 8"/>
          <p:cNvSpPr txBox="1"/>
          <p:nvPr/>
        </p:nvSpPr>
        <p:spPr>
          <a:xfrm>
            <a:off x="4080336" y="4495800"/>
            <a:ext cx="824265" cy="1015663"/>
          </a:xfrm>
          <a:prstGeom prst="rect">
            <a:avLst/>
          </a:prstGeom>
          <a:solidFill>
            <a:schemeClr val="bg2">
              <a:lumMod val="75000"/>
            </a:schemeClr>
          </a:solidFill>
        </p:spPr>
        <p:txBody>
          <a:bodyPr wrap="none" rtlCol="0">
            <a:spAutoFit/>
          </a:bodyPr>
          <a:lstStyle/>
          <a:p>
            <a:pPr algn="ctr"/>
            <a:r>
              <a:rPr lang="en-US" sz="2000" b="1" dirty="0" smtClean="0"/>
              <a:t>Age</a:t>
            </a:r>
          </a:p>
          <a:p>
            <a:pPr algn="ctr"/>
            <a:r>
              <a:rPr lang="en-US" sz="2000" b="1" dirty="0" smtClean="0"/>
              <a:t>9-18</a:t>
            </a:r>
          </a:p>
          <a:p>
            <a:pPr algn="ctr"/>
            <a:r>
              <a:rPr lang="en-US" sz="2000" b="1" dirty="0" smtClean="0"/>
              <a:t>6 hrs</a:t>
            </a:r>
            <a:endParaRPr lang="en-US" sz="2000" b="1" dirty="0"/>
          </a:p>
        </p:txBody>
      </p:sp>
      <p:sp>
        <p:nvSpPr>
          <p:cNvPr id="11" name="TextBox 10"/>
          <p:cNvSpPr txBox="1"/>
          <p:nvPr/>
        </p:nvSpPr>
        <p:spPr>
          <a:xfrm>
            <a:off x="2057400" y="2971800"/>
            <a:ext cx="1087387" cy="1015663"/>
          </a:xfrm>
          <a:prstGeom prst="rect">
            <a:avLst/>
          </a:prstGeom>
          <a:solidFill>
            <a:srgbClr val="CCFF66"/>
          </a:solidFill>
          <a:ln>
            <a:solidFill>
              <a:schemeClr val="tx1"/>
            </a:solidFill>
          </a:ln>
        </p:spPr>
        <p:txBody>
          <a:bodyPr wrap="square" rtlCol="0">
            <a:spAutoFit/>
          </a:bodyPr>
          <a:lstStyle/>
          <a:p>
            <a:pPr algn="ctr"/>
            <a:r>
              <a:rPr lang="en-US" sz="2000" b="1" dirty="0" smtClean="0"/>
              <a:t>2 hrs</a:t>
            </a:r>
          </a:p>
          <a:p>
            <a:pPr algn="ctr"/>
            <a:r>
              <a:rPr lang="en-US" sz="2000" b="1" dirty="0" smtClean="0"/>
              <a:t>in </a:t>
            </a:r>
          </a:p>
          <a:p>
            <a:pPr algn="ctr"/>
            <a:r>
              <a:rPr lang="en-US" sz="2000" b="1" dirty="0" smtClean="0"/>
              <a:t>noise</a:t>
            </a:r>
            <a:endParaRPr lang="en-US" sz="2000" b="1" dirty="0"/>
          </a:p>
        </p:txBody>
      </p:sp>
      <p:sp>
        <p:nvSpPr>
          <p:cNvPr id="14" name="TextBox 13"/>
          <p:cNvSpPr txBox="1"/>
          <p:nvPr/>
        </p:nvSpPr>
        <p:spPr>
          <a:xfrm>
            <a:off x="3505200" y="2514600"/>
            <a:ext cx="1066800" cy="1015663"/>
          </a:xfrm>
          <a:prstGeom prst="rect">
            <a:avLst/>
          </a:prstGeom>
          <a:solidFill>
            <a:srgbClr val="CCFF66"/>
          </a:solidFill>
          <a:ln>
            <a:solidFill>
              <a:schemeClr val="tx1"/>
            </a:solidFill>
          </a:ln>
        </p:spPr>
        <p:txBody>
          <a:bodyPr wrap="square" rtlCol="0">
            <a:spAutoFit/>
          </a:bodyPr>
          <a:lstStyle/>
          <a:p>
            <a:pPr algn="ctr"/>
            <a:r>
              <a:rPr lang="en-US" sz="2000" b="1" dirty="0" smtClean="0"/>
              <a:t>3 hrs</a:t>
            </a:r>
          </a:p>
          <a:p>
            <a:pPr algn="ctr"/>
            <a:r>
              <a:rPr lang="en-US" sz="2000" b="1" dirty="0" smtClean="0"/>
              <a:t>in </a:t>
            </a:r>
          </a:p>
          <a:p>
            <a:pPr algn="ctr"/>
            <a:r>
              <a:rPr lang="en-US" sz="2000" b="1" dirty="0" smtClean="0"/>
              <a:t>noise</a:t>
            </a:r>
            <a:endParaRPr lang="en-US" sz="2000" b="1" dirty="0"/>
          </a:p>
        </p:txBody>
      </p:sp>
      <p:sp>
        <p:nvSpPr>
          <p:cNvPr id="16" name="TextBox 15"/>
          <p:cNvSpPr txBox="1"/>
          <p:nvPr/>
        </p:nvSpPr>
        <p:spPr>
          <a:xfrm>
            <a:off x="5410200" y="4800600"/>
            <a:ext cx="816249" cy="400110"/>
          </a:xfrm>
          <a:prstGeom prst="rect">
            <a:avLst/>
          </a:prstGeom>
          <a:solidFill>
            <a:schemeClr val="accent5">
              <a:lumMod val="40000"/>
              <a:lumOff val="60000"/>
            </a:schemeClr>
          </a:solidFill>
        </p:spPr>
        <p:txBody>
          <a:bodyPr wrap="none" rtlCol="0">
            <a:spAutoFit/>
          </a:bodyPr>
          <a:lstStyle/>
          <a:p>
            <a:pPr algn="ctr"/>
            <a:r>
              <a:rPr lang="en-US" sz="2000" b="1" dirty="0" smtClean="0"/>
              <a:t>adult</a:t>
            </a:r>
            <a:endParaRPr lang="en-US" sz="2000" b="1" dirty="0"/>
          </a:p>
        </p:txBody>
      </p:sp>
      <p:pic>
        <p:nvPicPr>
          <p:cNvPr id="17" name="Picture 5" descr="C:\Users\karen\AppData\Local\Microsoft\Windows\Temporary Internet Files\Content.IE5\ZQN2JZOZ\MP900289613[1].jpg"/>
          <p:cNvPicPr>
            <a:picLocks noChangeAspect="1" noChangeArrowheads="1"/>
          </p:cNvPicPr>
          <p:nvPr/>
        </p:nvPicPr>
        <p:blipFill>
          <a:blip r:embed="rId3" cstate="print"/>
          <a:srcRect l="14283" r="11456"/>
          <a:stretch>
            <a:fillRect/>
          </a:stretch>
        </p:blipFill>
        <p:spPr bwMode="auto">
          <a:xfrm rot="2449222">
            <a:off x="6978605" y="1256500"/>
            <a:ext cx="1575636" cy="1421566"/>
          </a:xfrm>
          <a:prstGeom prst="rect">
            <a:avLst/>
          </a:prstGeom>
          <a:noFill/>
        </p:spPr>
      </p:pic>
      <p:sp>
        <p:nvSpPr>
          <p:cNvPr id="18" name="TextBox 17"/>
          <p:cNvSpPr txBox="1"/>
          <p:nvPr/>
        </p:nvSpPr>
        <p:spPr>
          <a:xfrm rot="20029560">
            <a:off x="4534484" y="2610120"/>
            <a:ext cx="1231427" cy="461665"/>
          </a:xfrm>
          <a:prstGeom prst="rect">
            <a:avLst/>
          </a:prstGeom>
          <a:solidFill>
            <a:schemeClr val="accent6">
              <a:lumMod val="20000"/>
              <a:lumOff val="80000"/>
            </a:schemeClr>
          </a:solidFill>
          <a:ln>
            <a:solidFill>
              <a:schemeClr val="tx1"/>
            </a:solidFill>
          </a:ln>
        </p:spPr>
        <p:txBody>
          <a:bodyPr wrap="none" rtlCol="0">
            <a:spAutoFit/>
          </a:bodyPr>
          <a:lstStyle/>
          <a:p>
            <a:r>
              <a:rPr lang="en-US" sz="2400" dirty="0" smtClean="0"/>
              <a:t>FM use</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5263" y="228600"/>
            <a:ext cx="8948737" cy="685800"/>
          </a:xfrm>
        </p:spPr>
        <p:txBody>
          <a:bodyPr>
            <a:noAutofit/>
          </a:bodyPr>
          <a:lstStyle/>
          <a:p>
            <a:r>
              <a:rPr lang="en-US" sz="3000" dirty="0" smtClean="0"/>
              <a:t>More language used, more language learned!</a:t>
            </a:r>
            <a:endParaRPr lang="en-US" sz="3000" dirty="0"/>
          </a:p>
        </p:txBody>
      </p:sp>
      <p:graphicFrame>
        <p:nvGraphicFramePr>
          <p:cNvPr id="8" name="Table Placeholder 7"/>
          <p:cNvGraphicFramePr>
            <a:graphicFrameLocks noGrp="1"/>
          </p:cNvGraphicFramePr>
          <p:nvPr>
            <p:ph type="tbl" idx="1"/>
          </p:nvPr>
        </p:nvGraphicFramePr>
        <p:xfrm>
          <a:off x="1" y="838200"/>
          <a:ext cx="9144000" cy="5091980"/>
        </p:xfrm>
        <a:graphic>
          <a:graphicData uri="http://schemas.openxmlformats.org/drawingml/2006/table">
            <a:tbl>
              <a:tblPr firstRow="1" bandRow="1">
                <a:tableStyleId>{5C22544A-7EE6-4342-B048-85BDC9FD1C3A}</a:tableStyleId>
              </a:tblPr>
              <a:tblGrid>
                <a:gridCol w="2207173"/>
                <a:gridCol w="1182414"/>
                <a:gridCol w="1182414"/>
                <a:gridCol w="1182414"/>
                <a:gridCol w="1182414"/>
                <a:gridCol w="1103586"/>
                <a:gridCol w="1103585"/>
              </a:tblGrid>
              <a:tr h="524348">
                <a:tc gridSpan="7">
                  <a:txBody>
                    <a:bodyPr/>
                    <a:lstStyle/>
                    <a:p>
                      <a:pPr marL="0" marR="0" algn="ctr">
                        <a:lnSpc>
                          <a:spcPct val="115000"/>
                        </a:lnSpc>
                        <a:spcBef>
                          <a:spcPts val="0"/>
                        </a:spcBef>
                        <a:spcAft>
                          <a:spcPts val="0"/>
                        </a:spcAft>
                      </a:pPr>
                      <a:r>
                        <a:rPr lang="en-US" sz="2000" b="1" dirty="0">
                          <a:solidFill>
                            <a:schemeClr val="tx1"/>
                          </a:solidFill>
                          <a:latin typeface="Helvetica"/>
                          <a:ea typeface="Times New Roman"/>
                          <a:cs typeface="Times New Roman"/>
                        </a:rPr>
                        <a:t>Families’ Language and Use Differ Across Income Groups</a:t>
                      </a:r>
                      <a:endParaRPr lang="en-US" sz="2000" dirty="0">
                        <a:solidFill>
                          <a:schemeClr val="tx1"/>
                        </a:solidFill>
                        <a:latin typeface="Calibri"/>
                        <a:ea typeface="Calibri"/>
                        <a:cs typeface="Times New Roman"/>
                      </a:endParaRPr>
                    </a:p>
                  </a:txBody>
                  <a:tcPr marL="0" marR="0" marT="0" marB="0" anchor="ctr">
                    <a:solidFill>
                      <a:srgbClr val="FFFF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4348">
                <a:tc>
                  <a:txBody>
                    <a:bodyPr/>
                    <a:lstStyle/>
                    <a:p>
                      <a:pPr marL="0" marR="0" algn="ctr">
                        <a:lnSpc>
                          <a:spcPct val="115000"/>
                        </a:lnSpc>
                        <a:spcBef>
                          <a:spcPts val="0"/>
                        </a:spcBef>
                        <a:spcAft>
                          <a:spcPts val="0"/>
                        </a:spcAft>
                      </a:pPr>
                      <a:r>
                        <a:rPr lang="en-US" sz="1200" dirty="0">
                          <a:latin typeface="Times New Roman"/>
                          <a:ea typeface="Times New Roman"/>
                          <a:cs typeface="Times New Roman"/>
                        </a:rPr>
                        <a:t> </a:t>
                      </a:r>
                      <a:endParaRPr lang="en-US" sz="1100" dirty="0">
                        <a:latin typeface="Calibri"/>
                        <a:ea typeface="Calibri"/>
                        <a:cs typeface="Times New Roman"/>
                      </a:endParaRPr>
                    </a:p>
                  </a:txBody>
                  <a:tcPr marL="0" marR="0" marT="0" marB="0" anchor="ctr"/>
                </a:tc>
                <a:tc gridSpan="2">
                  <a:txBody>
                    <a:bodyPr/>
                    <a:lstStyle/>
                    <a:p>
                      <a:pPr marL="0" marR="0" algn="ctr">
                        <a:lnSpc>
                          <a:spcPct val="115000"/>
                        </a:lnSpc>
                        <a:spcBef>
                          <a:spcPts val="0"/>
                        </a:spcBef>
                        <a:spcAft>
                          <a:spcPts val="1000"/>
                        </a:spcAft>
                      </a:pPr>
                      <a:r>
                        <a:rPr lang="en-US" sz="2000" b="1" u="sng" dirty="0">
                          <a:latin typeface="Helvetica"/>
                          <a:ea typeface="Times New Roman"/>
                          <a:cs typeface="Times New Roman"/>
                        </a:rPr>
                        <a:t> Professional </a:t>
                      </a:r>
                      <a:endParaRPr lang="en-US" sz="2000" b="1" dirty="0">
                        <a:latin typeface="Calibri"/>
                        <a:ea typeface="Calibri"/>
                        <a:cs typeface="Times New Roman"/>
                      </a:endParaRPr>
                    </a:p>
                  </a:txBody>
                  <a:tcPr marL="0" marR="0" marT="0" marB="0" anchor="ctr"/>
                </a:tc>
                <a:tc hMerge="1">
                  <a:txBody>
                    <a:bodyPr/>
                    <a:lstStyle/>
                    <a:p>
                      <a:endParaRPr lang="en-US"/>
                    </a:p>
                  </a:txBody>
                  <a:tcPr/>
                </a:tc>
                <a:tc gridSpan="2">
                  <a:txBody>
                    <a:bodyPr/>
                    <a:lstStyle/>
                    <a:p>
                      <a:pPr marL="0" marR="0" algn="ctr">
                        <a:lnSpc>
                          <a:spcPct val="115000"/>
                        </a:lnSpc>
                        <a:spcBef>
                          <a:spcPts val="0"/>
                        </a:spcBef>
                        <a:spcAft>
                          <a:spcPts val="0"/>
                        </a:spcAft>
                      </a:pPr>
                      <a:r>
                        <a:rPr lang="en-US" sz="2000" b="1" u="sng" dirty="0">
                          <a:latin typeface="Helvetica"/>
                          <a:ea typeface="Times New Roman"/>
                          <a:cs typeface="Times New Roman"/>
                        </a:rPr>
                        <a:t>Working-class </a:t>
                      </a:r>
                      <a:endParaRPr lang="en-US" sz="2000" b="1" dirty="0">
                        <a:latin typeface="Calibri"/>
                        <a:ea typeface="Calibri"/>
                        <a:cs typeface="Times New Roman"/>
                      </a:endParaRPr>
                    </a:p>
                  </a:txBody>
                  <a:tcPr marL="0" marR="0" marT="0" marB="0" anchor="ctr"/>
                </a:tc>
                <a:tc hMerge="1">
                  <a:txBody>
                    <a:bodyPr/>
                    <a:lstStyle/>
                    <a:p>
                      <a:endParaRPr lang="en-US"/>
                    </a:p>
                  </a:txBody>
                  <a:tcPr/>
                </a:tc>
                <a:tc gridSpan="2">
                  <a:txBody>
                    <a:bodyPr/>
                    <a:lstStyle/>
                    <a:p>
                      <a:pPr marL="0" marR="0" algn="ctr">
                        <a:lnSpc>
                          <a:spcPct val="115000"/>
                        </a:lnSpc>
                        <a:spcBef>
                          <a:spcPts val="0"/>
                        </a:spcBef>
                        <a:spcAft>
                          <a:spcPts val="1000"/>
                        </a:spcAft>
                      </a:pPr>
                      <a:r>
                        <a:rPr lang="en-US" sz="2000" b="1" u="sng" dirty="0" smtClean="0">
                          <a:latin typeface="Helvetica"/>
                          <a:ea typeface="Times New Roman"/>
                          <a:cs typeface="Times New Roman"/>
                        </a:rPr>
                        <a:t>Poor</a:t>
                      </a:r>
                      <a:endParaRPr lang="en-US" sz="2000" b="1" dirty="0">
                        <a:latin typeface="Calibri"/>
                        <a:ea typeface="Calibri"/>
                        <a:cs typeface="Times New Roman"/>
                      </a:endParaRPr>
                    </a:p>
                  </a:txBody>
                  <a:tcPr marL="0" marR="0" marT="0" marB="0" anchor="ctr"/>
                </a:tc>
                <a:tc hMerge="1">
                  <a:txBody>
                    <a:bodyPr/>
                    <a:lstStyle/>
                    <a:p>
                      <a:endParaRPr lang="en-US"/>
                    </a:p>
                  </a:txBody>
                  <a:tcPr/>
                </a:tc>
              </a:tr>
              <a:tr h="627431">
                <a:tc>
                  <a:txBody>
                    <a:bodyPr/>
                    <a:lstStyle/>
                    <a:p>
                      <a:pPr marL="0" marR="0" algn="ctr">
                        <a:lnSpc>
                          <a:spcPct val="115000"/>
                        </a:lnSpc>
                        <a:spcBef>
                          <a:spcPts val="0"/>
                        </a:spcBef>
                        <a:spcAft>
                          <a:spcPts val="0"/>
                        </a:spcAft>
                      </a:pPr>
                      <a:endParaRPr lang="en-US" sz="1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Parent</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Child</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Parent</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Child</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Parent</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Child</a:t>
                      </a:r>
                      <a:endParaRPr lang="en-US" sz="2800" dirty="0">
                        <a:latin typeface="Calibri"/>
                        <a:ea typeface="Calibri"/>
                        <a:cs typeface="Times New Roman"/>
                      </a:endParaRPr>
                    </a:p>
                  </a:txBody>
                  <a:tcPr marL="0" marR="0" marT="0" marB="0" anchor="ctr"/>
                </a:tc>
              </a:tr>
              <a:tr h="892109">
                <a:tc>
                  <a:txBody>
                    <a:bodyPr/>
                    <a:lstStyle/>
                    <a:p>
                      <a:pPr marL="0" marR="0" algn="ctr">
                        <a:lnSpc>
                          <a:spcPct val="115000"/>
                        </a:lnSpc>
                        <a:spcBef>
                          <a:spcPts val="0"/>
                        </a:spcBef>
                        <a:spcAft>
                          <a:spcPts val="0"/>
                        </a:spcAft>
                      </a:pPr>
                      <a:r>
                        <a:rPr lang="en-US" sz="2400" b="1" dirty="0" smtClean="0">
                          <a:latin typeface="Times New Roman"/>
                          <a:ea typeface="Times New Roman"/>
                          <a:cs typeface="Times New Roman"/>
                        </a:rPr>
                        <a:t>Recorded vocabulary </a:t>
                      </a:r>
                      <a:r>
                        <a:rPr lang="en-US" sz="2400" b="1" dirty="0">
                          <a:latin typeface="Times New Roman"/>
                          <a:ea typeface="Times New Roman"/>
                          <a:cs typeface="Times New Roman"/>
                        </a:rPr>
                        <a:t>size</a:t>
                      </a:r>
                      <a:endParaRPr lang="en-US" sz="2400" b="1"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2,176</a:t>
                      </a:r>
                      <a:endParaRPr lang="en-US" sz="2800"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1,116</a:t>
                      </a:r>
                      <a:endParaRPr lang="en-US" sz="2800"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1,498</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749</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974</a:t>
                      </a:r>
                      <a:endParaRPr lang="en-US" sz="2800" dirty="0">
                        <a:latin typeface="Calibri"/>
                        <a:ea typeface="Calibri"/>
                        <a:cs typeface="Times New Roman"/>
                      </a:endParaRPr>
                    </a:p>
                  </a:txBody>
                  <a:tcPr marL="0" marR="0" marT="0" marB="0" anchor="ctr">
                    <a:solidFill>
                      <a:srgbClr val="FFC000"/>
                    </a:solidFill>
                  </a:tcP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525</a:t>
                      </a:r>
                      <a:endParaRPr lang="en-US" sz="2800" dirty="0">
                        <a:latin typeface="Calibri"/>
                        <a:ea typeface="Calibri"/>
                        <a:cs typeface="Times New Roman"/>
                      </a:endParaRPr>
                    </a:p>
                  </a:txBody>
                  <a:tcPr marL="0" marR="0" marT="0" marB="0" anchor="ctr"/>
                </a:tc>
              </a:tr>
              <a:tr h="892109">
                <a:tc>
                  <a:txBody>
                    <a:bodyPr/>
                    <a:lstStyle/>
                    <a:p>
                      <a:pPr marL="0" marR="0" algn="ctr">
                        <a:lnSpc>
                          <a:spcPct val="115000"/>
                        </a:lnSpc>
                        <a:spcBef>
                          <a:spcPts val="0"/>
                        </a:spcBef>
                        <a:spcAft>
                          <a:spcPts val="0"/>
                        </a:spcAft>
                      </a:pPr>
                      <a:r>
                        <a:rPr lang="en-US" sz="2400" b="1" dirty="0" smtClean="0">
                          <a:latin typeface="Times New Roman"/>
                          <a:ea typeface="Times New Roman"/>
                          <a:cs typeface="Times New Roman"/>
                        </a:rPr>
                        <a:t>Average </a:t>
                      </a:r>
                      <a:r>
                        <a:rPr lang="en-US" sz="2400" b="1" dirty="0">
                          <a:latin typeface="Times New Roman"/>
                          <a:ea typeface="Times New Roman"/>
                          <a:cs typeface="Times New Roman"/>
                        </a:rPr>
                        <a:t>utterances </a:t>
                      </a:r>
                      <a:r>
                        <a:rPr lang="en-US" sz="2400" b="1" dirty="0" smtClean="0">
                          <a:latin typeface="Times New Roman"/>
                          <a:ea typeface="Times New Roman"/>
                          <a:cs typeface="Times New Roman"/>
                        </a:rPr>
                        <a:t>/ hour</a:t>
                      </a:r>
                      <a:endParaRPr lang="en-US" sz="2400" b="1"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b="1" dirty="0">
                          <a:latin typeface="MS Sans Serif"/>
                          <a:ea typeface="Times New Roman"/>
                          <a:cs typeface="Times New Roman"/>
                        </a:rPr>
                        <a:t>487</a:t>
                      </a:r>
                      <a:endParaRPr lang="en-US" sz="2800" b="1"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310</a:t>
                      </a:r>
                      <a:endParaRPr lang="en-US" sz="2800"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301</a:t>
                      </a:r>
                      <a:endParaRPr lang="en-US" sz="2800" dirty="0">
                        <a:latin typeface="Calibri"/>
                        <a:ea typeface="Calibri"/>
                        <a:cs typeface="Times New Roman"/>
                      </a:endParaRPr>
                    </a:p>
                  </a:txBody>
                  <a:tcPr marL="0" marR="0" marT="0" marB="0" anchor="ctr">
                    <a:solidFill>
                      <a:srgbClr val="FFFF66"/>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223</a:t>
                      </a:r>
                      <a:endParaRPr lang="en-US" sz="2800" dirty="0">
                        <a:latin typeface="Calibri"/>
                        <a:ea typeface="Calibri"/>
                        <a:cs typeface="Times New Roman"/>
                      </a:endParaRPr>
                    </a:p>
                  </a:txBody>
                  <a:tcPr marL="0" marR="0" marT="0" marB="0" anchor="ctr">
                    <a:solidFill>
                      <a:srgbClr val="FFFF66"/>
                    </a:solidFill>
                  </a:tcPr>
                </a:tc>
                <a:tc>
                  <a:txBody>
                    <a:bodyPr/>
                    <a:lstStyle/>
                    <a:p>
                      <a:pPr marL="0" marR="0" algn="ctr">
                        <a:lnSpc>
                          <a:spcPct val="115000"/>
                        </a:lnSpc>
                        <a:spcBef>
                          <a:spcPts val="0"/>
                        </a:spcBef>
                        <a:spcAft>
                          <a:spcPts val="0"/>
                        </a:spcAft>
                      </a:pPr>
                      <a:r>
                        <a:rPr lang="en-US" sz="2800" b="1" dirty="0">
                          <a:latin typeface="MS Sans Serif"/>
                          <a:ea typeface="Times New Roman"/>
                          <a:cs typeface="Times New Roman"/>
                        </a:rPr>
                        <a:t>176</a:t>
                      </a:r>
                      <a:endParaRPr lang="en-US" sz="2800" b="1" dirty="0">
                        <a:latin typeface="Calibri"/>
                        <a:ea typeface="Calibri"/>
                        <a:cs typeface="Times New Roman"/>
                      </a:endParaRPr>
                    </a:p>
                  </a:txBody>
                  <a:tcPr marL="0" marR="0" marT="0" marB="0" anchor="ctr">
                    <a:solidFill>
                      <a:srgbClr val="FFC000"/>
                    </a:solidFill>
                  </a:tcPr>
                </a:tc>
                <a:tc>
                  <a:txBody>
                    <a:bodyPr/>
                    <a:lstStyle/>
                    <a:p>
                      <a:pPr marL="0" marR="0" algn="ctr">
                        <a:lnSpc>
                          <a:spcPct val="115000"/>
                        </a:lnSpc>
                        <a:spcBef>
                          <a:spcPts val="0"/>
                        </a:spcBef>
                        <a:spcAft>
                          <a:spcPts val="0"/>
                        </a:spcAft>
                      </a:pPr>
                      <a:r>
                        <a:rPr lang="en-US" sz="2800" dirty="0">
                          <a:latin typeface="MS Sans Serif"/>
                          <a:ea typeface="Times New Roman"/>
                          <a:cs typeface="Times New Roman"/>
                        </a:rPr>
                        <a:t>168</a:t>
                      </a:r>
                      <a:endParaRPr lang="en-US" sz="2800" dirty="0">
                        <a:latin typeface="Calibri"/>
                        <a:ea typeface="Calibri"/>
                        <a:cs typeface="Times New Roman"/>
                      </a:endParaRPr>
                    </a:p>
                  </a:txBody>
                  <a:tcPr marL="0" marR="0" marT="0" marB="0" anchor="ctr">
                    <a:solidFill>
                      <a:srgbClr val="FFC000"/>
                    </a:solidFill>
                  </a:tcPr>
                </a:tc>
              </a:tr>
              <a:tr h="892109">
                <a:tc>
                  <a:txBody>
                    <a:bodyPr/>
                    <a:lstStyle/>
                    <a:p>
                      <a:pPr marL="0" marR="0" algn="ctr">
                        <a:lnSpc>
                          <a:spcPct val="115000"/>
                        </a:lnSpc>
                        <a:spcBef>
                          <a:spcPts val="0"/>
                        </a:spcBef>
                        <a:spcAft>
                          <a:spcPts val="0"/>
                        </a:spcAft>
                      </a:pPr>
                      <a:r>
                        <a:rPr lang="en-US" sz="2400" b="1" dirty="0">
                          <a:latin typeface="Times New Roman"/>
                          <a:ea typeface="Times New Roman"/>
                          <a:cs typeface="Times New Roman"/>
                        </a:rPr>
                        <a:t>Average different   </a:t>
                      </a:r>
                      <a:br>
                        <a:rPr lang="en-US" sz="2400" b="1" dirty="0">
                          <a:latin typeface="Times New Roman"/>
                          <a:ea typeface="Times New Roman"/>
                          <a:cs typeface="Times New Roman"/>
                        </a:rPr>
                      </a:br>
                      <a:r>
                        <a:rPr lang="en-US" sz="2400" b="1" dirty="0">
                          <a:latin typeface="Times New Roman"/>
                          <a:ea typeface="Times New Roman"/>
                          <a:cs typeface="Times New Roman"/>
                        </a:rPr>
                        <a:t> </a:t>
                      </a:r>
                      <a:r>
                        <a:rPr lang="en-US" sz="2400" b="1" dirty="0" smtClean="0">
                          <a:latin typeface="Times New Roman"/>
                          <a:ea typeface="Times New Roman"/>
                          <a:cs typeface="Times New Roman"/>
                        </a:rPr>
                        <a:t>words/ </a:t>
                      </a:r>
                      <a:r>
                        <a:rPr lang="en-US" sz="2400" b="1" dirty="0">
                          <a:latin typeface="Times New Roman"/>
                          <a:ea typeface="Times New Roman"/>
                          <a:cs typeface="Times New Roman"/>
                        </a:rPr>
                        <a:t>hour</a:t>
                      </a:r>
                      <a:endParaRPr lang="en-US" sz="2400" b="1" dirty="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382</a:t>
                      </a:r>
                      <a:endParaRPr lang="en-US" sz="2800" dirty="0">
                        <a:latin typeface="Calibri"/>
                        <a:ea typeface="Calibri"/>
                        <a:cs typeface="Times New Roman"/>
                      </a:endParaRPr>
                    </a:p>
                  </a:txBody>
                  <a:tcPr marL="0" marR="0" marT="0" marB="0" anchor="ctr">
                    <a:solidFill>
                      <a:srgbClr val="92D050"/>
                    </a:solidFill>
                  </a:tcPr>
                </a:tc>
                <a:tc>
                  <a:txBody>
                    <a:bodyPr/>
                    <a:lstStyle/>
                    <a:p>
                      <a:pPr marL="0" marR="0" algn="ctr">
                        <a:lnSpc>
                          <a:spcPct val="115000"/>
                        </a:lnSpc>
                        <a:spcBef>
                          <a:spcPts val="0"/>
                        </a:spcBef>
                        <a:spcAft>
                          <a:spcPts val="0"/>
                        </a:spcAft>
                      </a:pPr>
                      <a:r>
                        <a:rPr lang="en-US" sz="2800">
                          <a:latin typeface="Times New Roman"/>
                          <a:ea typeface="Times New Roman"/>
                          <a:cs typeface="Times New Roman"/>
                        </a:rPr>
                        <a:t>297</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251</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a:latin typeface="Times New Roman"/>
                          <a:ea typeface="Times New Roman"/>
                          <a:cs typeface="Times New Roman"/>
                        </a:rPr>
                        <a:t>216</a:t>
                      </a:r>
                      <a:endParaRPr lang="en-US" sz="2800">
                        <a:latin typeface="Calibri"/>
                        <a:ea typeface="Calibri"/>
                        <a:cs typeface="Times New Roman"/>
                      </a:endParaRPr>
                    </a:p>
                  </a:txBody>
                  <a:tcPr marL="0" marR="0" marT="0" marB="0" anchor="ct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167</a:t>
                      </a:r>
                      <a:endParaRPr lang="en-US" sz="2800" dirty="0">
                        <a:latin typeface="Calibri"/>
                        <a:ea typeface="Calibri"/>
                        <a:cs typeface="Times New Roman"/>
                      </a:endParaRPr>
                    </a:p>
                  </a:txBody>
                  <a:tcPr marL="0" marR="0" marT="0" marB="0" anchor="ctr">
                    <a:solidFill>
                      <a:srgbClr val="FFC000"/>
                    </a:solidFill>
                  </a:tcPr>
                </a:tc>
                <a:tc>
                  <a:txBody>
                    <a:bodyPr/>
                    <a:lstStyle/>
                    <a:p>
                      <a:pPr marL="0" marR="0" algn="ctr">
                        <a:lnSpc>
                          <a:spcPct val="115000"/>
                        </a:lnSpc>
                        <a:spcBef>
                          <a:spcPts val="0"/>
                        </a:spcBef>
                        <a:spcAft>
                          <a:spcPts val="0"/>
                        </a:spcAft>
                      </a:pPr>
                      <a:r>
                        <a:rPr lang="en-US" sz="2800" dirty="0">
                          <a:latin typeface="Times New Roman"/>
                          <a:ea typeface="Times New Roman"/>
                          <a:cs typeface="Times New Roman"/>
                        </a:rPr>
                        <a:t>149</a:t>
                      </a:r>
                      <a:endParaRPr lang="en-US" sz="2800" dirty="0">
                        <a:latin typeface="Calibri"/>
                        <a:ea typeface="Calibri"/>
                        <a:cs typeface="Times New Roman"/>
                      </a:endParaRPr>
                    </a:p>
                  </a:txBody>
                  <a:tcPr marL="0" marR="0" marT="0" marB="0" anchor="ctr"/>
                </a:tc>
              </a:tr>
            </a:tbl>
          </a:graphicData>
        </a:graphic>
      </p:graphicFrame>
      <p:sp>
        <p:nvSpPr>
          <p:cNvPr id="4" name="Rectangle 3"/>
          <p:cNvSpPr/>
          <p:nvPr/>
        </p:nvSpPr>
        <p:spPr>
          <a:xfrm>
            <a:off x="0" y="6019800"/>
            <a:ext cx="9113622" cy="769441"/>
          </a:xfrm>
          <a:prstGeom prst="rect">
            <a:avLst/>
          </a:prstGeom>
          <a:solidFill>
            <a:srgbClr val="FFFF66"/>
          </a:solidFill>
        </p:spPr>
        <p:txBody>
          <a:bodyPr wrap="square">
            <a:spAutoFit/>
          </a:bodyPr>
          <a:lstStyle/>
          <a:p>
            <a:r>
              <a:rPr lang="en-US" sz="2800" b="1" dirty="0" smtClean="0"/>
              <a:t>1995 Hart-Risley 30 Million Word Gap by age 3</a:t>
            </a:r>
          </a:p>
          <a:p>
            <a:r>
              <a:rPr lang="en-US" sz="1600" dirty="0" smtClean="0">
                <a:hlinkClick r:id="rId2"/>
              </a:rPr>
              <a:t>http://archive.aft.org/pubs-reports/american_educator/spring2003/catastrophe.html</a:t>
            </a:r>
            <a:endParaRPr lang="en-US" sz="3200" b="1" dirty="0" smtClean="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Low vocabulary = low reading</a:t>
            </a:r>
            <a:endParaRPr lang="en-US" dirty="0"/>
          </a:p>
        </p:txBody>
      </p:sp>
      <p:sp>
        <p:nvSpPr>
          <p:cNvPr id="3" name="Table Placeholder 2"/>
          <p:cNvSpPr>
            <a:spLocks noGrp="1"/>
          </p:cNvSpPr>
          <p:nvPr>
            <p:ph type="tbl" idx="1"/>
          </p:nvPr>
        </p:nvSpPr>
        <p:spPr>
          <a:xfrm>
            <a:off x="609600" y="1524000"/>
            <a:ext cx="7924800" cy="4419600"/>
          </a:xfrm>
        </p:spPr>
      </p:sp>
      <p:pic>
        <p:nvPicPr>
          <p:cNvPr id="2050" name="Picture 2"/>
          <p:cNvPicPr>
            <a:picLocks noChangeAspect="1" noChangeArrowheads="1"/>
          </p:cNvPicPr>
          <p:nvPr/>
        </p:nvPicPr>
        <p:blipFill>
          <a:blip r:embed="rId2" cstate="print"/>
          <a:srcRect r="10152"/>
          <a:stretch>
            <a:fillRect/>
          </a:stretch>
        </p:blipFill>
        <p:spPr bwMode="auto">
          <a:xfrm>
            <a:off x="381000" y="1066800"/>
            <a:ext cx="8093044" cy="5410199"/>
          </a:xfrm>
          <a:prstGeom prst="rect">
            <a:avLst/>
          </a:prstGeom>
          <a:noFill/>
          <a:ln w="9525">
            <a:noFill/>
            <a:miter lim="800000"/>
            <a:headEnd/>
            <a:tailEnd/>
          </a:ln>
        </p:spPr>
      </p:pic>
      <p:sp>
        <p:nvSpPr>
          <p:cNvPr id="5" name="TextBox 4"/>
          <p:cNvSpPr txBox="1"/>
          <p:nvPr/>
        </p:nvSpPr>
        <p:spPr>
          <a:xfrm>
            <a:off x="0" y="6519446"/>
            <a:ext cx="9147056" cy="338554"/>
          </a:xfrm>
          <a:prstGeom prst="rect">
            <a:avLst/>
          </a:prstGeom>
          <a:noFill/>
        </p:spPr>
        <p:txBody>
          <a:bodyPr wrap="none" rtlCol="0">
            <a:spAutoFit/>
          </a:bodyPr>
          <a:lstStyle/>
          <a:p>
            <a:r>
              <a:rPr lang="en-US" sz="1600" dirty="0" smtClean="0"/>
              <a:t>http://www.decd.sa.gov.au/northernadelaide/files/links/Importance_of_early_vocabu.pdf</a:t>
            </a:r>
            <a:endParaRPr lang="en-US" sz="1600" dirty="0"/>
          </a:p>
        </p:txBody>
      </p:sp>
      <p:sp>
        <p:nvSpPr>
          <p:cNvPr id="6" name="TextBox 5"/>
          <p:cNvSpPr txBox="1"/>
          <p:nvPr/>
        </p:nvSpPr>
        <p:spPr>
          <a:xfrm>
            <a:off x="1066800" y="3505200"/>
            <a:ext cx="1295400" cy="2554545"/>
          </a:xfrm>
          <a:prstGeom prst="rect">
            <a:avLst/>
          </a:prstGeom>
          <a:solidFill>
            <a:srgbClr val="FFFF66"/>
          </a:solidFill>
          <a:ln w="38100">
            <a:solidFill>
              <a:srgbClr val="008000"/>
            </a:solidFill>
          </a:ln>
        </p:spPr>
        <p:txBody>
          <a:bodyPr wrap="square" rtlCol="0">
            <a:spAutoFit/>
          </a:bodyPr>
          <a:lstStyle/>
          <a:p>
            <a:endParaRPr lang="en-US" sz="3200" b="1" dirty="0" smtClean="0"/>
          </a:p>
          <a:p>
            <a:r>
              <a:rPr lang="en-US" sz="2400" b="1" dirty="0" smtClean="0"/>
              <a:t>37</a:t>
            </a:r>
            <a:r>
              <a:rPr lang="en-US" sz="2400" b="1" baseline="30000" dirty="0" smtClean="0"/>
              <a:t>th</a:t>
            </a:r>
            <a:r>
              <a:rPr lang="en-US" sz="2400" b="1" dirty="0" smtClean="0"/>
              <a:t> %</a:t>
            </a:r>
          </a:p>
          <a:p>
            <a:endParaRPr lang="en-US" sz="1600" b="1" dirty="0" smtClean="0"/>
          </a:p>
          <a:p>
            <a:r>
              <a:rPr lang="en-US" sz="2400" b="1" dirty="0" smtClean="0"/>
              <a:t>21</a:t>
            </a:r>
            <a:r>
              <a:rPr lang="en-US" sz="2400" b="1" baseline="30000" dirty="0" smtClean="0"/>
              <a:t>st</a:t>
            </a:r>
            <a:r>
              <a:rPr lang="en-US" sz="2400" b="1" dirty="0" smtClean="0"/>
              <a:t> %</a:t>
            </a:r>
          </a:p>
          <a:p>
            <a:endParaRPr lang="en-US" sz="1600" b="1" dirty="0" smtClean="0"/>
          </a:p>
          <a:p>
            <a:r>
              <a:rPr lang="en-US" sz="2400" b="1" dirty="0" smtClean="0"/>
              <a:t>7</a:t>
            </a:r>
            <a:r>
              <a:rPr lang="en-US" sz="2400" b="1" baseline="30000" dirty="0" smtClean="0"/>
              <a:t>th</a:t>
            </a:r>
            <a:r>
              <a:rPr lang="en-US" sz="2400" b="1" dirty="0" smtClean="0"/>
              <a:t> %</a:t>
            </a:r>
          </a:p>
          <a:p>
            <a:endParaRPr lang="en-US" sz="2400" b="1" dirty="0"/>
          </a:p>
        </p:txBody>
      </p:sp>
      <p:sp>
        <p:nvSpPr>
          <p:cNvPr id="7" name="TextBox 6"/>
          <p:cNvSpPr txBox="1"/>
          <p:nvPr/>
        </p:nvSpPr>
        <p:spPr>
          <a:xfrm>
            <a:off x="1981200" y="6096000"/>
            <a:ext cx="6713697" cy="369332"/>
          </a:xfrm>
          <a:prstGeom prst="rect">
            <a:avLst/>
          </a:prstGeom>
          <a:solidFill>
            <a:srgbClr val="FFFF66"/>
          </a:solidFill>
          <a:ln w="38100">
            <a:solidFill>
              <a:srgbClr val="008000"/>
            </a:solidFill>
          </a:ln>
        </p:spPr>
        <p:txBody>
          <a:bodyPr wrap="none" rtlCol="0">
            <a:spAutoFit/>
          </a:bodyPr>
          <a:lstStyle/>
          <a:p>
            <a:r>
              <a:rPr lang="en-US" b="1" dirty="0" smtClean="0"/>
              <a:t>GRADE 1		GRADE 2		GRADE 3</a:t>
            </a:r>
            <a:endParaRPr lang="en-US" b="1" dirty="0"/>
          </a:p>
        </p:txBody>
      </p:sp>
      <p:sp>
        <p:nvSpPr>
          <p:cNvPr id="8" name="TextBox 7"/>
          <p:cNvSpPr txBox="1"/>
          <p:nvPr/>
        </p:nvSpPr>
        <p:spPr>
          <a:xfrm>
            <a:off x="3539581" y="4343400"/>
            <a:ext cx="5604419" cy="1477328"/>
          </a:xfrm>
          <a:prstGeom prst="rect">
            <a:avLst/>
          </a:prstGeom>
          <a:noFill/>
        </p:spPr>
        <p:txBody>
          <a:bodyPr wrap="square" rtlCol="0">
            <a:spAutoFit/>
          </a:bodyPr>
          <a:lstStyle/>
          <a:p>
            <a:r>
              <a:rPr lang="en-US" dirty="0" smtClean="0"/>
              <a:t>2008 National study of poor children. Word attack and word reading at or close to grade level but reading comprehension declined relative to grade-level expectations. Early vocabulary skills predict later performance.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481328"/>
            <a:ext cx="8229600" cy="5148072"/>
          </a:xfrm>
          <a:ln>
            <a:solidFill>
              <a:srgbClr val="C00000"/>
            </a:solidFill>
          </a:ln>
        </p:spPr>
        <p:txBody>
          <a:bodyPr>
            <a:normAutofit lnSpcReduction="10000"/>
          </a:bodyPr>
          <a:lstStyle/>
          <a:p>
            <a:r>
              <a:rPr lang="en-US" dirty="0" smtClean="0"/>
              <a:t>Using hearing aids and being exposed to language does is a necessary first step to successful learning</a:t>
            </a:r>
          </a:p>
          <a:p>
            <a:r>
              <a:rPr lang="en-US" dirty="0" smtClean="0">
                <a:solidFill>
                  <a:srgbClr val="0070C0"/>
                </a:solidFill>
              </a:rPr>
              <a:t>Hearing aids or other hearing devices do </a:t>
            </a:r>
            <a:r>
              <a:rPr lang="en-US" dirty="0" smtClean="0">
                <a:solidFill>
                  <a:srgbClr val="C00000"/>
                </a:solidFill>
              </a:rPr>
              <a:t>NOT</a:t>
            </a:r>
            <a:r>
              <a:rPr lang="en-US" dirty="0" smtClean="0">
                <a:solidFill>
                  <a:srgbClr val="0070C0"/>
                </a:solidFill>
              </a:rPr>
              <a:t> return normal hearing</a:t>
            </a:r>
          </a:p>
          <a:p>
            <a:r>
              <a:rPr lang="en-US" dirty="0" smtClean="0"/>
              <a:t>A child with hearing loss will </a:t>
            </a:r>
            <a:r>
              <a:rPr lang="en-US" dirty="0" smtClean="0">
                <a:solidFill>
                  <a:srgbClr val="C00000"/>
                </a:solidFill>
              </a:rPr>
              <a:t>ALWAYS</a:t>
            </a:r>
            <a:r>
              <a:rPr lang="en-US" dirty="0" smtClean="0"/>
              <a:t> miss more information with a greater level of effort as their hearing peers</a:t>
            </a:r>
          </a:p>
          <a:p>
            <a:r>
              <a:rPr lang="en-US" dirty="0" smtClean="0">
                <a:solidFill>
                  <a:srgbClr val="0070C0"/>
                </a:solidFill>
              </a:rPr>
              <a:t>It is necessary to </a:t>
            </a:r>
            <a:r>
              <a:rPr lang="en-US" dirty="0" smtClean="0">
                <a:solidFill>
                  <a:srgbClr val="C00000"/>
                </a:solidFill>
              </a:rPr>
              <a:t>KNOW</a:t>
            </a:r>
            <a:r>
              <a:rPr lang="en-US" dirty="0" smtClean="0">
                <a:solidFill>
                  <a:srgbClr val="0070C0"/>
                </a:solidFill>
              </a:rPr>
              <a:t> how much of speech is perceived by the child under various conditions if we are to estimate access to verbal instruction</a:t>
            </a:r>
            <a:endParaRPr lang="en-US" dirty="0">
              <a:solidFill>
                <a:srgbClr val="0070C0"/>
              </a:solidFill>
            </a:endParaRPr>
          </a:p>
        </p:txBody>
      </p:sp>
      <p:sp>
        <p:nvSpPr>
          <p:cNvPr id="2" name="Title 1"/>
          <p:cNvSpPr>
            <a:spLocks noGrp="1"/>
          </p:cNvSpPr>
          <p:nvPr>
            <p:ph type="title"/>
          </p:nvPr>
        </p:nvSpPr>
        <p:spPr/>
        <p:txBody>
          <a:bodyPr>
            <a:normAutofit fontScale="90000"/>
          </a:bodyPr>
          <a:lstStyle/>
          <a:p>
            <a:pPr algn="ctr"/>
            <a:r>
              <a:rPr lang="en-US" dirty="0" smtClean="0"/>
              <a:t>How much of speech does a child with hearing loss perceive?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457200"/>
            <a:ext cx="8458200" cy="2590800"/>
          </a:xfrm>
        </p:spPr>
        <p:txBody>
          <a:bodyPr>
            <a:normAutofit fontScale="92500" lnSpcReduction="10000"/>
          </a:bodyPr>
          <a:lstStyle/>
          <a:p>
            <a:pPr algn="ctr">
              <a:buNone/>
            </a:pPr>
            <a:r>
              <a:rPr lang="en-US" sz="3000" b="1" dirty="0" smtClean="0"/>
              <a:t>Functional Listening Evaluation</a:t>
            </a:r>
          </a:p>
          <a:p>
            <a:r>
              <a:rPr lang="en-US" sz="2800" dirty="0" smtClean="0"/>
              <a:t>Child age appropriate repeats words or phrases</a:t>
            </a:r>
          </a:p>
          <a:p>
            <a:r>
              <a:rPr lang="en-US" sz="2800" dirty="0" smtClean="0"/>
              <a:t>Lists presented close (3 ft) and far (12 ft) to represent different classroom communication</a:t>
            </a:r>
          </a:p>
          <a:p>
            <a:r>
              <a:rPr lang="en-US" sz="2800" dirty="0" smtClean="0"/>
              <a:t>Quiet/Noise  while Watching/Not Watching</a:t>
            </a:r>
          </a:p>
          <a:p>
            <a:r>
              <a:rPr lang="en-US" sz="2800" dirty="0" smtClean="0"/>
              <a:t>Compare estimated ability to perceive speech  </a:t>
            </a:r>
            <a:endParaRPr lang="en-US" sz="2800" dirty="0"/>
          </a:p>
        </p:txBody>
      </p:sp>
      <p:graphicFrame>
        <p:nvGraphicFramePr>
          <p:cNvPr id="6" name="Table 5"/>
          <p:cNvGraphicFramePr>
            <a:graphicFrameLocks noGrp="1"/>
          </p:cNvGraphicFramePr>
          <p:nvPr/>
        </p:nvGraphicFramePr>
        <p:xfrm>
          <a:off x="457200" y="2895600"/>
          <a:ext cx="8382001" cy="3045387"/>
        </p:xfrm>
        <a:graphic>
          <a:graphicData uri="http://schemas.openxmlformats.org/drawingml/2006/table">
            <a:tbl>
              <a:tblPr/>
              <a:tblGrid>
                <a:gridCol w="1520265"/>
                <a:gridCol w="1715054"/>
                <a:gridCol w="1715814"/>
                <a:gridCol w="1715054"/>
                <a:gridCol w="1715814"/>
              </a:tblGrid>
              <a:tr h="128848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52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7379">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8" name="Picture 2" descr="C:\Users\karen\AppData\Local\Microsoft\Windows\Temporary Internet Files\Content.IE5\UDLUE5ML\MC900445222[1].wmf"/>
          <p:cNvPicPr>
            <a:picLocks noChangeAspect="1" noChangeArrowheads="1"/>
          </p:cNvPicPr>
          <p:nvPr/>
        </p:nvPicPr>
        <p:blipFill>
          <a:blip r:embed="rId2" cstate="print"/>
          <a:srcRect l="-5853" b="63492"/>
          <a:stretch>
            <a:fillRect/>
          </a:stretch>
        </p:blipFill>
        <p:spPr bwMode="auto">
          <a:xfrm flipH="1">
            <a:off x="533400" y="2971800"/>
            <a:ext cx="1323975" cy="1052513"/>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34</a:t>
            </a:fld>
            <a:endParaRPr lang="en-US" dirty="0"/>
          </a:p>
        </p:txBody>
      </p:sp>
      <p:sp>
        <p:nvSpPr>
          <p:cNvPr id="9" name="TextBox 8"/>
          <p:cNvSpPr txBox="1"/>
          <p:nvPr/>
        </p:nvSpPr>
        <p:spPr>
          <a:xfrm>
            <a:off x="43432" y="6019800"/>
            <a:ext cx="9100568" cy="369332"/>
          </a:xfrm>
          <a:prstGeom prst="rect">
            <a:avLst/>
          </a:prstGeom>
          <a:solidFill>
            <a:srgbClr val="FFFF00"/>
          </a:solidFill>
        </p:spPr>
        <p:txBody>
          <a:bodyPr wrap="none" rtlCol="0">
            <a:spAutoFit/>
          </a:bodyPr>
          <a:lstStyle/>
          <a:p>
            <a:r>
              <a:rPr lang="en-US" dirty="0" smtClean="0"/>
              <a:t>Typically hearing children age 3-17  can repeat 90% or better even if very noisy.</a:t>
            </a:r>
            <a:endParaRPr lang="en-US" dirty="0"/>
          </a:p>
        </p:txBody>
      </p:sp>
      <p:sp>
        <p:nvSpPr>
          <p:cNvPr id="11" name="TextBox 10"/>
          <p:cNvSpPr txBox="1"/>
          <p:nvPr/>
        </p:nvSpPr>
        <p:spPr>
          <a:xfrm>
            <a:off x="304800" y="6324600"/>
            <a:ext cx="8324715" cy="338554"/>
          </a:xfrm>
          <a:prstGeom prst="rect">
            <a:avLst/>
          </a:prstGeom>
          <a:noFill/>
        </p:spPr>
        <p:txBody>
          <a:bodyPr wrap="none" rtlCol="0">
            <a:spAutoFit/>
          </a:bodyPr>
          <a:lstStyle/>
          <a:p>
            <a:r>
              <a:rPr lang="en-US" sz="1600" dirty="0" smtClean="0"/>
              <a:t>FLE is at http://successforkidswithhearingloss.com/tests/tests-by-other-authors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Listening – An Li</a:t>
            </a:r>
            <a:endParaRPr lang="en-US" dirty="0"/>
          </a:p>
        </p:txBody>
      </p:sp>
      <p:graphicFrame>
        <p:nvGraphicFramePr>
          <p:cNvPr id="3" name="Table 2"/>
          <p:cNvGraphicFramePr>
            <a:graphicFrameLocks noGrp="1"/>
          </p:cNvGraphicFramePr>
          <p:nvPr/>
        </p:nvGraphicFramePr>
        <p:xfrm>
          <a:off x="304800" y="1981200"/>
          <a:ext cx="8382001" cy="3045387"/>
        </p:xfrm>
        <a:graphic>
          <a:graphicData uri="http://schemas.openxmlformats.org/drawingml/2006/table">
            <a:tbl>
              <a:tblPr/>
              <a:tblGrid>
                <a:gridCol w="1520265"/>
                <a:gridCol w="1715054"/>
                <a:gridCol w="1715814"/>
                <a:gridCol w="1715054"/>
                <a:gridCol w="1715814"/>
              </a:tblGrid>
              <a:tr h="128848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52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76%</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72%</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60%</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7379">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92%</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80%</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68%</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4" name="Picture 2" descr="C:\Users\karen\AppData\Local\Microsoft\Windows\Temporary Internet Files\Content.IE5\523QAPCS\MC900437497[1].wmf"/>
          <p:cNvPicPr>
            <a:picLocks noChangeAspect="1" noChangeArrowheads="1"/>
          </p:cNvPicPr>
          <p:nvPr/>
        </p:nvPicPr>
        <p:blipFill>
          <a:blip r:embed="rId2" cstate="print"/>
          <a:srcRect l="50000" r="12500" b="61688"/>
          <a:stretch>
            <a:fillRect/>
          </a:stretch>
        </p:blipFill>
        <p:spPr bwMode="auto">
          <a:xfrm flipH="1">
            <a:off x="457200" y="1981200"/>
            <a:ext cx="1295400" cy="1273810"/>
          </a:xfrm>
          <a:prstGeom prst="rect">
            <a:avLst/>
          </a:prstGeom>
          <a:noFill/>
        </p:spPr>
      </p:pic>
      <p:sp>
        <p:nvSpPr>
          <p:cNvPr id="5" name="TextBox 4"/>
          <p:cNvSpPr txBox="1"/>
          <p:nvPr/>
        </p:nvSpPr>
        <p:spPr>
          <a:xfrm>
            <a:off x="1524000" y="5867400"/>
            <a:ext cx="7003840" cy="523220"/>
          </a:xfrm>
          <a:prstGeom prst="rect">
            <a:avLst/>
          </a:prstGeom>
          <a:noFill/>
        </p:spPr>
        <p:txBody>
          <a:bodyPr wrap="none" rtlCol="0">
            <a:spAutoFit/>
          </a:bodyPr>
          <a:lstStyle/>
          <a:p>
            <a:r>
              <a:rPr lang="en-US" sz="2800" b="1" dirty="0" smtClean="0"/>
              <a:t>An Li has a 1 – 1.5 year language delay</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Turn-and-Talk </a:t>
            </a:r>
            <a:endParaRPr lang="en-US" dirty="0"/>
          </a:p>
        </p:txBody>
      </p:sp>
      <p:graphicFrame>
        <p:nvGraphicFramePr>
          <p:cNvPr id="3" name="Table 2"/>
          <p:cNvGraphicFramePr>
            <a:graphicFrameLocks noGrp="1"/>
          </p:cNvGraphicFramePr>
          <p:nvPr/>
        </p:nvGraphicFramePr>
        <p:xfrm>
          <a:off x="304800" y="1219200"/>
          <a:ext cx="8382001" cy="3045387"/>
        </p:xfrm>
        <a:graphic>
          <a:graphicData uri="http://schemas.openxmlformats.org/drawingml/2006/table">
            <a:tbl>
              <a:tblPr/>
              <a:tblGrid>
                <a:gridCol w="1520265"/>
                <a:gridCol w="1715054"/>
                <a:gridCol w="1715814"/>
                <a:gridCol w="1715054"/>
                <a:gridCol w="1715814"/>
              </a:tblGrid>
              <a:tr h="128848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+5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+5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0952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76%</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72%</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60%</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847379">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92%</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84%</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80%</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r>
                        <a:rPr lang="en-US" sz="2800" dirty="0" smtClean="0">
                          <a:solidFill>
                            <a:srgbClr val="000000"/>
                          </a:solidFill>
                          <a:latin typeface="Calibri"/>
                          <a:ea typeface="Calibri"/>
                          <a:cs typeface="Calibri"/>
                        </a:rPr>
                        <a:t>68%</a:t>
                      </a:r>
                      <a:endParaRPr lang="en-US" sz="28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4" name="Picture 2" descr="C:\Users\karen\AppData\Local\Microsoft\Windows\Temporary Internet Files\Content.IE5\523QAPCS\MC900437497[1].wmf"/>
          <p:cNvPicPr>
            <a:picLocks noChangeAspect="1" noChangeArrowheads="1"/>
          </p:cNvPicPr>
          <p:nvPr/>
        </p:nvPicPr>
        <p:blipFill>
          <a:blip r:embed="rId2" cstate="print"/>
          <a:srcRect l="50000" r="12500" b="61688"/>
          <a:stretch>
            <a:fillRect/>
          </a:stretch>
        </p:blipFill>
        <p:spPr bwMode="auto">
          <a:xfrm flipH="1">
            <a:off x="381000" y="1219200"/>
            <a:ext cx="1295400" cy="1273810"/>
          </a:xfrm>
          <a:prstGeom prst="rect">
            <a:avLst/>
          </a:prstGeom>
          <a:noFill/>
        </p:spPr>
      </p:pic>
      <p:sp>
        <p:nvSpPr>
          <p:cNvPr id="5" name="TextBox 4"/>
          <p:cNvSpPr txBox="1"/>
          <p:nvPr/>
        </p:nvSpPr>
        <p:spPr>
          <a:xfrm>
            <a:off x="304800" y="4343400"/>
            <a:ext cx="8534400" cy="3108543"/>
          </a:xfrm>
          <a:prstGeom prst="rect">
            <a:avLst/>
          </a:prstGeom>
          <a:noFill/>
        </p:spPr>
        <p:txBody>
          <a:bodyPr wrap="square" rtlCol="0">
            <a:spAutoFit/>
          </a:bodyPr>
          <a:lstStyle/>
          <a:p>
            <a:pPr>
              <a:buFont typeface="Arial" pitchFamily="34" charset="0"/>
              <a:buChar char="•"/>
            </a:pPr>
            <a:r>
              <a:rPr lang="en-US" sz="2800" dirty="0" smtClean="0"/>
              <a:t> With hearing aids, An Li has a ____hearing loss</a:t>
            </a:r>
          </a:p>
          <a:p>
            <a:pPr>
              <a:buFont typeface="Arial" pitchFamily="34" charset="0"/>
              <a:buChar char="•"/>
            </a:pPr>
            <a:r>
              <a:rPr lang="en-US" sz="2800" dirty="0" smtClean="0"/>
              <a:t> How much would he hear/understand when a peer answers a question from across the room?</a:t>
            </a:r>
          </a:p>
          <a:p>
            <a:pPr>
              <a:buFont typeface="Arial" pitchFamily="34" charset="0"/>
              <a:buChar char="•"/>
            </a:pPr>
            <a:r>
              <a:rPr lang="en-US" sz="2800" dirty="0" smtClean="0"/>
              <a:t> What would you expect about his reading comprehension?</a:t>
            </a:r>
          </a:p>
          <a:p>
            <a:pPr>
              <a:buFont typeface="Arial" pitchFamily="34" charset="0"/>
              <a:buChar char="•"/>
            </a:pPr>
            <a:r>
              <a:rPr lang="en-US" sz="2800" dirty="0" smtClean="0"/>
              <a:t> Why do you think he is delayed in language?</a:t>
            </a:r>
          </a:p>
          <a:p>
            <a:endParaRPr lang="en-US" sz="2800" dirty="0" smtClean="0"/>
          </a:p>
        </p:txBody>
      </p:sp>
      <p:pic>
        <p:nvPicPr>
          <p:cNvPr id="4098" name="Picture 2" descr="C:\Users\karen\AppData\Local\Microsoft\Windows\Temporary Internet Files\Content.IE5\QO9BWNM6\MC900149396[1].wmf"/>
          <p:cNvPicPr>
            <a:picLocks noChangeAspect="1" noChangeArrowheads="1"/>
          </p:cNvPicPr>
          <p:nvPr/>
        </p:nvPicPr>
        <p:blipFill>
          <a:blip r:embed="rId3" cstate="print"/>
          <a:srcRect/>
          <a:stretch>
            <a:fillRect/>
          </a:stretch>
        </p:blipFill>
        <p:spPr bwMode="auto">
          <a:xfrm>
            <a:off x="6905953" y="0"/>
            <a:ext cx="2238047" cy="13602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F:\Presentations\Loudness of Speech Sounds.jpg"/>
          <p:cNvPicPr>
            <a:picLocks noChangeAspect="1" noChangeArrowheads="1"/>
          </p:cNvPicPr>
          <p:nvPr/>
        </p:nvPicPr>
        <p:blipFill>
          <a:blip r:embed="rId2" cstate="print"/>
          <a:srcRect l="9524" t="56422" r="6667"/>
          <a:stretch>
            <a:fillRect/>
          </a:stretch>
        </p:blipFill>
        <p:spPr bwMode="auto">
          <a:xfrm>
            <a:off x="838200" y="672487"/>
            <a:ext cx="7772400" cy="6104551"/>
          </a:xfrm>
          <a:prstGeom prst="rect">
            <a:avLst/>
          </a:prstGeom>
          <a:noFill/>
          <a:ln w="9525">
            <a:noFill/>
            <a:miter lim="800000"/>
            <a:headEnd/>
            <a:tailEnd/>
          </a:ln>
        </p:spPr>
      </p:pic>
      <p:sp>
        <p:nvSpPr>
          <p:cNvPr id="11268" name="Slide Number Placeholder 5"/>
          <p:cNvSpPr>
            <a:spLocks noGrp="1"/>
          </p:cNvSpPr>
          <p:nvPr>
            <p:ph type="sldNum" sz="quarter" idx="12"/>
          </p:nvPr>
        </p:nvSpPr>
        <p:spPr>
          <a:noFill/>
        </p:spPr>
        <p:txBody>
          <a:bodyPr/>
          <a:lstStyle/>
          <a:p>
            <a:fld id="{7097337E-8639-4569-AD2A-0D5C77C5E444}" type="slidenum">
              <a:rPr lang="en-US" smtClean="0"/>
              <a:pPr/>
              <a:t>37</a:t>
            </a:fld>
            <a:endParaRPr lang="en-US" sz="1400" smtClean="0"/>
          </a:p>
        </p:txBody>
      </p:sp>
      <p:sp>
        <p:nvSpPr>
          <p:cNvPr id="5" name="TextBox 4"/>
          <p:cNvSpPr txBox="1"/>
          <p:nvPr/>
        </p:nvSpPr>
        <p:spPr>
          <a:xfrm>
            <a:off x="990600" y="304800"/>
            <a:ext cx="7332518" cy="523220"/>
          </a:xfrm>
          <a:prstGeom prst="rect">
            <a:avLst/>
          </a:prstGeom>
          <a:noFill/>
        </p:spPr>
        <p:txBody>
          <a:bodyPr wrap="square" rtlCol="0">
            <a:spAutoFit/>
          </a:bodyPr>
          <a:lstStyle/>
          <a:p>
            <a:r>
              <a:rPr lang="en-US" sz="2800" b="1" dirty="0" smtClean="0">
                <a:solidFill>
                  <a:srgbClr val="C00000"/>
                </a:solidFill>
              </a:rPr>
              <a:t>Listening Access – Auditory Perception</a:t>
            </a:r>
            <a:endParaRPr lang="en-US" sz="2800" b="1" dirty="0">
              <a:solidFill>
                <a:srgbClr val="C00000"/>
              </a:solidFill>
            </a:endParaRPr>
          </a:p>
        </p:txBody>
      </p:sp>
      <p:sp>
        <p:nvSpPr>
          <p:cNvPr id="7" name="Oval 6"/>
          <p:cNvSpPr/>
          <p:nvPr/>
        </p:nvSpPr>
        <p:spPr>
          <a:xfrm>
            <a:off x="5105400" y="2514600"/>
            <a:ext cx="13716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788920" y="3197860"/>
            <a:ext cx="3611880" cy="231140"/>
          </a:xfrm>
          <a:custGeom>
            <a:avLst/>
            <a:gdLst>
              <a:gd name="connsiteX0" fmla="*/ 0 w 3611880"/>
              <a:gd name="connsiteY0" fmla="*/ 231140 h 231140"/>
              <a:gd name="connsiteX1" fmla="*/ 762000 w 3611880"/>
              <a:gd name="connsiteY1" fmla="*/ 33020 h 231140"/>
              <a:gd name="connsiteX2" fmla="*/ 3611880 w 3611880"/>
              <a:gd name="connsiteY2" fmla="*/ 33020 h 231140"/>
              <a:gd name="connsiteX3" fmla="*/ 3611880 w 3611880"/>
              <a:gd name="connsiteY3" fmla="*/ 33020 h 231140"/>
              <a:gd name="connsiteX4" fmla="*/ 3611880 w 3611880"/>
              <a:gd name="connsiteY4" fmla="*/ 33020 h 23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11880" h="231140">
                <a:moveTo>
                  <a:pt x="0" y="231140"/>
                </a:moveTo>
                <a:cubicBezTo>
                  <a:pt x="80010" y="148590"/>
                  <a:pt x="160020" y="66040"/>
                  <a:pt x="762000" y="33020"/>
                </a:cubicBezTo>
                <a:cubicBezTo>
                  <a:pt x="1363980" y="0"/>
                  <a:pt x="3611880" y="33020"/>
                  <a:pt x="3611880" y="33020"/>
                </a:cubicBezTo>
                <a:lnTo>
                  <a:pt x="3611880" y="33020"/>
                </a:lnTo>
                <a:lnTo>
                  <a:pt x="3611880" y="33020"/>
                </a:ln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1" name="Straight Connector 10"/>
          <p:cNvCxnSpPr/>
          <p:nvPr/>
        </p:nvCxnSpPr>
        <p:spPr>
          <a:xfrm>
            <a:off x="2743200" y="4648200"/>
            <a:ext cx="3810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1446" y="5486400"/>
            <a:ext cx="9092554" cy="954107"/>
          </a:xfrm>
          <a:prstGeom prst="rect">
            <a:avLst/>
          </a:prstGeom>
          <a:solidFill>
            <a:srgbClr val="FFFF66"/>
          </a:solidFill>
        </p:spPr>
        <p:txBody>
          <a:bodyPr wrap="none" rtlCol="0">
            <a:spAutoFit/>
          </a:bodyPr>
          <a:lstStyle/>
          <a:p>
            <a:r>
              <a:rPr lang="en-US" sz="2800" dirty="0" smtClean="0"/>
              <a:t>How much speech can he hear without HAs? </a:t>
            </a:r>
          </a:p>
          <a:p>
            <a:r>
              <a:rPr lang="en-US" sz="2800" dirty="0" smtClean="0"/>
              <a:t>What kinds of sounds are easiest to hear with HAs?</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dirty="0" smtClean="0"/>
              <a:t>The Count the Dot Audiogram </a:t>
            </a:r>
            <a:r>
              <a:rPr lang="en-US" sz="3100" dirty="0" smtClean="0"/>
              <a:t>presents a representation of audible speech energy for a 45 dB HL input (audibility)</a:t>
            </a:r>
            <a:r>
              <a:rPr lang="en-US" dirty="0" smtClean="0"/>
              <a:t/>
            </a:r>
            <a:br>
              <a:rPr lang="en-US" dirty="0" smtClean="0"/>
            </a:br>
            <a:endParaRPr lang="en-US" dirty="0" smtClean="0"/>
          </a:p>
        </p:txBody>
      </p:sp>
      <p:pic>
        <p:nvPicPr>
          <p:cNvPr id="9219" name="Picture 4" descr="F:\Presentations\Count-the-dot Audiogram.jpg"/>
          <p:cNvPicPr>
            <a:picLocks noChangeAspect="1" noChangeArrowheads="1"/>
          </p:cNvPicPr>
          <p:nvPr/>
        </p:nvPicPr>
        <p:blipFill>
          <a:blip r:embed="rId2" cstate="print"/>
          <a:srcRect t="25760" b="29881"/>
          <a:stretch>
            <a:fillRect/>
          </a:stretch>
        </p:blipFill>
        <p:spPr bwMode="auto">
          <a:xfrm>
            <a:off x="228600" y="1752600"/>
            <a:ext cx="8534400" cy="4854575"/>
          </a:xfrm>
          <a:prstGeom prst="rect">
            <a:avLst/>
          </a:prstGeom>
          <a:noFill/>
          <a:ln w="9525">
            <a:noFill/>
            <a:miter lim="800000"/>
            <a:headEnd/>
            <a:tailEnd/>
          </a:ln>
        </p:spPr>
      </p:pic>
      <p:sp>
        <p:nvSpPr>
          <p:cNvPr id="9220" name="Slide Number Placeholder 5"/>
          <p:cNvSpPr>
            <a:spLocks noGrp="1"/>
          </p:cNvSpPr>
          <p:nvPr>
            <p:ph type="sldNum" sz="quarter" idx="12"/>
          </p:nvPr>
        </p:nvSpPr>
        <p:spPr>
          <a:noFill/>
        </p:spPr>
        <p:txBody>
          <a:bodyPr/>
          <a:lstStyle/>
          <a:p>
            <a:fld id="{F23C68C0-3C19-4B2B-AA70-910D81638C55}" type="slidenum">
              <a:rPr lang="en-US" smtClean="0"/>
              <a:pPr/>
              <a:t>38</a:t>
            </a:fld>
            <a:endParaRPr lang="en-US" sz="1400" dirty="0" smtClean="0"/>
          </a:p>
        </p:txBody>
      </p:sp>
      <p:sp>
        <p:nvSpPr>
          <p:cNvPr id="5" name="TextBox 4"/>
          <p:cNvSpPr txBox="1"/>
          <p:nvPr/>
        </p:nvSpPr>
        <p:spPr>
          <a:xfrm>
            <a:off x="3886200" y="2667000"/>
            <a:ext cx="2286000" cy="369332"/>
          </a:xfrm>
          <a:prstGeom prst="rect">
            <a:avLst/>
          </a:prstGeom>
          <a:solidFill>
            <a:schemeClr val="bg2">
              <a:lumMod val="75000"/>
            </a:schemeClr>
          </a:solidFill>
        </p:spPr>
        <p:txBody>
          <a:bodyPr wrap="square" rtlCol="0">
            <a:spAutoFit/>
          </a:bodyPr>
          <a:lstStyle/>
          <a:p>
            <a:pPr algn="ctr"/>
            <a:r>
              <a:rPr lang="en-US" dirty="0" smtClean="0"/>
              <a:t>45 dB HL input</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533400"/>
            <a:ext cx="7772400" cy="1143000"/>
          </a:xfrm>
        </p:spPr>
        <p:txBody>
          <a:bodyPr>
            <a:normAutofit fontScale="90000"/>
          </a:bodyPr>
          <a:lstStyle/>
          <a:p>
            <a:pPr eaLnBrk="1" hangingPunct="1"/>
            <a:r>
              <a:rPr lang="en-US" dirty="0" smtClean="0"/>
              <a:t>The Count the Dot Audiogram </a:t>
            </a:r>
            <a:r>
              <a:rPr lang="en-US" sz="3100" dirty="0" smtClean="0"/>
              <a:t>adaptation to represent speech energy for a </a:t>
            </a:r>
            <a:r>
              <a:rPr lang="en-US" sz="3100" dirty="0" smtClean="0">
                <a:solidFill>
                  <a:srgbClr val="00B050"/>
                </a:solidFill>
              </a:rPr>
              <a:t>35 dB HL </a:t>
            </a:r>
            <a:r>
              <a:rPr lang="en-US" sz="3100" dirty="0" smtClean="0"/>
              <a:t>input</a:t>
            </a:r>
            <a:r>
              <a:rPr lang="en-US" dirty="0" smtClean="0"/>
              <a:t/>
            </a:r>
            <a:br>
              <a:rPr lang="en-US" dirty="0" smtClean="0"/>
            </a:br>
            <a:endParaRPr lang="en-US" dirty="0" smtClean="0"/>
          </a:p>
        </p:txBody>
      </p:sp>
      <p:pic>
        <p:nvPicPr>
          <p:cNvPr id="9219" name="Picture 4" descr="F:\Presentations\Count-the-dot Audiogram.jpg"/>
          <p:cNvPicPr>
            <a:picLocks noChangeAspect="1" noChangeArrowheads="1"/>
          </p:cNvPicPr>
          <p:nvPr/>
        </p:nvPicPr>
        <p:blipFill>
          <a:blip r:embed="rId2" cstate="print"/>
          <a:srcRect t="25760" b="29881"/>
          <a:stretch>
            <a:fillRect/>
          </a:stretch>
        </p:blipFill>
        <p:spPr bwMode="auto">
          <a:xfrm>
            <a:off x="381000" y="1774825"/>
            <a:ext cx="8763000" cy="5083175"/>
          </a:xfrm>
          <a:prstGeom prst="rect">
            <a:avLst/>
          </a:prstGeom>
          <a:noFill/>
          <a:ln w="9525">
            <a:noFill/>
            <a:miter lim="800000"/>
            <a:headEnd/>
            <a:tailEnd/>
          </a:ln>
        </p:spPr>
      </p:pic>
      <p:sp>
        <p:nvSpPr>
          <p:cNvPr id="9220" name="Slide Number Placeholder 5"/>
          <p:cNvSpPr>
            <a:spLocks noGrp="1"/>
          </p:cNvSpPr>
          <p:nvPr>
            <p:ph type="sldNum" sz="quarter" idx="12"/>
          </p:nvPr>
        </p:nvSpPr>
        <p:spPr>
          <a:noFill/>
        </p:spPr>
        <p:txBody>
          <a:bodyPr/>
          <a:lstStyle/>
          <a:p>
            <a:fld id="{F23C68C0-3C19-4B2B-AA70-910D81638C55}" type="slidenum">
              <a:rPr lang="en-US" smtClean="0"/>
              <a:pPr/>
              <a:t>39</a:t>
            </a:fld>
            <a:endParaRPr lang="en-US" sz="1400" dirty="0" smtClean="0"/>
          </a:p>
        </p:txBody>
      </p:sp>
      <p:sp>
        <p:nvSpPr>
          <p:cNvPr id="5" name="TextBox 4"/>
          <p:cNvSpPr txBox="1"/>
          <p:nvPr/>
        </p:nvSpPr>
        <p:spPr>
          <a:xfrm>
            <a:off x="609600" y="2590800"/>
            <a:ext cx="941283" cy="584775"/>
          </a:xfrm>
          <a:prstGeom prst="rect">
            <a:avLst/>
          </a:prstGeom>
          <a:solidFill>
            <a:srgbClr val="FFFF00"/>
          </a:solidFill>
        </p:spPr>
        <p:txBody>
          <a:bodyPr wrap="none" rtlCol="0">
            <a:spAutoFit/>
          </a:bodyPr>
          <a:lstStyle/>
          <a:p>
            <a:r>
              <a:rPr lang="en-US" sz="3200" dirty="0" smtClean="0"/>
              <a:t>-10</a:t>
            </a:r>
            <a:endParaRPr lang="en-US" sz="3200" dirty="0"/>
          </a:p>
        </p:txBody>
      </p:sp>
      <p:sp>
        <p:nvSpPr>
          <p:cNvPr id="6" name="TextBox 5"/>
          <p:cNvSpPr txBox="1"/>
          <p:nvPr/>
        </p:nvSpPr>
        <p:spPr>
          <a:xfrm>
            <a:off x="762000" y="3733800"/>
            <a:ext cx="704039" cy="584775"/>
          </a:xfrm>
          <a:prstGeom prst="rect">
            <a:avLst/>
          </a:prstGeom>
          <a:solidFill>
            <a:srgbClr val="FFFF00"/>
          </a:solidFill>
        </p:spPr>
        <p:txBody>
          <a:bodyPr wrap="none" rtlCol="0">
            <a:spAutoFit/>
          </a:bodyPr>
          <a:lstStyle/>
          <a:p>
            <a:r>
              <a:rPr lang="en-US" sz="3200" dirty="0" smtClean="0"/>
              <a:t>10</a:t>
            </a:r>
            <a:endParaRPr lang="en-US" sz="3200" dirty="0"/>
          </a:p>
        </p:txBody>
      </p:sp>
      <p:sp>
        <p:nvSpPr>
          <p:cNvPr id="7" name="TextBox 6"/>
          <p:cNvSpPr txBox="1"/>
          <p:nvPr/>
        </p:nvSpPr>
        <p:spPr>
          <a:xfrm>
            <a:off x="762000" y="4953000"/>
            <a:ext cx="704039" cy="584775"/>
          </a:xfrm>
          <a:prstGeom prst="rect">
            <a:avLst/>
          </a:prstGeom>
          <a:solidFill>
            <a:srgbClr val="FFFF00"/>
          </a:solidFill>
        </p:spPr>
        <p:txBody>
          <a:bodyPr wrap="none" rtlCol="0">
            <a:spAutoFit/>
          </a:bodyPr>
          <a:lstStyle/>
          <a:p>
            <a:r>
              <a:rPr lang="en-US" sz="3200" dirty="0" smtClean="0"/>
              <a:t>30</a:t>
            </a:r>
            <a:endParaRPr lang="en-US" sz="3200" dirty="0"/>
          </a:p>
        </p:txBody>
      </p:sp>
      <p:sp>
        <p:nvSpPr>
          <p:cNvPr id="8" name="TextBox 7"/>
          <p:cNvSpPr txBox="1"/>
          <p:nvPr/>
        </p:nvSpPr>
        <p:spPr>
          <a:xfrm>
            <a:off x="762000" y="6273225"/>
            <a:ext cx="704039" cy="584775"/>
          </a:xfrm>
          <a:prstGeom prst="rect">
            <a:avLst/>
          </a:prstGeom>
          <a:solidFill>
            <a:srgbClr val="FFFF00"/>
          </a:solidFill>
        </p:spPr>
        <p:txBody>
          <a:bodyPr wrap="none" rtlCol="0">
            <a:spAutoFit/>
          </a:bodyPr>
          <a:lstStyle/>
          <a:p>
            <a:r>
              <a:rPr lang="en-US" sz="3200" dirty="0" smtClean="0"/>
              <a:t>50</a:t>
            </a:r>
            <a:endParaRPr lang="en-US" sz="3200" dirty="0"/>
          </a:p>
        </p:txBody>
      </p:sp>
      <p:sp>
        <p:nvSpPr>
          <p:cNvPr id="9" name="Rectangle 8"/>
          <p:cNvSpPr/>
          <p:nvPr/>
        </p:nvSpPr>
        <p:spPr>
          <a:xfrm>
            <a:off x="2590800" y="3429000"/>
            <a:ext cx="5791200" cy="1524000"/>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accent4">
                    <a:lumMod val="75000"/>
                  </a:schemeClr>
                </a:solidFill>
              </a:rPr>
              <a:t>Imposing a 20-25 dB threshold range</a:t>
            </a:r>
          </a:p>
          <a:p>
            <a:pPr algn="ctr"/>
            <a:r>
              <a:rPr lang="en-US" sz="2400" dirty="0" smtClean="0">
                <a:solidFill>
                  <a:schemeClr val="accent4">
                    <a:lumMod val="75000"/>
                  </a:schemeClr>
                </a:solidFill>
              </a:rPr>
              <a:t>for a 35 dB HL input</a:t>
            </a:r>
            <a:endParaRPr lang="en-US" sz="2400" dirty="0">
              <a:solidFill>
                <a:schemeClr val="accent4">
                  <a:lumMod val="75000"/>
                </a:schemeClr>
              </a:solidFill>
            </a:endParaRPr>
          </a:p>
        </p:txBody>
      </p:sp>
      <p:sp>
        <p:nvSpPr>
          <p:cNvPr id="11" name="TextBox 10"/>
          <p:cNvSpPr txBox="1"/>
          <p:nvPr/>
        </p:nvSpPr>
        <p:spPr>
          <a:xfrm>
            <a:off x="2514600" y="6096000"/>
            <a:ext cx="5493812" cy="461665"/>
          </a:xfrm>
          <a:prstGeom prst="rect">
            <a:avLst/>
          </a:prstGeom>
          <a:solidFill>
            <a:schemeClr val="bg1">
              <a:lumMod val="75000"/>
            </a:schemeClr>
          </a:solidFill>
        </p:spPr>
        <p:txBody>
          <a:bodyPr wrap="none" rtlCol="0">
            <a:spAutoFit/>
          </a:bodyPr>
          <a:lstStyle/>
          <a:p>
            <a:r>
              <a:rPr lang="en-US" sz="2400" dirty="0" smtClean="0">
                <a:solidFill>
                  <a:schemeClr val="accent4">
                    <a:lumMod val="75000"/>
                  </a:schemeClr>
                </a:solidFill>
              </a:rPr>
              <a:t>40 dots representing 40% audibility</a:t>
            </a:r>
            <a:endParaRPr lang="en-US" sz="2400" dirty="0">
              <a:solidFill>
                <a:schemeClr val="accent4">
                  <a:lumMod val="7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458200" cy="1143000"/>
          </a:xfrm>
        </p:spPr>
        <p:txBody>
          <a:bodyPr>
            <a:noAutofit/>
          </a:bodyPr>
          <a:lstStyle/>
          <a:p>
            <a:pPr algn="ctr"/>
            <a:r>
              <a:rPr lang="en-US" sz="3600" dirty="0" smtClean="0"/>
              <a:t>Relative Prevalence by </a:t>
            </a:r>
            <a:br>
              <a:rPr lang="en-US" sz="3600" dirty="0" smtClean="0"/>
            </a:br>
            <a:r>
              <a:rPr lang="en-US" sz="3600" dirty="0" smtClean="0"/>
              <a:t>Laterality of Hearing Loss</a:t>
            </a:r>
            <a:endParaRPr lang="en-US" sz="3600" dirty="0"/>
          </a:p>
        </p:txBody>
      </p:sp>
      <p:pic>
        <p:nvPicPr>
          <p:cNvPr id="4" name="Picture 3" descr="logo_image_copy.jpg"/>
          <p:cNvPicPr>
            <a:picLocks noChangeAspect="1"/>
          </p:cNvPicPr>
          <p:nvPr/>
        </p:nvPicPr>
        <p:blipFill>
          <a:blip r:embed="rId2" cstate="print">
            <a:duotone>
              <a:schemeClr val="accent1">
                <a:shade val="45000"/>
                <a:satMod val="135000"/>
              </a:schemeClr>
              <a:prstClr val="white"/>
            </a:duotone>
          </a:blip>
          <a:stretch>
            <a:fillRect/>
          </a:stretch>
        </p:blipFill>
        <p:spPr>
          <a:xfrm>
            <a:off x="7315200" y="0"/>
            <a:ext cx="1828800" cy="1828800"/>
          </a:xfrm>
          <a:prstGeom prst="rect">
            <a:avLst/>
          </a:prstGeom>
        </p:spPr>
      </p:pic>
      <p:graphicFrame>
        <p:nvGraphicFramePr>
          <p:cNvPr id="6" name="Content Placeholder 5"/>
          <p:cNvGraphicFramePr>
            <a:graphicFrameLocks noGrp="1"/>
          </p:cNvGraphicFramePr>
          <p:nvPr>
            <p:ph idx="1"/>
          </p:nvPr>
        </p:nvGraphicFramePr>
        <p:xfrm>
          <a:off x="1066800" y="1828800"/>
          <a:ext cx="6858000" cy="312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381000" y="5410200"/>
            <a:ext cx="8458200" cy="1231106"/>
          </a:xfrm>
          <a:prstGeom prst="rect">
            <a:avLst/>
          </a:prstGeom>
          <a:noFill/>
        </p:spPr>
        <p:txBody>
          <a:bodyPr wrap="square" rtlCol="0">
            <a:spAutoFit/>
          </a:bodyPr>
          <a:lstStyle/>
          <a:p>
            <a:pPr algn="ctr"/>
            <a:r>
              <a:rPr lang="en-US" sz="2800" dirty="0" smtClean="0"/>
              <a:t> For every 4 babies identified with bilateral hearing loss there is 1 with unilateral hearing loss</a:t>
            </a:r>
            <a:r>
              <a:rPr lang="en-US" dirty="0" smtClean="0"/>
              <a:t>.</a:t>
            </a:r>
          </a:p>
          <a:p>
            <a:endParaRPr lang="en-US" dirty="0"/>
          </a:p>
        </p:txBody>
      </p:sp>
      <p:graphicFrame>
        <p:nvGraphicFramePr>
          <p:cNvPr id="8" name="Diagram 7"/>
          <p:cNvGraphicFramePr/>
          <p:nvPr/>
        </p:nvGraphicFramePr>
        <p:xfrm>
          <a:off x="1524000" y="1447800"/>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Slide Number Placeholder 8"/>
          <p:cNvSpPr>
            <a:spLocks noGrp="1"/>
          </p:cNvSpPr>
          <p:nvPr>
            <p:ph type="sldNum" sz="quarter" idx="12"/>
          </p:nvPr>
        </p:nvSpPr>
        <p:spPr/>
        <p:txBody>
          <a:bodyPr/>
          <a:lstStyle/>
          <a:p>
            <a:pPr>
              <a:defRPr/>
            </a:pPr>
            <a:fld id="{F558134B-125E-4B78-824C-EEB1345EA9B7}"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cstate="print"/>
          <a:srcRect l="57413" t="20667" r="15502" b="22444"/>
          <a:stretch>
            <a:fillRect/>
          </a:stretch>
        </p:blipFill>
        <p:spPr bwMode="auto">
          <a:xfrm>
            <a:off x="1" y="457199"/>
            <a:ext cx="9129710" cy="6150543"/>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FDB3C63B-4733-40F8-9A27-96852D4FD2E2}" type="slidenum">
              <a:rPr lang="en-US" smtClean="0"/>
              <a:pPr>
                <a:defRPr/>
              </a:pPr>
              <a:t>40</a:t>
            </a:fld>
            <a:endParaRPr lang="en-US"/>
          </a:p>
        </p:txBody>
      </p:sp>
      <p:sp>
        <p:nvSpPr>
          <p:cNvPr id="4" name="TextBox 3"/>
          <p:cNvSpPr txBox="1"/>
          <p:nvPr/>
        </p:nvSpPr>
        <p:spPr>
          <a:xfrm>
            <a:off x="5334000" y="4343400"/>
            <a:ext cx="3810000" cy="369332"/>
          </a:xfrm>
          <a:prstGeom prst="rect">
            <a:avLst/>
          </a:prstGeom>
          <a:solidFill>
            <a:schemeClr val="bg2">
              <a:lumMod val="75000"/>
            </a:schemeClr>
          </a:solidFill>
        </p:spPr>
        <p:txBody>
          <a:bodyPr wrap="square" rtlCol="0">
            <a:spAutoFit/>
          </a:bodyPr>
          <a:lstStyle/>
          <a:p>
            <a:r>
              <a:rPr lang="en-US" dirty="0" smtClean="0"/>
              <a:t>An Li for teacher/close speech</a:t>
            </a:r>
            <a:endParaRPr lang="en-US" dirty="0"/>
          </a:p>
        </p:txBody>
      </p:sp>
      <p:sp>
        <p:nvSpPr>
          <p:cNvPr id="5" name="TextBox 4"/>
          <p:cNvSpPr txBox="1"/>
          <p:nvPr/>
        </p:nvSpPr>
        <p:spPr>
          <a:xfrm>
            <a:off x="1219200" y="4343400"/>
            <a:ext cx="3810000" cy="369332"/>
          </a:xfrm>
          <a:prstGeom prst="rect">
            <a:avLst/>
          </a:prstGeom>
          <a:solidFill>
            <a:schemeClr val="bg2">
              <a:lumMod val="75000"/>
            </a:schemeClr>
          </a:solidFill>
        </p:spPr>
        <p:txBody>
          <a:bodyPr wrap="square" rtlCol="0">
            <a:spAutoFit/>
          </a:bodyPr>
          <a:lstStyle/>
          <a:p>
            <a:r>
              <a:rPr lang="en-US" dirty="0" smtClean="0"/>
              <a:t>An Li for quiet/distant speech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The image “file:///C:/Documents%20and%20Settings/Karen%20Anderson/Desktop/Luterman%20book%20chapter/80%25%20puzzle.jpg” cannot be displayed, because it contains errors."/>
          <p:cNvPicPr>
            <a:picLocks noChangeAspect="1" noChangeArrowheads="1"/>
          </p:cNvPicPr>
          <p:nvPr/>
        </p:nvPicPr>
        <p:blipFill>
          <a:blip r:embed="rId3" cstate="print"/>
          <a:srcRect/>
          <a:stretch>
            <a:fillRect/>
          </a:stretch>
        </p:blipFill>
        <p:spPr bwMode="auto">
          <a:xfrm>
            <a:off x="4267200" y="3124200"/>
            <a:ext cx="4191000" cy="3476163"/>
          </a:xfrm>
          <a:prstGeom prst="rect">
            <a:avLst/>
          </a:prstGeom>
          <a:noFill/>
        </p:spPr>
      </p:pic>
      <p:sp>
        <p:nvSpPr>
          <p:cNvPr id="3" name="Content Placeholder 2"/>
          <p:cNvSpPr>
            <a:spLocks noGrp="1"/>
          </p:cNvSpPr>
          <p:nvPr>
            <p:ph idx="1"/>
          </p:nvPr>
        </p:nvSpPr>
        <p:spPr>
          <a:xfrm>
            <a:off x="381000" y="1524000"/>
            <a:ext cx="8534400" cy="5181600"/>
          </a:xfrm>
        </p:spPr>
        <p:txBody>
          <a:bodyPr rtlCol="0">
            <a:normAutofit fontScale="77500" lnSpcReduction="20000"/>
          </a:bodyPr>
          <a:lstStyle/>
          <a:p>
            <a:pPr eaLnBrk="1" fontAlgn="auto" hangingPunct="1">
              <a:spcAft>
                <a:spcPts val="0"/>
              </a:spcAft>
              <a:defRPr/>
            </a:pPr>
            <a:r>
              <a:rPr lang="en-US" sz="4500" b="1" dirty="0" smtClean="0"/>
              <a:t>An analogy for </a:t>
            </a:r>
            <a:r>
              <a:rPr lang="en-US" sz="4500" b="1" i="1" dirty="0" smtClean="0">
                <a:solidFill>
                  <a:schemeClr val="accent6">
                    <a:lumMod val="75000"/>
                  </a:schemeClr>
                </a:solidFill>
                <a:effectLst>
                  <a:outerShdw blurRad="38100" dist="38100" dir="2700000" algn="tl">
                    <a:srgbClr val="000000">
                      <a:alpha val="43137"/>
                    </a:srgbClr>
                  </a:outerShdw>
                </a:effectLst>
              </a:rPr>
              <a:t>Audibility </a:t>
            </a:r>
            <a:r>
              <a:rPr lang="en-US" sz="4500" i="1" dirty="0" smtClean="0"/>
              <a:t>- </a:t>
            </a:r>
            <a:r>
              <a:rPr lang="en-US" sz="4500" dirty="0" smtClean="0"/>
              <a:t>Recognizing </a:t>
            </a:r>
            <a:r>
              <a:rPr lang="en-US" sz="4500" dirty="0"/>
              <a:t>the subject of </a:t>
            </a:r>
            <a:r>
              <a:rPr lang="en-US" sz="4500" dirty="0" smtClean="0"/>
              <a:t>a picture </a:t>
            </a:r>
            <a:r>
              <a:rPr lang="en-US" sz="4500" dirty="0"/>
              <a:t>puzzle depends on what pieces are missing and the complexity of the picture. </a:t>
            </a:r>
            <a:r>
              <a:rPr lang="en-US" sz="4500" dirty="0" smtClean="0"/>
              <a:t> </a:t>
            </a:r>
          </a:p>
          <a:p>
            <a:pPr eaLnBrk="1" fontAlgn="auto" hangingPunct="1">
              <a:spcAft>
                <a:spcPts val="0"/>
              </a:spcAft>
              <a:buNone/>
              <a:defRPr/>
            </a:pPr>
            <a:r>
              <a:rPr lang="en-US" sz="4400" dirty="0" smtClean="0"/>
              <a:t>							</a:t>
            </a:r>
            <a:r>
              <a:rPr lang="en-US" sz="5800" b="1" i="1" dirty="0" smtClean="0">
                <a:solidFill>
                  <a:schemeClr val="accent6">
                    <a:lumMod val="75000"/>
                  </a:schemeClr>
                </a:solidFill>
                <a:effectLst>
                  <a:outerShdw blurRad="38100" dist="38100" dir="2700000" algn="tl">
                    <a:srgbClr val="000000">
                      <a:alpha val="43137"/>
                    </a:srgbClr>
                  </a:outerShdw>
                </a:effectLst>
              </a:rPr>
              <a:t>Opportunity</a:t>
            </a:r>
            <a:r>
              <a:rPr lang="en-US" sz="4400" i="1" dirty="0" smtClean="0">
                <a:solidFill>
                  <a:schemeClr val="accent6">
                    <a:lumMod val="75000"/>
                  </a:schemeClr>
                </a:solidFill>
                <a:effectLst>
                  <a:outerShdw blurRad="38100" dist="38100" dir="2700000" algn="tl">
                    <a:srgbClr val="000000">
                      <a:alpha val="43137"/>
                    </a:srgbClr>
                  </a:outerShdw>
                </a:effectLst>
              </a:rPr>
              <a:t> </a:t>
            </a:r>
            <a:endParaRPr lang="en-US" sz="4400" dirty="0"/>
          </a:p>
          <a:p>
            <a:pPr eaLnBrk="1" fontAlgn="auto" hangingPunct="1">
              <a:spcAft>
                <a:spcPts val="0"/>
              </a:spcAft>
              <a:buNone/>
              <a:defRPr/>
            </a:pPr>
            <a:endParaRPr lang="en-US" sz="7000" b="1" dirty="0" smtClean="0"/>
          </a:p>
          <a:p>
            <a:pPr>
              <a:buNone/>
              <a:defRPr/>
            </a:pPr>
            <a:r>
              <a:rPr lang="en-US" sz="4000" dirty="0" smtClean="0"/>
              <a:t>        missing 20%</a:t>
            </a:r>
          </a:p>
          <a:p>
            <a:pPr lvl="1" eaLnBrk="1" fontAlgn="auto" hangingPunct="1">
              <a:spcAft>
                <a:spcPts val="0"/>
              </a:spcAft>
              <a:buFont typeface="Arial" pitchFamily="34" charset="0"/>
              <a:buNone/>
              <a:defRPr/>
            </a:pPr>
            <a:r>
              <a:rPr lang="en-US" sz="4000" dirty="0" smtClean="0"/>
              <a:t>of teacher speech                   </a:t>
            </a:r>
            <a:endParaRPr lang="en-US" sz="4000" dirty="0"/>
          </a:p>
          <a:p>
            <a:pPr eaLnBrk="1" fontAlgn="auto" hangingPunct="1">
              <a:spcAft>
                <a:spcPts val="0"/>
              </a:spcAft>
              <a:defRPr/>
            </a:pPr>
            <a:endParaRPr lang="en-US" dirty="0"/>
          </a:p>
        </p:txBody>
      </p:sp>
      <p:sp>
        <p:nvSpPr>
          <p:cNvPr id="2" name="Title 1"/>
          <p:cNvSpPr>
            <a:spLocks noGrp="1"/>
          </p:cNvSpPr>
          <p:nvPr>
            <p:ph type="title"/>
          </p:nvPr>
        </p:nvSpPr>
        <p:spPr>
          <a:xfrm>
            <a:off x="0" y="228600"/>
            <a:ext cx="9144000" cy="1066800"/>
          </a:xfrm>
          <a:solidFill>
            <a:schemeClr val="accent6">
              <a:lumMod val="60000"/>
              <a:lumOff val="40000"/>
            </a:schemeClr>
          </a:solidFill>
        </p:spPr>
        <p:txBody>
          <a:bodyPr rtlCol="0">
            <a:noAutofit/>
          </a:bodyPr>
          <a:lstStyle/>
          <a:p>
            <a:pPr algn="ctr" eaLnBrk="1" fontAlgn="auto" hangingPunct="1">
              <a:spcAft>
                <a:spcPts val="0"/>
              </a:spcAft>
              <a:defRPr/>
            </a:pPr>
            <a:r>
              <a:rPr lang="en-US" sz="3600" b="1" dirty="0">
                <a:solidFill>
                  <a:schemeClr val="bg1"/>
                </a:solidFill>
              </a:rPr>
              <a:t>AUDIBILITY ≠ </a:t>
            </a:r>
            <a:r>
              <a:rPr lang="en-US" sz="3600" b="1" dirty="0" smtClean="0">
                <a:solidFill>
                  <a:schemeClr val="bg1"/>
                </a:solidFill>
              </a:rPr>
              <a:t>SPEECH UNDERSTANDING</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41</a:t>
            </a:fld>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The image “file:///C:/Documents%20and%20Settings/Karen%20Anderson/Desktop/Luterman%20book%20chapter/60%25%20puzzle.jpg” cannot be displayed, because it contains errors."/>
          <p:cNvPicPr>
            <a:picLocks noChangeAspect="1" noChangeArrowheads="1"/>
          </p:cNvPicPr>
          <p:nvPr/>
        </p:nvPicPr>
        <p:blipFill>
          <a:blip r:embed="rId3" cstate="print"/>
          <a:srcRect/>
          <a:stretch>
            <a:fillRect/>
          </a:stretch>
        </p:blipFill>
        <p:spPr bwMode="auto">
          <a:xfrm>
            <a:off x="4724400" y="3493423"/>
            <a:ext cx="4191000" cy="3364577"/>
          </a:xfrm>
          <a:prstGeom prst="rect">
            <a:avLst/>
          </a:prstGeom>
          <a:noFill/>
        </p:spPr>
      </p:pic>
      <p:sp>
        <p:nvSpPr>
          <p:cNvPr id="3" name="Content Placeholder 2"/>
          <p:cNvSpPr>
            <a:spLocks noGrp="1"/>
          </p:cNvSpPr>
          <p:nvPr>
            <p:ph idx="1"/>
          </p:nvPr>
        </p:nvSpPr>
        <p:spPr>
          <a:xfrm>
            <a:off x="381000" y="1524000"/>
            <a:ext cx="8534400" cy="5181600"/>
          </a:xfrm>
        </p:spPr>
        <p:txBody>
          <a:bodyPr rtlCol="0">
            <a:normAutofit lnSpcReduction="10000"/>
          </a:bodyPr>
          <a:lstStyle/>
          <a:p>
            <a:pPr eaLnBrk="1" fontAlgn="auto" hangingPunct="1">
              <a:spcAft>
                <a:spcPts val="0"/>
              </a:spcAft>
              <a:buNone/>
              <a:defRPr/>
            </a:pPr>
            <a:r>
              <a:rPr lang="en-US" sz="2400" b="1" dirty="0" smtClean="0"/>
              <a:t>An analogy for </a:t>
            </a:r>
            <a:r>
              <a:rPr lang="en-US" sz="2400" b="1" i="1" dirty="0" smtClean="0">
                <a:solidFill>
                  <a:schemeClr val="accent6">
                    <a:lumMod val="75000"/>
                  </a:schemeClr>
                </a:solidFill>
                <a:effectLst>
                  <a:outerShdw blurRad="38100" dist="38100" dir="2700000" algn="tl">
                    <a:srgbClr val="000000">
                      <a:alpha val="43137"/>
                    </a:srgbClr>
                  </a:outerShdw>
                </a:effectLst>
              </a:rPr>
              <a:t>Word Recognition </a:t>
            </a:r>
            <a:r>
              <a:rPr lang="en-US" sz="2400" dirty="0" smtClean="0"/>
              <a:t>- Recognizing the content of a puzzle made out of written words depends on knowledge of vocabulary, syntax, the general topic and effort to figure out the missing pieces, especially when there is new vocabulary words and concepts.           </a:t>
            </a:r>
            <a:r>
              <a:rPr lang="en-US" sz="2800" b="1" i="1" dirty="0" smtClean="0">
                <a:solidFill>
                  <a:schemeClr val="accent6">
                    <a:lumMod val="75000"/>
                  </a:schemeClr>
                </a:solidFill>
                <a:effectLst>
                  <a:outerShdw blurRad="38100" dist="38100" dir="2700000" algn="tl">
                    <a:srgbClr val="000000">
                      <a:alpha val="43137"/>
                    </a:srgbClr>
                  </a:outerShdw>
                </a:effectLst>
              </a:rPr>
              <a:t>Function</a:t>
            </a:r>
          </a:p>
          <a:p>
            <a:pPr lvl="1" eaLnBrk="1" fontAlgn="auto" hangingPunct="1">
              <a:spcAft>
                <a:spcPts val="0"/>
              </a:spcAft>
              <a:buFont typeface="Arial" pitchFamily="34" charset="0"/>
              <a:buNone/>
              <a:defRPr/>
            </a:pPr>
            <a:r>
              <a:rPr lang="en-US" sz="500" dirty="0" smtClean="0"/>
              <a:t>           </a:t>
            </a:r>
            <a:r>
              <a:rPr lang="en-US" sz="8200" dirty="0" smtClean="0"/>
              <a:t>          </a:t>
            </a:r>
            <a:r>
              <a:rPr lang="en-US" sz="9600" dirty="0" smtClean="0"/>
              <a:t>  </a:t>
            </a:r>
            <a:endParaRPr lang="en-US" sz="8200" dirty="0" smtClean="0"/>
          </a:p>
          <a:p>
            <a:pPr eaLnBrk="1" fontAlgn="auto" hangingPunct="1">
              <a:spcAft>
                <a:spcPts val="0"/>
              </a:spcAft>
              <a:buNone/>
              <a:defRPr/>
            </a:pPr>
            <a:r>
              <a:rPr lang="en-US" dirty="0" smtClean="0"/>
              <a:t>Trying to make sense of</a:t>
            </a:r>
          </a:p>
          <a:p>
            <a:pPr eaLnBrk="1" fontAlgn="auto" hangingPunct="1">
              <a:spcAft>
                <a:spcPts val="0"/>
              </a:spcAft>
              <a:buNone/>
              <a:defRPr/>
            </a:pPr>
            <a:r>
              <a:rPr lang="en-US" dirty="0" smtClean="0"/>
              <a:t>meaning when you only</a:t>
            </a:r>
          </a:p>
          <a:p>
            <a:pPr eaLnBrk="1" fontAlgn="auto" hangingPunct="1">
              <a:spcAft>
                <a:spcPts val="0"/>
              </a:spcAft>
              <a:buNone/>
              <a:defRPr/>
            </a:pPr>
            <a:r>
              <a:rPr lang="en-US" dirty="0" smtClean="0"/>
              <a:t>perceive 60%</a:t>
            </a:r>
            <a:endParaRPr lang="en-US" dirty="0"/>
          </a:p>
        </p:txBody>
      </p:sp>
      <p:sp>
        <p:nvSpPr>
          <p:cNvPr id="2" name="Title 1"/>
          <p:cNvSpPr>
            <a:spLocks noGrp="1"/>
          </p:cNvSpPr>
          <p:nvPr>
            <p:ph type="title"/>
          </p:nvPr>
        </p:nvSpPr>
        <p:spPr>
          <a:xfrm>
            <a:off x="0" y="228600"/>
            <a:ext cx="9144000" cy="1066800"/>
          </a:xfrm>
          <a:solidFill>
            <a:schemeClr val="accent6">
              <a:lumMod val="60000"/>
              <a:lumOff val="40000"/>
            </a:schemeClr>
          </a:solidFill>
        </p:spPr>
        <p:txBody>
          <a:bodyPr rtlCol="0">
            <a:noAutofit/>
          </a:bodyPr>
          <a:lstStyle/>
          <a:p>
            <a:pPr algn="ctr" eaLnBrk="1" fontAlgn="auto" hangingPunct="1">
              <a:spcAft>
                <a:spcPts val="0"/>
              </a:spcAft>
              <a:defRPr/>
            </a:pPr>
            <a:r>
              <a:rPr lang="en-US" sz="3600" b="1" dirty="0">
                <a:solidFill>
                  <a:schemeClr val="bg1"/>
                </a:solidFill>
              </a:rPr>
              <a:t>AUDIBILITY ≠ </a:t>
            </a:r>
            <a:r>
              <a:rPr lang="en-US" sz="3600" b="1" dirty="0" smtClean="0">
                <a:solidFill>
                  <a:schemeClr val="bg1"/>
                </a:solidFill>
              </a:rPr>
              <a:t>SPEECH UNDERSTANDING</a:t>
            </a:r>
            <a:endParaRPr lang="en-US" sz="3600" dirty="0">
              <a:solidFill>
                <a:schemeClr val="bg1"/>
              </a:solidFill>
            </a:endParaRPr>
          </a:p>
        </p:txBody>
      </p:sp>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85800" y="174625"/>
            <a:ext cx="7772400" cy="769938"/>
          </a:xfrm>
        </p:spPr>
        <p:txBody>
          <a:bodyPr/>
          <a:lstStyle/>
          <a:p>
            <a:pPr eaLnBrk="1" hangingPunct="1"/>
            <a:r>
              <a:rPr lang="en-US" sz="4000" dirty="0" smtClean="0"/>
              <a:t>Audibility ≠ word recognition</a:t>
            </a:r>
          </a:p>
        </p:txBody>
      </p:sp>
      <p:sp>
        <p:nvSpPr>
          <p:cNvPr id="24579" name="Content Placeholder 2"/>
          <p:cNvSpPr>
            <a:spLocks noGrp="1"/>
          </p:cNvSpPr>
          <p:nvPr>
            <p:ph idx="1"/>
          </p:nvPr>
        </p:nvSpPr>
        <p:spPr>
          <a:xfrm>
            <a:off x="0" y="873125"/>
            <a:ext cx="9144000" cy="5680075"/>
          </a:xfrm>
        </p:spPr>
        <p:txBody>
          <a:bodyPr>
            <a:normAutofit/>
          </a:bodyPr>
          <a:lstStyle/>
          <a:p>
            <a:pPr eaLnBrk="1" hangingPunct="1"/>
            <a:r>
              <a:rPr lang="en-US" sz="2800" dirty="0" smtClean="0"/>
              <a:t>Understanding with limited audibility depends upon:</a:t>
            </a:r>
          </a:p>
          <a:p>
            <a:pPr lvl="1" eaLnBrk="1" hangingPunct="1">
              <a:lnSpc>
                <a:spcPct val="90000"/>
              </a:lnSpc>
            </a:pPr>
            <a:r>
              <a:rPr lang="en-US" dirty="0" smtClean="0"/>
              <a:t>Clarity of speech signal (hearing loss, noise)</a:t>
            </a:r>
          </a:p>
          <a:p>
            <a:pPr lvl="1" eaLnBrk="1" hangingPunct="1">
              <a:lnSpc>
                <a:spcPct val="90000"/>
              </a:lnSpc>
            </a:pPr>
            <a:r>
              <a:rPr lang="en-US" dirty="0" smtClean="0"/>
              <a:t>Attention / Motivation/ Ease of listening</a:t>
            </a:r>
          </a:p>
          <a:p>
            <a:pPr lvl="1" eaLnBrk="1" hangingPunct="1">
              <a:lnSpc>
                <a:spcPct val="90000"/>
              </a:lnSpc>
            </a:pPr>
            <a:r>
              <a:rPr lang="en-US" dirty="0" smtClean="0"/>
              <a:t>Knowledge of topic</a:t>
            </a:r>
          </a:p>
          <a:p>
            <a:pPr lvl="1" eaLnBrk="1" hangingPunct="1">
              <a:lnSpc>
                <a:spcPct val="90000"/>
              </a:lnSpc>
            </a:pPr>
            <a:r>
              <a:rPr lang="en-US" dirty="0" smtClean="0"/>
              <a:t>Language complexity to be able to guess from context</a:t>
            </a:r>
          </a:p>
          <a:p>
            <a:pPr lvl="1" eaLnBrk="1" hangingPunct="1">
              <a:lnSpc>
                <a:spcPct val="90000"/>
              </a:lnSpc>
              <a:buFont typeface="Arial" pitchFamily="34" charset="0"/>
              <a:buNone/>
            </a:pPr>
            <a:r>
              <a:rPr lang="en-US" sz="2400" dirty="0" smtClean="0"/>
              <a:t>These factors all vary between children every day.</a:t>
            </a:r>
          </a:p>
          <a:p>
            <a:pPr eaLnBrk="1" hangingPunct="1"/>
            <a:r>
              <a:rPr lang="en-US" sz="2800" dirty="0" smtClean="0"/>
              <a:t>Adults with 50% audibility may identify 70% of single words and 95% of sentences </a:t>
            </a:r>
            <a:r>
              <a:rPr lang="en-US" sz="1800" dirty="0" smtClean="0"/>
              <a:t>(Miller &amp; Heise, 1951)</a:t>
            </a:r>
            <a:endParaRPr lang="en-US" sz="2800" dirty="0" smtClean="0"/>
          </a:p>
          <a:p>
            <a:pPr eaLnBrk="1" hangingPunct="1"/>
            <a:r>
              <a:rPr lang="en-US" sz="2800" dirty="0" smtClean="0"/>
              <a:t>Audibility is compromised by noise and reverb.</a:t>
            </a:r>
            <a:endParaRPr lang="en-US" sz="2800" b="1" dirty="0" smtClean="0"/>
          </a:p>
          <a:p>
            <a:pPr eaLnBrk="1" hangingPunct="1"/>
            <a:r>
              <a:rPr lang="en-US" sz="2800" dirty="0" smtClean="0"/>
              <a:t>Visual cues can help understanding.</a:t>
            </a:r>
          </a:p>
          <a:p>
            <a:pPr eaLnBrk="1" hangingPunct="1"/>
            <a:r>
              <a:rPr lang="en-US" sz="2800" dirty="0" smtClean="0"/>
              <a:t>This is why it is necessary to do a Functional Listening Evaluation</a:t>
            </a:r>
          </a:p>
        </p:txBody>
      </p:sp>
      <p:pic>
        <p:nvPicPr>
          <p:cNvPr id="24580" name="Picture 15" descr="C:\Users\karen\AppData\Local\Microsoft\Windows\Temporary Internet Files\Content.IE5\X11QQM60\MCj04417280000[1].png"/>
          <p:cNvPicPr>
            <a:picLocks noChangeAspect="1" noChangeArrowheads="1"/>
          </p:cNvPicPr>
          <p:nvPr/>
        </p:nvPicPr>
        <p:blipFill>
          <a:blip r:embed="rId2" cstate="print"/>
          <a:srcRect/>
          <a:stretch>
            <a:fillRect/>
          </a:stretch>
        </p:blipFill>
        <p:spPr bwMode="auto">
          <a:xfrm>
            <a:off x="6858000" y="1066800"/>
            <a:ext cx="2286000" cy="2286000"/>
          </a:xfrm>
          <a:prstGeom prst="rect">
            <a:avLst/>
          </a:prstGeom>
          <a:noFill/>
          <a:ln w="9525">
            <a:noFill/>
            <a:miter lim="800000"/>
            <a:headEnd/>
            <a:tailEnd/>
          </a:ln>
        </p:spPr>
      </p:pic>
      <p:pic>
        <p:nvPicPr>
          <p:cNvPr id="3074" name="Picture 2" descr="C:\Users\karen\AppData\Local\Microsoft\Windows\Temporary Internet Files\Content.IE5\523QAPCS\MC900078711[1].wmf"/>
          <p:cNvPicPr>
            <a:picLocks noChangeAspect="1" noChangeArrowheads="1"/>
          </p:cNvPicPr>
          <p:nvPr/>
        </p:nvPicPr>
        <p:blipFill>
          <a:blip r:embed="rId3" cstate="print"/>
          <a:srcRect/>
          <a:stretch>
            <a:fillRect/>
          </a:stretch>
        </p:blipFill>
        <p:spPr bwMode="auto">
          <a:xfrm>
            <a:off x="8229600" y="4800600"/>
            <a:ext cx="685367" cy="1662352"/>
          </a:xfrm>
          <a:prstGeom prst="rect">
            <a:avLst/>
          </a:prstGeom>
          <a:noFill/>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9">
                                            <p:txEl>
                                              <p:pRg st="6" end="6"/>
                                            </p:txEl>
                                          </p:spTgt>
                                        </p:tgtEl>
                                        <p:attrNameLst>
                                          <p:attrName>style.visibility</p:attrName>
                                        </p:attrNameLst>
                                      </p:cBhvr>
                                      <p:to>
                                        <p:strVal val="visible"/>
                                      </p:to>
                                    </p:set>
                                    <p:anim calcmode="lin" valueType="num">
                                      <p:cBhvr additive="base">
                                        <p:cTn id="7" dur="500" fill="hold"/>
                                        <p:tgtEl>
                                          <p:spTgt spid="24579">
                                            <p:txEl>
                                              <p:pRg st="6" end="6"/>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6" end="6"/>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579">
                                            <p:txEl>
                                              <p:pRg st="7" end="7"/>
                                            </p:txEl>
                                          </p:spTgt>
                                        </p:tgtEl>
                                        <p:attrNameLst>
                                          <p:attrName>style.visibility</p:attrName>
                                        </p:attrNameLst>
                                      </p:cBhvr>
                                      <p:to>
                                        <p:strVal val="visible"/>
                                      </p:to>
                                    </p:set>
                                    <p:anim calcmode="lin" valueType="num">
                                      <p:cBhvr additive="base">
                                        <p:cTn id="11" dur="500" fill="hold"/>
                                        <p:tgtEl>
                                          <p:spTgt spid="24579">
                                            <p:txEl>
                                              <p:pRg st="7" end="7"/>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4579">
                                            <p:txEl>
                                              <p:pRg st="7" end="7"/>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4579">
                                            <p:txEl>
                                              <p:pRg st="8" end="8"/>
                                            </p:txEl>
                                          </p:spTgt>
                                        </p:tgtEl>
                                        <p:attrNameLst>
                                          <p:attrName>style.visibility</p:attrName>
                                        </p:attrNameLst>
                                      </p:cBhvr>
                                      <p:to>
                                        <p:strVal val="visible"/>
                                      </p:to>
                                    </p:set>
                                    <p:anim calcmode="lin" valueType="num">
                                      <p:cBhvr additive="base">
                                        <p:cTn id="15" dur="500" fill="hold"/>
                                        <p:tgtEl>
                                          <p:spTgt spid="24579">
                                            <p:txEl>
                                              <p:pRg st="8" end="8"/>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457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579">
                                            <p:txEl>
                                              <p:pRg st="9" end="9"/>
                                            </p:txEl>
                                          </p:spTgt>
                                        </p:tgtEl>
                                        <p:attrNameLst>
                                          <p:attrName>style.visibility</p:attrName>
                                        </p:attrNameLst>
                                      </p:cBhvr>
                                      <p:to>
                                        <p:strVal val="visible"/>
                                      </p:to>
                                    </p:set>
                                    <p:anim calcmode="lin" valueType="num">
                                      <p:cBhvr additive="base">
                                        <p:cTn id="21" dur="500" fill="hold"/>
                                        <p:tgtEl>
                                          <p:spTgt spid="24579">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4579">
                                            <p:txEl>
                                              <p:pRg st="9" end="9"/>
                                            </p:txEl>
                                          </p:spTgt>
                                        </p:tgtEl>
                                        <p:attrNameLst>
                                          <p:attrName>ppt_y</p:attrName>
                                        </p:attrNameLst>
                                      </p:cBhvr>
                                      <p:tavLst>
                                        <p:tav tm="0">
                                          <p:val>
                                            <p:strVal val="1+#ppt_h/2"/>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57600" y="609600"/>
            <a:ext cx="4724400" cy="2438400"/>
          </a:xfrm>
        </p:spPr>
        <p:txBody>
          <a:bodyPr>
            <a:normAutofit fontScale="92500" lnSpcReduction="10000"/>
          </a:bodyPr>
          <a:lstStyle/>
          <a:p>
            <a:pPr algn="ctr">
              <a:buNone/>
            </a:pPr>
            <a:r>
              <a:rPr lang="en-US" dirty="0" smtClean="0"/>
              <a:t>Considering Audibility</a:t>
            </a:r>
          </a:p>
          <a:p>
            <a:pPr algn="ctr">
              <a:buNone/>
            </a:pPr>
            <a:r>
              <a:rPr lang="en-US" dirty="0" smtClean="0"/>
              <a:t>+</a:t>
            </a:r>
          </a:p>
          <a:p>
            <a:pPr algn="ctr">
              <a:buNone/>
            </a:pPr>
            <a:r>
              <a:rPr lang="en-US" dirty="0" smtClean="0"/>
              <a:t>Speech Recognition</a:t>
            </a:r>
          </a:p>
          <a:p>
            <a:pPr algn="ctr">
              <a:buNone/>
            </a:pPr>
            <a:r>
              <a:rPr lang="en-US" dirty="0" smtClean="0"/>
              <a:t>+</a:t>
            </a:r>
          </a:p>
          <a:p>
            <a:pPr algn="ctr">
              <a:buNone/>
            </a:pPr>
            <a:r>
              <a:rPr lang="en-US" dirty="0" smtClean="0"/>
              <a:t>Listening in Noise at</a:t>
            </a:r>
          </a:p>
          <a:p>
            <a:pPr algn="ctr">
              <a:buNone/>
            </a:pPr>
            <a:r>
              <a:rPr lang="en-US" dirty="0" smtClean="0"/>
              <a:t>35 and 50 dB HL inputs</a:t>
            </a:r>
          </a:p>
          <a:p>
            <a:endParaRPr lang="en-US" dirty="0"/>
          </a:p>
        </p:txBody>
      </p:sp>
      <p:pic>
        <p:nvPicPr>
          <p:cNvPr id="5" name="Picture 3"/>
          <p:cNvPicPr>
            <a:picLocks noChangeAspect="1" noChangeArrowheads="1"/>
          </p:cNvPicPr>
          <p:nvPr/>
        </p:nvPicPr>
        <p:blipFill>
          <a:blip r:embed="rId2" cstate="print"/>
          <a:srcRect l="57413" t="20667" r="15502" b="22444"/>
          <a:stretch>
            <a:fillRect/>
          </a:stretch>
        </p:blipFill>
        <p:spPr bwMode="auto">
          <a:xfrm>
            <a:off x="0" y="302394"/>
            <a:ext cx="4191000" cy="2823410"/>
          </a:xfrm>
          <a:prstGeom prst="rect">
            <a:avLst/>
          </a:prstGeom>
          <a:noFill/>
          <a:ln w="9525">
            <a:noFill/>
            <a:miter lim="800000"/>
            <a:headEnd/>
            <a:tailEnd/>
          </a:ln>
        </p:spPr>
      </p:pic>
      <p:graphicFrame>
        <p:nvGraphicFramePr>
          <p:cNvPr id="6" name="Table 5"/>
          <p:cNvGraphicFramePr>
            <a:graphicFrameLocks noGrp="1"/>
          </p:cNvGraphicFramePr>
          <p:nvPr/>
        </p:nvGraphicFramePr>
        <p:xfrm>
          <a:off x="457200" y="3352800"/>
          <a:ext cx="8001000" cy="2816787"/>
        </p:xfrm>
        <a:graphic>
          <a:graphicData uri="http://schemas.openxmlformats.org/drawingml/2006/table">
            <a:tbl>
              <a:tblPr/>
              <a:tblGrid>
                <a:gridCol w="1451162"/>
                <a:gridCol w="1637097"/>
                <a:gridCol w="1637822"/>
                <a:gridCol w="1637097"/>
                <a:gridCol w="1637822"/>
              </a:tblGrid>
              <a:tr h="1175657">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close/quiet</a:t>
                      </a:r>
                    </a:p>
                    <a:p>
                      <a:pPr marL="0" marR="0" algn="ctr">
                        <a:lnSpc>
                          <a:spcPct val="115000"/>
                        </a:lnSpc>
                        <a:spcBef>
                          <a:spcPts val="0"/>
                        </a:spcBef>
                        <a:spcAft>
                          <a:spcPts val="0"/>
                        </a:spcAft>
                      </a:pPr>
                      <a:endParaRPr lang="en-US" sz="20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close/noise</a:t>
                      </a:r>
                    </a:p>
                    <a:p>
                      <a:pPr marL="0" marR="0" indent="0" algn="ctr" defTabSz="914400" rtl="0" eaLnBrk="1" fontAlgn="auto" latinLnBrk="0" hangingPunct="1">
                        <a:lnSpc>
                          <a:spcPct val="115000"/>
                        </a:lnSpc>
                        <a:spcBef>
                          <a:spcPts val="0"/>
                        </a:spcBef>
                        <a:spcAft>
                          <a:spcPts val="0"/>
                        </a:spcAft>
                        <a:buClrTx/>
                        <a:buSzTx/>
                        <a:buFontTx/>
                        <a:buNone/>
                        <a:tabLst/>
                        <a:defRPr/>
                      </a:pPr>
                      <a:r>
                        <a:rPr lang="en-US" sz="2000" b="1" dirty="0" smtClean="0">
                          <a:solidFill>
                            <a:srgbClr val="000000"/>
                          </a:solidFill>
                          <a:latin typeface="Calibri"/>
                          <a:ea typeface="Calibri"/>
                          <a:cs typeface="Calibri"/>
                        </a:rPr>
                        <a:t> S/N</a:t>
                      </a:r>
                    </a:p>
                    <a:p>
                      <a:pPr marL="0" marR="0" indent="0" algn="ctr" defTabSz="914400" rtl="0" eaLnBrk="1" fontAlgn="auto" latinLnBrk="0" hangingPunct="1">
                        <a:lnSpc>
                          <a:spcPct val="115000"/>
                        </a:lnSpc>
                        <a:spcBef>
                          <a:spcPts val="0"/>
                        </a:spcBef>
                        <a:spcAft>
                          <a:spcPts val="0"/>
                        </a:spcAft>
                        <a:buClrTx/>
                        <a:buSzTx/>
                        <a:buFontTx/>
                        <a:buNone/>
                        <a:tabLst/>
                        <a:defRPr/>
                      </a:pPr>
                      <a:r>
                        <a:rPr lang="en-US" sz="2400" b="1" dirty="0" smtClean="0">
                          <a:solidFill>
                            <a:srgbClr val="000000"/>
                          </a:solidFill>
                          <a:latin typeface="Calibri"/>
                          <a:ea typeface="Calibri"/>
                          <a:cs typeface="Calibri"/>
                        </a:rPr>
                        <a:t>50 dB</a:t>
                      </a: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distant/quiet</a:t>
                      </a:r>
                    </a:p>
                    <a:p>
                      <a:pPr marL="0" marR="0" algn="ctr">
                        <a:lnSpc>
                          <a:spcPct val="115000"/>
                        </a:lnSpc>
                        <a:spcBef>
                          <a:spcPts val="0"/>
                        </a:spcBef>
                        <a:spcAft>
                          <a:spcPts val="0"/>
                        </a:spcAft>
                      </a:pPr>
                      <a:endParaRPr lang="en-US" sz="2400" b="1" dirty="0" smtClean="0">
                        <a:solidFill>
                          <a:srgbClr val="000000"/>
                        </a:solidFill>
                        <a:latin typeface="Calibri"/>
                        <a:ea typeface="Calibri"/>
                        <a:cs typeface="Calibri"/>
                      </a:endParaRP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000" b="1" dirty="0" smtClean="0">
                          <a:solidFill>
                            <a:srgbClr val="000000"/>
                          </a:solidFill>
                          <a:latin typeface="Calibri"/>
                          <a:ea typeface="Calibri"/>
                          <a:cs typeface="Calibri"/>
                        </a:rPr>
                        <a:t>distant/noise</a:t>
                      </a:r>
                    </a:p>
                    <a:p>
                      <a:pPr marL="0" marR="0" algn="ctr">
                        <a:lnSpc>
                          <a:spcPct val="115000"/>
                        </a:lnSpc>
                        <a:spcBef>
                          <a:spcPts val="0"/>
                        </a:spcBef>
                        <a:spcAft>
                          <a:spcPts val="0"/>
                        </a:spcAft>
                      </a:pPr>
                      <a:r>
                        <a:rPr lang="en-US" sz="2000" b="1" dirty="0" smtClean="0">
                          <a:solidFill>
                            <a:srgbClr val="000000"/>
                          </a:solidFill>
                          <a:latin typeface="Calibri"/>
                          <a:ea typeface="Calibri"/>
                          <a:cs typeface="Calibri"/>
                        </a:rPr>
                        <a:t> S/N</a:t>
                      </a:r>
                    </a:p>
                    <a:p>
                      <a:pPr marL="0" marR="0" algn="ctr">
                        <a:lnSpc>
                          <a:spcPct val="115000"/>
                        </a:lnSpc>
                        <a:spcBef>
                          <a:spcPts val="0"/>
                        </a:spcBef>
                        <a:spcAft>
                          <a:spcPts val="0"/>
                        </a:spcAft>
                      </a:pPr>
                      <a:r>
                        <a:rPr lang="en-US" sz="2400" b="1" dirty="0" smtClean="0">
                          <a:solidFill>
                            <a:srgbClr val="000000"/>
                          </a:solidFill>
                          <a:latin typeface="Calibri"/>
                          <a:ea typeface="Calibri"/>
                          <a:cs typeface="Calibri"/>
                        </a:rPr>
                        <a:t>35 dB</a:t>
                      </a:r>
                      <a:endParaRPr lang="en-US" sz="2800" b="1"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only</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95%</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marL="0" marR="0" algn="ctr">
                        <a:lnSpc>
                          <a:spcPct val="115000"/>
                        </a:lnSpc>
                        <a:spcBef>
                          <a:spcPts val="0"/>
                        </a:spcBef>
                        <a:spcAft>
                          <a:spcPts val="0"/>
                        </a:spcAft>
                      </a:pPr>
                      <a:r>
                        <a:rPr lang="en-US" sz="2400" dirty="0" smtClean="0">
                          <a:solidFill>
                            <a:srgbClr val="000000"/>
                          </a:solidFill>
                          <a:latin typeface="Calibri"/>
                          <a:ea typeface="Calibri"/>
                          <a:cs typeface="Calibri"/>
                        </a:rPr>
                        <a:t>90%</a:t>
                      </a:r>
                    </a:p>
                    <a:p>
                      <a:pPr marL="0" marR="0" algn="ctr">
                        <a:lnSpc>
                          <a:spcPct val="115000"/>
                        </a:lnSpc>
                        <a:spcBef>
                          <a:spcPts val="0"/>
                        </a:spcBef>
                        <a:spcAft>
                          <a:spcPts val="0"/>
                        </a:spcAft>
                      </a:pPr>
                      <a:r>
                        <a:rPr lang="en-US" sz="2400" dirty="0" smtClean="0">
                          <a:solidFill>
                            <a:srgbClr val="000000"/>
                          </a:solidFill>
                          <a:latin typeface="Calibri"/>
                          <a:ea typeface="Calibri"/>
                          <a:cs typeface="Calibri"/>
                        </a:rPr>
                        <a:t>or</a:t>
                      </a:r>
                      <a:r>
                        <a:rPr lang="en-US" sz="2400" baseline="0" dirty="0" smtClean="0">
                          <a:solidFill>
                            <a:srgbClr val="000000"/>
                          </a:solidFill>
                          <a:latin typeface="Calibri"/>
                          <a:ea typeface="Calibri"/>
                          <a:cs typeface="Calibri"/>
                        </a:rPr>
                        <a:t> better?</a:t>
                      </a:r>
                      <a:endParaRPr lang="en-US" sz="2400" dirty="0" smtClean="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r h="783771">
                <a:tc>
                  <a:txBody>
                    <a:bodyPr/>
                    <a:lstStyle/>
                    <a:p>
                      <a:pPr marL="0" marR="0" algn="ctr">
                        <a:lnSpc>
                          <a:spcPct val="115000"/>
                        </a:lnSpc>
                        <a:spcBef>
                          <a:spcPts val="0"/>
                        </a:spcBef>
                        <a:spcAft>
                          <a:spcPts val="0"/>
                        </a:spcAft>
                      </a:pPr>
                      <a:r>
                        <a:rPr lang="en-US" sz="2000" b="1" dirty="0">
                          <a:solidFill>
                            <a:srgbClr val="000000"/>
                          </a:solidFill>
                          <a:latin typeface="Calibri"/>
                          <a:ea typeface="Calibri"/>
                          <a:cs typeface="Calibri"/>
                        </a:rPr>
                        <a:t>Auditory and visual</a:t>
                      </a:r>
                      <a:endParaRPr lang="en-US" sz="2000" b="1" dirty="0">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c>
                  <a:txBody>
                    <a:bodyPr/>
                    <a:lstStyle/>
                    <a:p>
                      <a:pPr marL="0" marR="0" algn="ctr">
                        <a:lnSpc>
                          <a:spcPct val="115000"/>
                        </a:lnSpc>
                        <a:spcBef>
                          <a:spcPts val="0"/>
                        </a:spcBef>
                        <a:spcAft>
                          <a:spcPts val="0"/>
                        </a:spcAft>
                      </a:pPr>
                      <a:endParaRPr lang="en-US" sz="1600" dirty="0">
                        <a:solidFill>
                          <a:srgbClr val="000000"/>
                        </a:solidFill>
                        <a:latin typeface="Calibri"/>
                        <a:ea typeface="Calibri"/>
                        <a:cs typeface="Calibri"/>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0DD7F"/>
                    </a:solidFill>
                  </a:tcPr>
                </a:tc>
              </a:tr>
            </a:tbl>
          </a:graphicData>
        </a:graphic>
      </p:graphicFrame>
      <p:pic>
        <p:nvPicPr>
          <p:cNvPr id="8" name="Picture 2" descr="C:\Users\karen\AppData\Local\Microsoft\Windows\Temporary Internet Files\Content.IE5\UDLUE5ML\MC900445222[1].wmf"/>
          <p:cNvPicPr>
            <a:picLocks noChangeAspect="1" noChangeArrowheads="1"/>
          </p:cNvPicPr>
          <p:nvPr/>
        </p:nvPicPr>
        <p:blipFill>
          <a:blip r:embed="rId3" cstate="print"/>
          <a:srcRect l="-5853" b="63492"/>
          <a:stretch>
            <a:fillRect/>
          </a:stretch>
        </p:blipFill>
        <p:spPr bwMode="auto">
          <a:xfrm flipH="1">
            <a:off x="609600" y="3429000"/>
            <a:ext cx="1323975" cy="1052513"/>
          </a:xfrm>
          <a:prstGeom prst="rect">
            <a:avLst/>
          </a:prstGeom>
          <a:noFill/>
          <a:ln w="9525">
            <a:noFill/>
            <a:miter lim="800000"/>
            <a:headEnd/>
            <a:tailEnd/>
          </a:ln>
        </p:spPr>
      </p:pic>
      <p:sp>
        <p:nvSpPr>
          <p:cNvPr id="10" name="TextBox 9"/>
          <p:cNvSpPr txBox="1"/>
          <p:nvPr/>
        </p:nvSpPr>
        <p:spPr>
          <a:xfrm>
            <a:off x="0" y="6334780"/>
            <a:ext cx="9144000" cy="892552"/>
          </a:xfrm>
          <a:prstGeom prst="rect">
            <a:avLst/>
          </a:prstGeom>
          <a:solidFill>
            <a:srgbClr val="FFFF99"/>
          </a:solidFill>
        </p:spPr>
        <p:txBody>
          <a:bodyPr wrap="square" rtlCol="0">
            <a:spAutoFit/>
          </a:bodyPr>
          <a:lstStyle/>
          <a:p>
            <a:r>
              <a:rPr lang="en-US" sz="2600" dirty="0" smtClean="0"/>
              <a:t>How do think </a:t>
            </a:r>
            <a:r>
              <a:rPr lang="en-US" sz="2600" b="1" dirty="0" smtClean="0"/>
              <a:t>your</a:t>
            </a:r>
            <a:r>
              <a:rPr lang="en-US" sz="2600" dirty="0" smtClean="0"/>
              <a:t> students are able to understand in comparison to typical listeners in classroom noise?</a:t>
            </a:r>
            <a:endParaRPr lang="en-US" sz="2600" dirty="0"/>
          </a:p>
        </p:txBody>
      </p: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44</a:t>
            </a:fld>
            <a:endParaRPr lang="en-US"/>
          </a:p>
        </p:txBody>
      </p:sp>
      <p:pic>
        <p:nvPicPr>
          <p:cNvPr id="5122" name="Picture 2" descr="C:\Users\karen\AppData\Local\Microsoft\Windows\Temporary Internet Files\Content.IE5\SL5KHTCM\MC900149396[1].wmf"/>
          <p:cNvPicPr>
            <a:picLocks noChangeAspect="1" noChangeArrowheads="1"/>
          </p:cNvPicPr>
          <p:nvPr/>
        </p:nvPicPr>
        <p:blipFill>
          <a:blip r:embed="rId4" cstate="print"/>
          <a:srcRect/>
          <a:stretch>
            <a:fillRect/>
          </a:stretch>
        </p:blipFill>
        <p:spPr bwMode="auto">
          <a:xfrm>
            <a:off x="7689410" y="609600"/>
            <a:ext cx="1454590" cy="884099"/>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304800"/>
            <a:ext cx="3200400" cy="6278562"/>
          </a:xfrm>
        </p:spPr>
        <p:txBody>
          <a:bodyPr>
            <a:normAutofit/>
          </a:bodyPr>
          <a:lstStyle/>
          <a:p>
            <a:pPr algn="ctr"/>
            <a:r>
              <a:rPr lang="en-US" sz="2800" dirty="0" smtClean="0"/>
              <a:t>Sample Speech Audibility Audiogram for Classroom Listening</a:t>
            </a:r>
            <a:br>
              <a:rPr lang="en-US" sz="2800" dirty="0" smtClean="0"/>
            </a:br>
            <a:r>
              <a:rPr lang="en-US" sz="2800" dirty="0" smtClean="0"/>
              <a:t/>
            </a:r>
            <a:br>
              <a:rPr lang="en-US" sz="2800" dirty="0" smtClean="0"/>
            </a:br>
            <a:r>
              <a:rPr lang="en-US" sz="2800" dirty="0" smtClean="0"/>
              <a:t> Completed </a:t>
            </a:r>
            <a:br>
              <a:rPr lang="en-US" sz="2800" dirty="0" smtClean="0"/>
            </a:br>
            <a:r>
              <a:rPr lang="en-US" sz="2800" dirty="0" smtClean="0"/>
              <a:t>for An Li</a:t>
            </a:r>
            <a:endParaRPr lang="en-US" sz="2800" dirty="0"/>
          </a:p>
        </p:txBody>
      </p:sp>
      <p:pic>
        <p:nvPicPr>
          <p:cNvPr id="7170" name="Picture 2"/>
          <p:cNvPicPr>
            <a:picLocks noGrp="1" noChangeAspect="1" noChangeArrowheads="1"/>
          </p:cNvPicPr>
          <p:nvPr>
            <p:ph idx="1"/>
          </p:nvPr>
        </p:nvPicPr>
        <p:blipFill>
          <a:blip r:embed="rId2" cstate="print"/>
          <a:srcRect l="16535" t="29263" r="68651" b="6401"/>
          <a:stretch>
            <a:fillRect/>
          </a:stretch>
        </p:blipFill>
        <p:spPr bwMode="auto">
          <a:xfrm>
            <a:off x="3733800" y="-40821"/>
            <a:ext cx="4953000" cy="6898822"/>
          </a:xfrm>
          <a:prstGeom prst="rect">
            <a:avLst/>
          </a:prstGeom>
          <a:noFill/>
          <a:ln w="9525">
            <a:solidFill>
              <a:schemeClr val="tx1">
                <a:lumMod val="65000"/>
                <a:lumOff val="35000"/>
              </a:schemeClr>
            </a:solid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Relationship of Hearing Loss to Listening and Learning Needs</a:t>
            </a:r>
            <a:endParaRPr lang="en-US" dirty="0"/>
          </a:p>
        </p:txBody>
      </p:sp>
      <p:pic>
        <p:nvPicPr>
          <p:cNvPr id="6148" name="Picture 4"/>
          <p:cNvPicPr>
            <a:picLocks noChangeAspect="1" noChangeArrowheads="1"/>
          </p:cNvPicPr>
          <p:nvPr/>
        </p:nvPicPr>
        <p:blipFill>
          <a:blip r:embed="rId2" cstate="print"/>
          <a:srcRect l="13507" t="22444" r="58838" b="3778"/>
          <a:stretch>
            <a:fillRect/>
          </a:stretch>
        </p:blipFill>
        <p:spPr bwMode="auto">
          <a:xfrm>
            <a:off x="304800" y="1295400"/>
            <a:ext cx="6055605" cy="5181600"/>
          </a:xfrm>
          <a:prstGeom prst="rect">
            <a:avLst/>
          </a:prstGeom>
          <a:noFill/>
          <a:ln w="9525">
            <a:solidFill>
              <a:schemeClr val="accent2">
                <a:lumMod val="75000"/>
              </a:schemeClr>
            </a:solidFill>
            <a:miter lim="800000"/>
            <a:headEnd/>
            <a:tailEnd/>
          </a:ln>
        </p:spPr>
      </p:pic>
      <p:sp>
        <p:nvSpPr>
          <p:cNvPr id="7" name="Content Placeholder 6"/>
          <p:cNvSpPr>
            <a:spLocks noGrp="1"/>
          </p:cNvSpPr>
          <p:nvPr>
            <p:ph idx="1"/>
          </p:nvPr>
        </p:nvSpPr>
        <p:spPr>
          <a:xfrm>
            <a:off x="6400800" y="1295400"/>
            <a:ext cx="2514600" cy="5148072"/>
          </a:xfrm>
          <a:solidFill>
            <a:schemeClr val="accent2">
              <a:lumMod val="40000"/>
              <a:lumOff val="60000"/>
            </a:schemeClr>
          </a:solidFill>
        </p:spPr>
        <p:txBody>
          <a:bodyPr>
            <a:normAutofit/>
          </a:bodyPr>
          <a:lstStyle/>
          <a:p>
            <a:pPr>
              <a:buNone/>
            </a:pPr>
            <a:r>
              <a:rPr lang="en-US" sz="2000" dirty="0" smtClean="0"/>
              <a:t>Impact on Understanding Language and Speech</a:t>
            </a:r>
          </a:p>
          <a:p>
            <a:pPr>
              <a:buNone/>
            </a:pPr>
            <a:endParaRPr lang="en-US" sz="2000" dirty="0" smtClean="0"/>
          </a:p>
          <a:p>
            <a:pPr>
              <a:buNone/>
            </a:pPr>
            <a:r>
              <a:rPr lang="en-US" sz="2000" dirty="0" smtClean="0"/>
              <a:t>Possible Social Impact</a:t>
            </a:r>
          </a:p>
          <a:p>
            <a:pPr>
              <a:buNone/>
            </a:pPr>
            <a:endParaRPr lang="en-US" sz="2000" dirty="0" smtClean="0"/>
          </a:p>
          <a:p>
            <a:pPr>
              <a:buNone/>
            </a:pPr>
            <a:r>
              <a:rPr lang="en-US" sz="2000" dirty="0" smtClean="0"/>
              <a:t>Potential Educational </a:t>
            </a:r>
            <a:r>
              <a:rPr lang="en-US" sz="1800" dirty="0" smtClean="0"/>
              <a:t>Accommodations</a:t>
            </a:r>
            <a:r>
              <a:rPr lang="en-US" sz="2000" dirty="0" smtClean="0"/>
              <a:t> and Services</a:t>
            </a:r>
          </a:p>
          <a:p>
            <a:pPr>
              <a:buNone/>
            </a:pPr>
            <a:endParaRPr lang="en-US" sz="2000" dirty="0" smtClean="0"/>
          </a:p>
          <a:p>
            <a:pPr>
              <a:buNone/>
            </a:pPr>
            <a:r>
              <a:rPr lang="en-US" sz="2000" dirty="0" smtClean="0"/>
              <a:t>9 hearing loss degrees / types</a:t>
            </a:r>
            <a:endParaRPr lang="en-US" sz="2000" dirty="0"/>
          </a:p>
        </p:txBody>
      </p:sp>
      <p:sp>
        <p:nvSpPr>
          <p:cNvPr id="8" name="TextBox 7"/>
          <p:cNvSpPr txBox="1"/>
          <p:nvPr/>
        </p:nvSpPr>
        <p:spPr>
          <a:xfrm>
            <a:off x="227777" y="6488668"/>
            <a:ext cx="7946406" cy="338554"/>
          </a:xfrm>
          <a:prstGeom prst="rect">
            <a:avLst/>
          </a:prstGeom>
          <a:noFill/>
        </p:spPr>
        <p:txBody>
          <a:bodyPr wrap="none" rtlCol="0">
            <a:spAutoFit/>
          </a:bodyPr>
          <a:lstStyle/>
          <a:p>
            <a:r>
              <a:rPr lang="en-US" sz="1600" dirty="0" smtClean="0"/>
              <a:t>http://successforkidswithhearingloss.com/impact-on-listening-and-learning</a:t>
            </a:r>
            <a:endParaRPr lang="en-US" sz="16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905000"/>
            <a:ext cx="8229600" cy="4102291"/>
          </a:xfrm>
        </p:spPr>
        <p:txBody>
          <a:bodyPr>
            <a:normAutofit/>
          </a:bodyPr>
          <a:lstStyle/>
          <a:p>
            <a:r>
              <a:rPr lang="en-US" sz="3200" dirty="0" smtClean="0"/>
              <a:t>How to gather information on the student’s level of independence and challenges as a learner with hearing loss</a:t>
            </a:r>
            <a:endParaRPr lang="en-US" sz="3200" dirty="0"/>
          </a:p>
        </p:txBody>
      </p:sp>
      <p:sp>
        <p:nvSpPr>
          <p:cNvPr id="3" name="Title 2"/>
          <p:cNvSpPr>
            <a:spLocks noGrp="1"/>
          </p:cNvSpPr>
          <p:nvPr>
            <p:ph type="title"/>
          </p:nvPr>
        </p:nvSpPr>
        <p:spPr>
          <a:xfrm>
            <a:off x="457200" y="274638"/>
            <a:ext cx="8458200" cy="1143000"/>
          </a:xfrm>
        </p:spPr>
        <p:txBody>
          <a:bodyPr>
            <a:noAutofit/>
          </a:bodyPr>
          <a:lstStyle/>
          <a:p>
            <a:r>
              <a:rPr lang="en-US" sz="3900" dirty="0" smtClean="0"/>
              <a:t>Also raising your awareness this session on:</a:t>
            </a:r>
            <a:endParaRPr lang="en-US" sz="3900" dirty="0"/>
          </a:p>
        </p:txBody>
      </p:sp>
      <p:pic>
        <p:nvPicPr>
          <p:cNvPr id="2050" name="Picture 2" descr="C:\Users\karen\Desktop\logo_image_copy.jpg"/>
          <p:cNvPicPr>
            <a:picLocks noChangeAspect="1" noChangeArrowheads="1"/>
          </p:cNvPicPr>
          <p:nvPr/>
        </p:nvPicPr>
        <p:blipFill>
          <a:blip r:embed="rId2" cstate="print"/>
          <a:srcRect/>
          <a:stretch>
            <a:fillRect/>
          </a:stretch>
        </p:blipFill>
        <p:spPr bwMode="auto">
          <a:xfrm>
            <a:off x="7315200" y="5029200"/>
            <a:ext cx="1828800" cy="1828800"/>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1676400"/>
            <a:ext cx="8229600" cy="4525963"/>
          </a:xfrm>
        </p:spPr>
        <p:txBody>
          <a:bodyPr>
            <a:normAutofit/>
          </a:bodyPr>
          <a:lstStyle/>
          <a:p>
            <a:pPr>
              <a:buNone/>
            </a:pPr>
            <a:r>
              <a:rPr lang="en-US" dirty="0" smtClean="0"/>
              <a:t>What SHOULD we expect RE: independence?</a:t>
            </a:r>
          </a:p>
          <a:p>
            <a:r>
              <a:rPr lang="en-US" dirty="0" smtClean="0"/>
              <a:t> The following expectations assume </a:t>
            </a:r>
            <a:r>
              <a:rPr lang="en-US" u="sng" dirty="0" smtClean="0"/>
              <a:t>early</a:t>
            </a:r>
            <a:r>
              <a:rPr lang="en-US" dirty="0" smtClean="0"/>
              <a:t> identification of hearing loss, </a:t>
            </a:r>
            <a:r>
              <a:rPr lang="en-US" u="sng" dirty="0" smtClean="0"/>
              <a:t>consistent</a:t>
            </a:r>
            <a:r>
              <a:rPr lang="en-US" dirty="0" smtClean="0"/>
              <a:t> amplification wear from infancy and supportive parent </a:t>
            </a:r>
            <a:r>
              <a:rPr lang="en-US" u="sng" dirty="0" smtClean="0"/>
              <a:t>involvemen</a:t>
            </a:r>
            <a:r>
              <a:rPr lang="en-US" dirty="0" smtClean="0"/>
              <a:t>t in facilitating effective communication. </a:t>
            </a:r>
          </a:p>
          <a:p>
            <a:r>
              <a:rPr lang="en-US" dirty="0" smtClean="0"/>
              <a:t>Age expectations should be </a:t>
            </a:r>
            <a:r>
              <a:rPr lang="en-US" u="sng" dirty="0" smtClean="0"/>
              <a:t>adjusted</a:t>
            </a:r>
            <a:r>
              <a:rPr lang="en-US" dirty="0" smtClean="0"/>
              <a:t> as necessary due to lack of optimal audibility and/or early intervention services that include a focus on auditory independence.</a:t>
            </a:r>
            <a:endParaRPr lang="en-US" dirty="0"/>
          </a:p>
        </p:txBody>
      </p:sp>
      <p:sp>
        <p:nvSpPr>
          <p:cNvPr id="3" name="Title 2"/>
          <p:cNvSpPr>
            <a:spLocks noGrp="1"/>
          </p:cNvSpPr>
          <p:nvPr>
            <p:ph type="title"/>
          </p:nvPr>
        </p:nvSpPr>
        <p:spPr/>
        <p:txBody>
          <a:bodyPr>
            <a:noAutofit/>
          </a:bodyPr>
          <a:lstStyle/>
          <a:p>
            <a:pPr algn="ctr"/>
            <a:r>
              <a:rPr lang="en-US" sz="3200" dirty="0" smtClean="0">
                <a:effectLst/>
              </a:rPr>
              <a:t>SEAM for School Success: </a:t>
            </a:r>
            <a:br>
              <a:rPr lang="en-US" sz="3200" dirty="0" smtClean="0">
                <a:effectLst/>
              </a:rPr>
            </a:br>
            <a:r>
              <a:rPr lang="en-US" sz="2800" i="1" dirty="0" smtClean="0">
                <a:effectLst/>
              </a:rPr>
              <a:t>Student Expectations for Advocacy &amp; Monitoring Listening and Hearing Technology</a:t>
            </a:r>
            <a:endParaRPr lang="en-US" sz="3200" dirty="0">
              <a:effectLst/>
            </a:endParaRPr>
          </a:p>
        </p:txBody>
      </p:sp>
      <p:pic>
        <p:nvPicPr>
          <p:cNvPr id="6" name="Picture 4"/>
          <p:cNvPicPr>
            <a:picLocks noChangeAspect="1" noChangeArrowheads="1"/>
          </p:cNvPicPr>
          <p:nvPr/>
        </p:nvPicPr>
        <p:blipFill>
          <a:blip r:embed="rId2" cstate="print"/>
          <a:srcRect l="21668" t="56937" r="69779" b="27928"/>
          <a:stretch>
            <a:fillRect/>
          </a:stretch>
        </p:blipFill>
        <p:spPr bwMode="auto">
          <a:xfrm>
            <a:off x="6727371" y="5486400"/>
            <a:ext cx="2416629" cy="1371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Prior to School Entry</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17854" r="70879" b="51979"/>
          <a:stretch>
            <a:fillRect/>
          </a:stretch>
        </p:blipFill>
        <p:spPr bwMode="auto">
          <a:xfrm>
            <a:off x="296779" y="1600200"/>
            <a:ext cx="8446168" cy="4114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p:spPr>
        <p:txBody>
          <a:bodyPr>
            <a:normAutofit fontScale="90000"/>
          </a:bodyPr>
          <a:lstStyle/>
          <a:p>
            <a:r>
              <a:rPr lang="en-US" dirty="0" smtClean="0"/>
              <a:t>Different types of unilateral hearing loss (UHL)</a:t>
            </a:r>
            <a:endParaRPr lang="en-US" dirty="0"/>
          </a:p>
        </p:txBody>
      </p:sp>
      <p:sp>
        <p:nvSpPr>
          <p:cNvPr id="3" name="Content Placeholder 2"/>
          <p:cNvSpPr>
            <a:spLocks noGrp="1"/>
          </p:cNvSpPr>
          <p:nvPr>
            <p:ph idx="1"/>
          </p:nvPr>
        </p:nvSpPr>
        <p:spPr>
          <a:xfrm>
            <a:off x="457200" y="1447800"/>
            <a:ext cx="8229600" cy="5410200"/>
          </a:xfrm>
        </p:spPr>
        <p:txBody>
          <a:bodyPr>
            <a:normAutofit/>
          </a:bodyPr>
          <a:lstStyle/>
          <a:p>
            <a:r>
              <a:rPr lang="en-US" dirty="0" smtClean="0"/>
              <a:t>Total prevalence = 4-8/10,000 (5 studies)</a:t>
            </a:r>
          </a:p>
          <a:p>
            <a:r>
              <a:rPr lang="en-US" dirty="0" smtClean="0"/>
              <a:t>Two normal outer ears</a:t>
            </a:r>
          </a:p>
          <a:p>
            <a:r>
              <a:rPr lang="en-US" dirty="0" smtClean="0"/>
              <a:t>One abnormal outer ear = congenital microtia/aural atresia is</a:t>
            </a:r>
          </a:p>
          <a:p>
            <a:pPr lvl="1"/>
            <a:r>
              <a:rPr lang="en-US" sz="2800" dirty="0" smtClean="0"/>
              <a:t>rare </a:t>
            </a:r>
            <a:r>
              <a:rPr lang="en-US" sz="2800" dirty="0"/>
              <a:t>with </a:t>
            </a:r>
            <a:r>
              <a:rPr lang="en-US" sz="2800" dirty="0" smtClean="0"/>
              <a:t>an incidence </a:t>
            </a:r>
            <a:r>
              <a:rPr lang="en-US" sz="2800" dirty="0"/>
              <a:t>of 1:10,000 </a:t>
            </a:r>
            <a:r>
              <a:rPr lang="en-US" sz="2800" dirty="0" smtClean="0"/>
              <a:t>births </a:t>
            </a:r>
            <a:endParaRPr lang="en-US" sz="2800" dirty="0"/>
          </a:p>
          <a:p>
            <a:pPr lvl="1"/>
            <a:r>
              <a:rPr lang="en-US" sz="2400" dirty="0" smtClean="0"/>
              <a:t>More than 75% of </a:t>
            </a:r>
            <a:r>
              <a:rPr lang="en-US" sz="2400" dirty="0"/>
              <a:t>these cases are </a:t>
            </a:r>
            <a:r>
              <a:rPr lang="en-US" sz="2400" dirty="0" smtClean="0"/>
              <a:t>unilateral</a:t>
            </a:r>
            <a:r>
              <a:rPr lang="en-US" sz="2400" dirty="0"/>
              <a:t>, resulting in </a:t>
            </a:r>
            <a:r>
              <a:rPr lang="en-US" sz="2400" dirty="0" smtClean="0"/>
              <a:t>maximum bilateral conductive </a:t>
            </a:r>
            <a:r>
              <a:rPr lang="en-US" sz="2400" dirty="0"/>
              <a:t>hearing </a:t>
            </a:r>
            <a:r>
              <a:rPr lang="en-US" sz="2400" dirty="0" smtClean="0"/>
              <a:t>loss (around 60 dB HL) in one ear</a:t>
            </a:r>
            <a:endParaRPr lang="en-US" sz="2400" dirty="0"/>
          </a:p>
        </p:txBody>
      </p:sp>
      <p:pic>
        <p:nvPicPr>
          <p:cNvPr id="6" name="Picture 4" descr="http://img.medscape.com/pi/emed/ckb/pediatrics_surgery/1331340-1331352-995953-996056.png"/>
          <p:cNvPicPr>
            <a:picLocks noChangeAspect="1" noChangeArrowheads="1"/>
          </p:cNvPicPr>
          <p:nvPr/>
        </p:nvPicPr>
        <p:blipFill>
          <a:blip r:embed="rId3" cstate="print"/>
          <a:srcRect/>
          <a:stretch>
            <a:fillRect/>
          </a:stretch>
        </p:blipFill>
        <p:spPr bwMode="auto">
          <a:xfrm>
            <a:off x="228600" y="4876800"/>
            <a:ext cx="1828800" cy="1379813"/>
          </a:xfrm>
          <a:prstGeom prst="rect">
            <a:avLst/>
          </a:prstGeom>
          <a:noFill/>
        </p:spPr>
      </p:pic>
      <p:pic>
        <p:nvPicPr>
          <p:cNvPr id="7" name="Picture 6" descr="Microtia, grade II. The pinna is smaller and less "/>
          <p:cNvPicPr>
            <a:picLocks noChangeAspect="1" noChangeArrowheads="1"/>
          </p:cNvPicPr>
          <p:nvPr/>
        </p:nvPicPr>
        <p:blipFill>
          <a:blip r:embed="rId4" cstate="print"/>
          <a:srcRect/>
          <a:stretch>
            <a:fillRect/>
          </a:stretch>
        </p:blipFill>
        <p:spPr bwMode="auto">
          <a:xfrm>
            <a:off x="2590800" y="4876800"/>
            <a:ext cx="1828800" cy="1382487"/>
          </a:xfrm>
          <a:prstGeom prst="rect">
            <a:avLst/>
          </a:prstGeom>
          <a:noFill/>
        </p:spPr>
      </p:pic>
      <p:pic>
        <p:nvPicPr>
          <p:cNvPr id="8" name="Picture 8" descr="Microtia, grade III. The pinna is essentially abse"/>
          <p:cNvPicPr>
            <a:picLocks noChangeAspect="1" noChangeArrowheads="1"/>
          </p:cNvPicPr>
          <p:nvPr/>
        </p:nvPicPr>
        <p:blipFill>
          <a:blip r:embed="rId5" cstate="print"/>
          <a:srcRect/>
          <a:stretch>
            <a:fillRect/>
          </a:stretch>
        </p:blipFill>
        <p:spPr bwMode="auto">
          <a:xfrm>
            <a:off x="4724400" y="4876800"/>
            <a:ext cx="1905000" cy="1417411"/>
          </a:xfrm>
          <a:prstGeom prst="rect">
            <a:avLst/>
          </a:prstGeom>
          <a:noFill/>
        </p:spPr>
      </p:pic>
      <p:pic>
        <p:nvPicPr>
          <p:cNvPr id="9" name="Picture 10" descr="Microtia, anotia. Total absence of the pinna. "/>
          <p:cNvPicPr>
            <a:picLocks noChangeAspect="1" noChangeArrowheads="1"/>
          </p:cNvPicPr>
          <p:nvPr/>
        </p:nvPicPr>
        <p:blipFill>
          <a:blip r:embed="rId6" cstate="print"/>
          <a:srcRect/>
          <a:stretch>
            <a:fillRect/>
          </a:stretch>
        </p:blipFill>
        <p:spPr bwMode="auto">
          <a:xfrm>
            <a:off x="6934200" y="4876800"/>
            <a:ext cx="1752600" cy="1448331"/>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1</a:t>
            </a:r>
            <a:r>
              <a:rPr lang="en-US" sz="2800" baseline="30000" dirty="0" smtClean="0">
                <a:solidFill>
                  <a:srgbClr val="00B0F0"/>
                </a:solidFill>
                <a:effectLst>
                  <a:outerShdw blurRad="38100" dist="38100" dir="2700000" algn="tl">
                    <a:srgbClr val="000000">
                      <a:alpha val="43137"/>
                    </a:srgbClr>
                  </a:outerShdw>
                </a:effectLst>
              </a:rPr>
              <a:t>st</a:t>
            </a:r>
            <a:r>
              <a:rPr lang="en-US" sz="2800" dirty="0" smtClean="0">
                <a:solidFill>
                  <a:srgbClr val="00B0F0"/>
                </a:solidFill>
                <a:effectLst>
                  <a:outerShdw blurRad="38100" dist="38100" dir="2700000" algn="tl">
                    <a:srgbClr val="000000">
                      <a:alpha val="43137"/>
                    </a:srgbClr>
                  </a:outerShdw>
                </a:effectLst>
              </a:rPr>
              <a:t> day of school, Preschool, Kindergarten</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29027" r="72982" b="40805"/>
          <a:stretch>
            <a:fillRect/>
          </a:stretch>
        </p:blipFill>
        <p:spPr bwMode="auto">
          <a:xfrm>
            <a:off x="457200" y="1524000"/>
            <a:ext cx="8530761" cy="4648200"/>
          </a:xfrm>
          <a:prstGeom prst="rect">
            <a:avLst/>
          </a:prstGeom>
          <a:noFill/>
          <a:ln w="9525">
            <a:noFill/>
            <a:miter lim="800000"/>
            <a:headEnd/>
            <a:tailEnd/>
          </a:ln>
        </p:spPr>
      </p:pic>
      <p:sp>
        <p:nvSpPr>
          <p:cNvPr id="8" name="Oval 7"/>
          <p:cNvSpPr/>
          <p:nvPr/>
        </p:nvSpPr>
        <p:spPr>
          <a:xfrm>
            <a:off x="152400" y="45720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1524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52400" y="5562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04800"/>
            <a:ext cx="8229600" cy="868362"/>
          </a:xfrm>
        </p:spPr>
        <p:txBody>
          <a:bodyPr>
            <a:normAutofit fontScale="90000"/>
          </a:bodyPr>
          <a:lstStyle/>
          <a:p>
            <a:pPr algn="ctr"/>
            <a:r>
              <a:rPr lang="en-US" sz="2800" dirty="0" smtClean="0"/>
              <a:t/>
            </a:r>
            <a:br>
              <a:rPr lang="en-US" sz="2800" dirty="0" smtClean="0"/>
            </a:br>
            <a:r>
              <a:rPr lang="en-US" sz="2800" dirty="0" smtClean="0">
                <a:effectLst/>
              </a:rPr>
              <a:t> SEAM for School Success = </a:t>
            </a:r>
            <a:r>
              <a:rPr lang="en-US" sz="2800" i="1" dirty="0" smtClean="0">
                <a:effectLst/>
              </a:rPr>
              <a:t>a skill hierarchy)</a:t>
            </a:r>
            <a:br>
              <a:rPr lang="en-US" sz="2800" i="1" dirty="0" smtClean="0">
                <a:effectLst/>
              </a:rPr>
            </a:br>
            <a:r>
              <a:rPr lang="en-US" sz="2800" dirty="0" smtClean="0">
                <a:solidFill>
                  <a:srgbClr val="00B0F0"/>
                </a:solidFill>
                <a:effectLst>
                  <a:outerShdw blurRad="38100" dist="38100" dir="2700000" algn="tl">
                    <a:srgbClr val="000000">
                      <a:alpha val="43137"/>
                    </a:srgbClr>
                  </a:outerShdw>
                </a:effectLst>
              </a:rPr>
              <a:t>By end of Grade 1</a:t>
            </a:r>
            <a:endParaRPr lang="en-US" sz="2800" dirty="0">
              <a:solidFill>
                <a:srgbClr val="00B0F0"/>
              </a:solidFill>
              <a:effectLst>
                <a:outerShdw blurRad="38100" dist="38100" dir="2700000" algn="tl">
                  <a:srgbClr val="000000">
                    <a:alpha val="43137"/>
                  </a:srgbClr>
                </a:outerShdw>
              </a:effectLst>
            </a:endParaRPr>
          </a:p>
        </p:txBody>
      </p:sp>
      <p:pic>
        <p:nvPicPr>
          <p:cNvPr id="8194" name="Picture 2" descr="C:\Users\karen\AppData\Local\Microsoft\Windows\Temporary Internet Files\Content.IE5\NQ2HYODX\MC900151639[1].wmf"/>
          <p:cNvPicPr>
            <a:picLocks noChangeAspect="1" noChangeArrowheads="1"/>
          </p:cNvPicPr>
          <p:nvPr/>
        </p:nvPicPr>
        <p:blipFill>
          <a:blip r:embed="rId2" cstate="print"/>
          <a:srcRect/>
          <a:stretch>
            <a:fillRect/>
          </a:stretch>
        </p:blipFill>
        <p:spPr bwMode="auto">
          <a:xfrm>
            <a:off x="8077200" y="0"/>
            <a:ext cx="1066800" cy="1066800"/>
          </a:xfrm>
          <a:prstGeom prst="rect">
            <a:avLst/>
          </a:prstGeom>
          <a:noFill/>
        </p:spPr>
      </p:pic>
      <p:pic>
        <p:nvPicPr>
          <p:cNvPr id="70658" name="Picture 2"/>
          <p:cNvPicPr>
            <a:picLocks noGrp="1" noChangeAspect="1" noChangeArrowheads="1"/>
          </p:cNvPicPr>
          <p:nvPr>
            <p:ph idx="1"/>
          </p:nvPr>
        </p:nvPicPr>
        <p:blipFill>
          <a:blip r:embed="rId3" cstate="print"/>
          <a:srcRect l="9259" t="66614" r="72982" b="8164"/>
          <a:stretch>
            <a:fillRect/>
          </a:stretch>
        </p:blipFill>
        <p:spPr bwMode="auto">
          <a:xfrm>
            <a:off x="613239" y="2133600"/>
            <a:ext cx="8530761" cy="3886200"/>
          </a:xfrm>
          <a:prstGeom prst="rect">
            <a:avLst/>
          </a:prstGeom>
          <a:noFill/>
          <a:ln w="9525">
            <a:noFill/>
            <a:miter lim="800000"/>
            <a:headEnd/>
            <a:tailEnd/>
          </a:ln>
        </p:spPr>
      </p:pic>
      <p:sp>
        <p:nvSpPr>
          <p:cNvPr id="8" name="Oval 7"/>
          <p:cNvSpPr/>
          <p:nvPr/>
        </p:nvSpPr>
        <p:spPr>
          <a:xfrm>
            <a:off x="228600" y="3886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228600" y="44958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28600" y="54864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28600" y="5029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28600" y="32766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p:cNvPicPr>
            <a:picLocks noGrp="1" noChangeAspect="1" noChangeArrowheads="1"/>
          </p:cNvPicPr>
          <p:nvPr>
            <p:ph idx="1"/>
          </p:nvPr>
        </p:nvPicPr>
        <p:blipFill>
          <a:blip r:embed="rId2" cstate="print"/>
          <a:srcRect l="15740" t="17854" r="63912" b="34480"/>
          <a:stretch>
            <a:fillRect/>
          </a:stretch>
        </p:blipFill>
        <p:spPr bwMode="auto">
          <a:xfrm>
            <a:off x="0" y="1"/>
            <a:ext cx="6389190" cy="4800599"/>
          </a:xfrm>
          <a:prstGeom prst="rect">
            <a:avLst/>
          </a:prstGeom>
          <a:noFill/>
          <a:ln w="9525">
            <a:solidFill>
              <a:schemeClr val="tx1"/>
            </a:solidFill>
            <a:miter lim="800000"/>
            <a:headEnd/>
            <a:tailEnd/>
          </a:ln>
        </p:spPr>
      </p:pic>
      <p:sp>
        <p:nvSpPr>
          <p:cNvPr id="6" name="TextBox 5"/>
          <p:cNvSpPr txBox="1"/>
          <p:nvPr/>
        </p:nvSpPr>
        <p:spPr>
          <a:xfrm>
            <a:off x="6460252" y="1143000"/>
            <a:ext cx="2528256" cy="1815882"/>
          </a:xfrm>
          <a:prstGeom prst="rect">
            <a:avLst/>
          </a:prstGeom>
          <a:noFill/>
        </p:spPr>
        <p:txBody>
          <a:bodyPr wrap="none" rtlCol="0">
            <a:spAutoFit/>
          </a:bodyPr>
          <a:lstStyle/>
          <a:p>
            <a:r>
              <a:rPr lang="en-US" sz="2800" dirty="0" smtClean="0"/>
              <a:t>Child friendly</a:t>
            </a:r>
          </a:p>
          <a:p>
            <a:r>
              <a:rPr lang="en-US" sz="2800" dirty="0" smtClean="0"/>
              <a:t>monitoring </a:t>
            </a:r>
          </a:p>
          <a:p>
            <a:r>
              <a:rPr lang="en-US" sz="2800" dirty="0" smtClean="0"/>
              <a:t>tools need to</a:t>
            </a:r>
          </a:p>
          <a:p>
            <a:r>
              <a:rPr lang="en-US" sz="2800" dirty="0" smtClean="0"/>
              <a:t>be available</a:t>
            </a:r>
            <a:endParaRPr lang="en-US" sz="2800" dirty="0"/>
          </a:p>
        </p:txBody>
      </p:sp>
      <p:pic>
        <p:nvPicPr>
          <p:cNvPr id="7" name="Picture 3"/>
          <p:cNvPicPr>
            <a:picLocks noChangeAspect="1" noChangeArrowheads="1"/>
          </p:cNvPicPr>
          <p:nvPr/>
        </p:nvPicPr>
        <p:blipFill>
          <a:blip r:embed="rId2" cstate="print"/>
          <a:srcRect l="15740" t="65434" r="69924" b="5730"/>
          <a:stretch>
            <a:fillRect/>
          </a:stretch>
        </p:blipFill>
        <p:spPr bwMode="auto">
          <a:xfrm>
            <a:off x="4419600" y="3810000"/>
            <a:ext cx="4724400" cy="3048000"/>
          </a:xfrm>
          <a:prstGeom prst="rect">
            <a:avLst/>
          </a:prstGeom>
          <a:noFill/>
          <a:ln w="9525">
            <a:solidFill>
              <a:schemeClr val="tx1"/>
            </a:solidFill>
            <a:miter lim="800000"/>
            <a:headEnd/>
            <a:tailEnd/>
          </a:ln>
        </p:spPr>
      </p:pic>
      <p:sp>
        <p:nvSpPr>
          <p:cNvPr id="8" name="TextBox 7"/>
          <p:cNvSpPr txBox="1"/>
          <p:nvPr/>
        </p:nvSpPr>
        <p:spPr>
          <a:xfrm>
            <a:off x="1143000" y="4876800"/>
            <a:ext cx="3276600" cy="1384995"/>
          </a:xfrm>
          <a:prstGeom prst="rect">
            <a:avLst/>
          </a:prstGeom>
          <a:noFill/>
        </p:spPr>
        <p:txBody>
          <a:bodyPr wrap="square" rtlCol="0">
            <a:spAutoFit/>
          </a:bodyPr>
          <a:lstStyle/>
          <a:p>
            <a:r>
              <a:rPr lang="en-US" sz="2800" dirty="0" smtClean="0"/>
              <a:t>Age appropriate</a:t>
            </a:r>
          </a:p>
          <a:p>
            <a:r>
              <a:rPr lang="en-US" sz="2800" dirty="0" smtClean="0"/>
              <a:t>tools for older </a:t>
            </a:r>
          </a:p>
          <a:p>
            <a:r>
              <a:rPr lang="en-US" sz="2800" dirty="0" smtClean="0"/>
              <a:t>students too</a:t>
            </a:r>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endParaRPr lang="en-US" dirty="0" smtClean="0"/>
          </a:p>
          <a:p>
            <a:endParaRPr lang="en-US" dirty="0" smtClean="0"/>
          </a:p>
          <a:p>
            <a:r>
              <a:rPr lang="en-US" sz="3200" dirty="0" smtClean="0"/>
              <a:t>It is recognized that the SEAM may not be a perfect fit for every system</a:t>
            </a:r>
          </a:p>
          <a:p>
            <a:r>
              <a:rPr lang="en-US" sz="3200" dirty="0" smtClean="0"/>
              <a:t>How could you use the SEAM </a:t>
            </a:r>
            <a:r>
              <a:rPr lang="en-US" sz="3200" u="sng" dirty="0" smtClean="0"/>
              <a:t>expectations</a:t>
            </a:r>
            <a:r>
              <a:rPr lang="en-US" sz="3200" dirty="0" smtClean="0"/>
              <a:t> for technology monitoring and independence?</a:t>
            </a:r>
          </a:p>
          <a:p>
            <a:r>
              <a:rPr lang="en-US" sz="3200" dirty="0" smtClean="0"/>
              <a:t>What will it take to achieve student skills at these developmental benchmarks?</a:t>
            </a:r>
          </a:p>
        </p:txBody>
      </p:sp>
      <p:sp>
        <p:nvSpPr>
          <p:cNvPr id="3" name="Title 2"/>
          <p:cNvSpPr>
            <a:spLocks noGrp="1"/>
          </p:cNvSpPr>
          <p:nvPr>
            <p:ph type="title"/>
          </p:nvPr>
        </p:nvSpPr>
        <p:spPr/>
        <p:txBody>
          <a:bodyPr/>
          <a:lstStyle/>
          <a:p>
            <a:r>
              <a:rPr lang="en-US" dirty="0" smtClean="0"/>
              <a:t>Turn-and-Talk</a:t>
            </a:r>
            <a:endParaRPr lang="en-US" dirty="0"/>
          </a:p>
        </p:txBody>
      </p:sp>
      <p:pic>
        <p:nvPicPr>
          <p:cNvPr id="9218"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5410200" y="304800"/>
            <a:ext cx="3366380" cy="204608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3200" dirty="0" smtClean="0"/>
              <a:t>Should be a focus of systematic classroom observation techniques</a:t>
            </a:r>
          </a:p>
          <a:p>
            <a:r>
              <a:rPr lang="en-US" sz="3200" dirty="0" smtClean="0"/>
              <a:t>Obtain information from the teacher </a:t>
            </a:r>
          </a:p>
          <a:p>
            <a:pPr lvl="1"/>
            <a:r>
              <a:rPr lang="en-US" sz="2800" dirty="0" smtClean="0"/>
              <a:t>Teacher LIFE-R</a:t>
            </a:r>
          </a:p>
          <a:p>
            <a:r>
              <a:rPr lang="en-US" sz="3200" dirty="0" smtClean="0"/>
              <a:t>Obtain information from the student</a:t>
            </a:r>
          </a:p>
          <a:p>
            <a:pPr lvl="1"/>
            <a:r>
              <a:rPr lang="en-US" sz="2800" dirty="0" smtClean="0"/>
              <a:t>Student LIFE-R</a:t>
            </a:r>
          </a:p>
          <a:p>
            <a:pPr lvl="2"/>
            <a:r>
              <a:rPr lang="en-US" sz="2800" dirty="0" smtClean="0"/>
              <a:t>Classroom Situations</a:t>
            </a:r>
          </a:p>
          <a:p>
            <a:pPr lvl="2"/>
            <a:r>
              <a:rPr lang="en-US" sz="2800" dirty="0" smtClean="0"/>
              <a:t>Additional School Situations</a:t>
            </a:r>
          </a:p>
          <a:p>
            <a:pPr lvl="2"/>
            <a:endParaRPr lang="en-US" sz="2800" dirty="0" smtClean="0"/>
          </a:p>
        </p:txBody>
      </p:sp>
      <p:sp>
        <p:nvSpPr>
          <p:cNvPr id="3" name="Title 2"/>
          <p:cNvSpPr>
            <a:spLocks noGrp="1"/>
          </p:cNvSpPr>
          <p:nvPr>
            <p:ph type="title"/>
          </p:nvPr>
        </p:nvSpPr>
        <p:spPr>
          <a:xfrm>
            <a:off x="304800" y="274638"/>
            <a:ext cx="8382000" cy="1143000"/>
          </a:xfrm>
        </p:spPr>
        <p:txBody>
          <a:bodyPr>
            <a:noAutofit/>
          </a:bodyPr>
          <a:lstStyle/>
          <a:p>
            <a:r>
              <a:rPr lang="en-US" sz="3200" dirty="0" smtClean="0"/>
              <a:t>Assessing student ability to perceive and understand classroom communication</a:t>
            </a:r>
            <a:endParaRPr lang="en-US" sz="3200" dirty="0"/>
          </a:p>
        </p:txBody>
      </p:sp>
      <p:pic>
        <p:nvPicPr>
          <p:cNvPr id="5" name="Picture 4" descr="boy at desk confused.jpg"/>
          <p:cNvPicPr>
            <a:picLocks noChangeAspect="1"/>
          </p:cNvPicPr>
          <p:nvPr/>
        </p:nvPicPr>
        <p:blipFill>
          <a:blip r:embed="rId2" cstate="print"/>
          <a:stretch>
            <a:fillRect/>
          </a:stretch>
        </p:blipFill>
        <p:spPr>
          <a:xfrm>
            <a:off x="6363731" y="4953001"/>
            <a:ext cx="2780269" cy="1905000"/>
          </a:xfrm>
          <a:prstGeom prst="rect">
            <a:avLst/>
          </a:prstGeom>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19200"/>
            <a:ext cx="8229600" cy="4525963"/>
          </a:xfrm>
        </p:spPr>
        <p:txBody>
          <a:bodyPr>
            <a:normAutofit/>
          </a:bodyPr>
          <a:lstStyle/>
          <a:p>
            <a:pPr>
              <a:buNone/>
            </a:pPr>
            <a:r>
              <a:rPr lang="en-US" sz="2800" dirty="0" smtClean="0"/>
              <a:t>Teacher Appraisal of Listening Activity – Teacher LIFE-R</a:t>
            </a:r>
          </a:p>
          <a:p>
            <a:r>
              <a:rPr lang="en-US" sz="2800" dirty="0" smtClean="0"/>
              <a:t>Can be used as a stand-alone checklist or as an amplification pretest/post-test</a:t>
            </a:r>
          </a:p>
          <a:p>
            <a:r>
              <a:rPr lang="en-US" sz="2800" dirty="0" smtClean="0"/>
              <a:t>Focus is the areas of attention and class participation.</a:t>
            </a:r>
          </a:p>
          <a:p>
            <a:r>
              <a:rPr lang="en-US" sz="2800" dirty="0" smtClean="0"/>
              <a:t>Teacher rates the level of challenge         that she observes when the student encounters15 different situations.</a:t>
            </a:r>
            <a:endParaRPr lang="en-US" sz="2800" dirty="0"/>
          </a:p>
        </p:txBody>
      </p:sp>
      <p:sp>
        <p:nvSpPr>
          <p:cNvPr id="3" name="Title 2"/>
          <p:cNvSpPr>
            <a:spLocks noGrp="1"/>
          </p:cNvSpPr>
          <p:nvPr>
            <p:ph type="title"/>
          </p:nvPr>
        </p:nvSpPr>
        <p:spPr/>
        <p:txBody>
          <a:bodyPr>
            <a:normAutofit fontScale="90000"/>
          </a:bodyPr>
          <a:lstStyle/>
          <a:p>
            <a:r>
              <a:rPr lang="en-US" dirty="0" smtClean="0"/>
              <a:t>Obtaining Input from the Teacher</a:t>
            </a:r>
            <a:endParaRPr lang="en-US" dirty="0"/>
          </a:p>
        </p:txBody>
      </p:sp>
      <p:pic>
        <p:nvPicPr>
          <p:cNvPr id="15361" name="Picture 1" descr="C:\Users\karen\AppData\Local\Microsoft\Windows\Temporary Internet Files\Content.IE5\NQ2HYODX\MC900335679[1].wmf"/>
          <p:cNvPicPr>
            <a:picLocks noChangeAspect="1" noChangeArrowheads="1"/>
          </p:cNvPicPr>
          <p:nvPr/>
        </p:nvPicPr>
        <p:blipFill>
          <a:blip r:embed="rId2" cstate="print"/>
          <a:srcRect l="5904" t="5650" r="54200" b="5650"/>
          <a:stretch>
            <a:fillRect/>
          </a:stretch>
        </p:blipFill>
        <p:spPr bwMode="auto">
          <a:xfrm flipH="1">
            <a:off x="7406640" y="4114800"/>
            <a:ext cx="1737360" cy="2743200"/>
          </a:xfrm>
          <a:prstGeom prst="rect">
            <a:avLst/>
          </a:prstGeom>
          <a:noFill/>
        </p:spPr>
      </p:pic>
      <p:pic>
        <p:nvPicPr>
          <p:cNvPr id="15362" name="Picture 2" descr="C:\Users\karen\AppData\Local\Microsoft\Windows\Temporary Internet Files\Content.IE5\185A1BUQ\MC900060290[1].wmf"/>
          <p:cNvPicPr>
            <a:picLocks noChangeAspect="1" noChangeArrowheads="1"/>
          </p:cNvPicPr>
          <p:nvPr/>
        </p:nvPicPr>
        <p:blipFill>
          <a:blip r:embed="rId3" cstate="print"/>
          <a:srcRect/>
          <a:stretch>
            <a:fillRect/>
          </a:stretch>
        </p:blipFill>
        <p:spPr bwMode="auto">
          <a:xfrm>
            <a:off x="228600" y="5187660"/>
            <a:ext cx="1620683" cy="1670340"/>
          </a:xfrm>
          <a:prstGeom prst="rect">
            <a:avLst/>
          </a:prstGeom>
          <a:noFill/>
        </p:spPr>
      </p:pic>
      <p:sp>
        <p:nvSpPr>
          <p:cNvPr id="6" name="Rectangle 1"/>
          <p:cNvSpPr>
            <a:spLocks noChangeArrowheads="1"/>
          </p:cNvSpPr>
          <p:nvPr/>
        </p:nvSpPr>
        <p:spPr bwMode="auto">
          <a:xfrm>
            <a:off x="7467600" y="1219200"/>
            <a:ext cx="1295400" cy="707886"/>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TEACHER</a:t>
            </a: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L.I.F.E.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Slide Number Placeholder 6"/>
          <p:cNvSpPr>
            <a:spLocks noGrp="1"/>
          </p:cNvSpPr>
          <p:nvPr>
            <p:ph type="sldNum" sz="quarter" idx="12"/>
          </p:nvPr>
        </p:nvSpPr>
        <p:spPr/>
        <p:txBody>
          <a:bodyPr/>
          <a:lstStyle/>
          <a:p>
            <a:pPr>
              <a:defRPr/>
            </a:pPr>
            <a:fld id="{F558134B-125E-4B78-824C-EEB1345EA9B7}" type="slidenum">
              <a:rPr lang="en-US" smtClean="0"/>
              <a:pPr>
                <a:defRPr/>
              </a:pPr>
              <a:t>55</a:t>
            </a:fld>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cstate="print"/>
          <a:srcRect l="36748" t="14416" r="32016" b="43157"/>
          <a:stretch>
            <a:fillRect/>
          </a:stretch>
        </p:blipFill>
        <p:spPr bwMode="auto">
          <a:xfrm>
            <a:off x="221343" y="228601"/>
            <a:ext cx="8681357" cy="6629400"/>
          </a:xfrm>
          <a:prstGeom prst="rect">
            <a:avLst/>
          </a:prstGeom>
          <a:noFill/>
          <a:ln w="9525">
            <a:solidFill>
              <a:schemeClr val="tx1"/>
            </a:solidFill>
            <a:miter lim="800000"/>
            <a:headEnd/>
            <a:tailEnd/>
          </a:ln>
        </p:spPr>
      </p:pic>
      <p:sp>
        <p:nvSpPr>
          <p:cNvPr id="3" name="Slide Number Placeholder 2"/>
          <p:cNvSpPr>
            <a:spLocks noGrp="1"/>
          </p:cNvSpPr>
          <p:nvPr>
            <p:ph type="sldNum" sz="quarter" idx="12"/>
          </p:nvPr>
        </p:nvSpPr>
        <p:spPr/>
        <p:txBody>
          <a:bodyPr/>
          <a:lstStyle/>
          <a:p>
            <a:pPr>
              <a:defRPr/>
            </a:pPr>
            <a:fld id="{F558134B-125E-4B78-824C-EEB1345EA9B7}" type="slidenum">
              <a:rPr lang="en-US" smtClean="0"/>
              <a:pPr>
                <a:defRPr/>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81328"/>
            <a:ext cx="8534400" cy="4525963"/>
          </a:xfrm>
        </p:spPr>
        <p:txBody>
          <a:bodyPr/>
          <a:lstStyle/>
          <a:p>
            <a:r>
              <a:rPr lang="en-US" dirty="0" smtClean="0"/>
              <a:t>Listening Inventory For Education – REVISED!</a:t>
            </a:r>
          </a:p>
          <a:p>
            <a:r>
              <a:rPr lang="en-US" dirty="0" smtClean="0"/>
              <a:t>Self-report for students in Grade 3+ </a:t>
            </a:r>
          </a:p>
          <a:p>
            <a:r>
              <a:rPr lang="en-US" dirty="0" smtClean="0"/>
              <a:t>Before LIFE questions</a:t>
            </a:r>
          </a:p>
          <a:p>
            <a:r>
              <a:rPr lang="en-US" dirty="0" smtClean="0"/>
              <a:t>LIFE questions about school listening situations</a:t>
            </a:r>
          </a:p>
          <a:p>
            <a:r>
              <a:rPr lang="en-US" dirty="0" smtClean="0"/>
              <a:t>After LIFE questions</a:t>
            </a:r>
          </a:p>
          <a:p>
            <a:endParaRPr lang="en-US" dirty="0"/>
          </a:p>
        </p:txBody>
      </p:sp>
      <p:sp>
        <p:nvSpPr>
          <p:cNvPr id="3" name="Title 2"/>
          <p:cNvSpPr>
            <a:spLocks noGrp="1"/>
          </p:cNvSpPr>
          <p:nvPr>
            <p:ph type="title"/>
          </p:nvPr>
        </p:nvSpPr>
        <p:spPr/>
        <p:txBody>
          <a:bodyPr>
            <a:normAutofit fontScale="90000"/>
          </a:bodyPr>
          <a:lstStyle/>
          <a:p>
            <a:r>
              <a:rPr lang="en-US" dirty="0" smtClean="0">
                <a:effectLst/>
              </a:rPr>
              <a:t>Obtaining the Student’s View of Challenging Classroom Listening</a:t>
            </a:r>
            <a:endParaRPr lang="en-US" dirty="0">
              <a:effectLst/>
            </a:endParaRPr>
          </a:p>
        </p:txBody>
      </p:sp>
      <p:sp>
        <p:nvSpPr>
          <p:cNvPr id="21505" name="Rectangle 1"/>
          <p:cNvSpPr>
            <a:spLocks noChangeArrowheads="1"/>
          </p:cNvSpPr>
          <p:nvPr/>
        </p:nvSpPr>
        <p:spPr bwMode="auto">
          <a:xfrm>
            <a:off x="5638800" y="4705664"/>
            <a:ext cx="3048000" cy="1077218"/>
          </a:xfrm>
          <a:prstGeom prst="rect">
            <a:avLst/>
          </a:prstGeom>
          <a:solidFill>
            <a:srgbClr val="92D05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STUDENT</a:t>
            </a:r>
            <a:endParaRPr kumimoji="0" lang="en-US" sz="105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L.I.F.E.</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1506" name="Picture 2" descr="C:\Users\karen\Desktop\Consulting\Website\confused boy.jpg"/>
          <p:cNvPicPr>
            <a:picLocks noChangeAspect="1" noChangeArrowheads="1"/>
          </p:cNvPicPr>
          <p:nvPr/>
        </p:nvPicPr>
        <p:blipFill>
          <a:blip r:embed="rId2" cstate="print"/>
          <a:srcRect l="43333" t="15137" r="6667" b="36505"/>
          <a:stretch>
            <a:fillRect/>
          </a:stretch>
        </p:blipFill>
        <p:spPr bwMode="auto">
          <a:xfrm>
            <a:off x="1143000" y="3962400"/>
            <a:ext cx="3429000" cy="2457450"/>
          </a:xfrm>
          <a:prstGeom prst="rect">
            <a:avLst/>
          </a:prstGeom>
          <a:noFill/>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57</a:t>
            </a:fld>
            <a:endParaRPr 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fontScale="90000"/>
          </a:bodyPr>
          <a:lstStyle/>
          <a:p>
            <a:pPr algn="ctr"/>
            <a:r>
              <a:rPr lang="en-US" sz="4400" dirty="0" smtClean="0"/>
              <a:t>Student Appraisal: LIFE Classroom Situations</a:t>
            </a:r>
            <a:endParaRPr lang="en-US" dirty="0"/>
          </a:p>
        </p:txBody>
      </p:sp>
      <p:sp>
        <p:nvSpPr>
          <p:cNvPr id="6" name="Content Placeholder 5"/>
          <p:cNvSpPr>
            <a:spLocks noGrp="1"/>
          </p:cNvSpPr>
          <p:nvPr>
            <p:ph idx="1"/>
          </p:nvPr>
        </p:nvSpPr>
        <p:spPr>
          <a:xfrm>
            <a:off x="457200" y="1219200"/>
            <a:ext cx="8229600" cy="5334000"/>
          </a:xfrm>
        </p:spPr>
        <p:txBody>
          <a:bodyPr>
            <a:normAutofit fontScale="85000" lnSpcReduction="20000"/>
          </a:bodyPr>
          <a:lstStyle/>
          <a:p>
            <a:r>
              <a:rPr lang="en-US" sz="3300" dirty="0" smtClean="0"/>
              <a:t>Ten revised situations.</a:t>
            </a:r>
          </a:p>
          <a:p>
            <a:r>
              <a:rPr lang="en-US" sz="3300" dirty="0" smtClean="0"/>
              <a:t>Now include media and a variety of listening challenges as well as easy listening situations. </a:t>
            </a:r>
          </a:p>
          <a:p>
            <a:r>
              <a:rPr lang="en-US" sz="3300" dirty="0" smtClean="0"/>
              <a:t>Sum just the items for verbal instruction and class discussion situations. </a:t>
            </a:r>
          </a:p>
          <a:p>
            <a:r>
              <a:rPr lang="en-US" sz="3300" dirty="0" smtClean="0"/>
              <a:t>Total out of a possible 100 points.</a:t>
            </a:r>
          </a:p>
          <a:p>
            <a:r>
              <a:rPr lang="en-US" sz="3300" dirty="0" smtClean="0"/>
              <a:t>Pretest/Post-test use for amplification trials</a:t>
            </a:r>
          </a:p>
          <a:p>
            <a:pPr>
              <a:buNone/>
            </a:pPr>
            <a:endParaRPr lang="en-US" sz="1200" b="1" dirty="0" smtClean="0"/>
          </a:p>
          <a:p>
            <a:pPr algn="ctr">
              <a:buNone/>
            </a:pPr>
            <a:r>
              <a:rPr lang="en-US" sz="2800" b="1" dirty="0" smtClean="0"/>
              <a:t>Choices:</a:t>
            </a:r>
          </a:p>
          <a:p>
            <a:pPr algn="ctr">
              <a:buNone/>
            </a:pPr>
            <a:r>
              <a:rPr lang="en-US" sz="2800" i="1" dirty="0" smtClean="0"/>
              <a:t>Always easy, </a:t>
            </a:r>
          </a:p>
          <a:p>
            <a:pPr algn="ctr">
              <a:buNone/>
            </a:pPr>
            <a:r>
              <a:rPr lang="en-US" sz="2800" i="1" dirty="0" smtClean="0"/>
              <a:t>Mostly easy,</a:t>
            </a:r>
          </a:p>
          <a:p>
            <a:pPr algn="ctr">
              <a:buNone/>
            </a:pPr>
            <a:r>
              <a:rPr lang="en-US" sz="2800" i="1" dirty="0" smtClean="0"/>
              <a:t>Sometimes difficult,</a:t>
            </a:r>
          </a:p>
          <a:p>
            <a:pPr algn="ctr">
              <a:buNone/>
            </a:pPr>
            <a:r>
              <a:rPr lang="en-US" sz="2800" i="1" dirty="0" smtClean="0"/>
              <a:t>Mostly difficult, </a:t>
            </a:r>
          </a:p>
          <a:p>
            <a:pPr algn="ctr">
              <a:buNone/>
            </a:pPr>
            <a:r>
              <a:rPr lang="en-US" sz="2800" i="1" dirty="0" smtClean="0"/>
              <a:t>Always difficult. </a:t>
            </a:r>
          </a:p>
        </p:txBody>
      </p:sp>
      <p:pic>
        <p:nvPicPr>
          <p:cNvPr id="76802" name="Picture 2" descr="C:\Users\karen\AppData\Local\Microsoft\Windows\Temporary Internet Files\Content.IE5\SL5KHTCM\MC900140473[1].wmf"/>
          <p:cNvPicPr>
            <a:picLocks noChangeAspect="1" noChangeArrowheads="1"/>
          </p:cNvPicPr>
          <p:nvPr/>
        </p:nvPicPr>
        <p:blipFill>
          <a:blip r:embed="rId2" cstate="print"/>
          <a:srcRect/>
          <a:stretch>
            <a:fillRect/>
          </a:stretch>
        </p:blipFill>
        <p:spPr bwMode="auto">
          <a:xfrm>
            <a:off x="6477000" y="4419600"/>
            <a:ext cx="2325624" cy="1608359"/>
          </a:xfrm>
          <a:prstGeom prst="rect">
            <a:avLst/>
          </a:prstGeom>
          <a:noFill/>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304800"/>
            <a:ext cx="4057521" cy="6370975"/>
          </a:xfrm>
          <a:prstGeom prst="rect">
            <a:avLst/>
          </a:prstGeom>
          <a:noFill/>
        </p:spPr>
        <p:txBody>
          <a:bodyPr wrap="square" rtlCol="0">
            <a:spAutoFit/>
          </a:bodyPr>
          <a:lstStyle/>
          <a:p>
            <a:pPr marL="457200" indent="-457200">
              <a:buAutoNum type="arabicPeriod"/>
            </a:pPr>
            <a:r>
              <a:rPr lang="en-US" sz="2400" dirty="0" smtClean="0"/>
              <a:t>Teacher talking in front of room</a:t>
            </a:r>
          </a:p>
          <a:p>
            <a:pPr marL="457200" indent="-457200"/>
            <a:r>
              <a:rPr lang="en-US" sz="2400" dirty="0" smtClean="0"/>
              <a:t>2. Teacher talking with back turned</a:t>
            </a:r>
          </a:p>
          <a:p>
            <a:pPr marL="457200" indent="-457200"/>
            <a:r>
              <a:rPr lang="en-US" sz="2400" dirty="0" smtClean="0"/>
              <a:t>3. Teacher talking while moving</a:t>
            </a:r>
          </a:p>
          <a:p>
            <a:pPr marL="457200" indent="-457200"/>
            <a:r>
              <a:rPr lang="en-US" sz="2400" dirty="0" smtClean="0"/>
              <a:t>4. Student answer during discussion (FM mic?)</a:t>
            </a:r>
          </a:p>
          <a:p>
            <a:pPr marL="457200" indent="-457200"/>
            <a:r>
              <a:rPr lang="en-US" sz="2400" dirty="0" smtClean="0"/>
              <a:t>5. Understanding directions (given 1-2)</a:t>
            </a:r>
          </a:p>
          <a:p>
            <a:pPr marL="457200" indent="-457200"/>
            <a:r>
              <a:rPr lang="en-US" sz="2400" dirty="0" smtClean="0"/>
              <a:t>6. Other students making noise</a:t>
            </a:r>
          </a:p>
          <a:p>
            <a:pPr marL="457200" indent="-457200"/>
            <a:r>
              <a:rPr lang="en-US" sz="2400" dirty="0" smtClean="0"/>
              <a:t>7. Noise outside of room</a:t>
            </a:r>
          </a:p>
          <a:p>
            <a:pPr marL="457200" indent="-457200"/>
            <a:r>
              <a:rPr lang="en-US" sz="2400" dirty="0" smtClean="0"/>
              <a:t>8. Multimedia</a:t>
            </a:r>
          </a:p>
          <a:p>
            <a:pPr marL="457200" indent="-457200"/>
            <a:r>
              <a:rPr lang="en-US" sz="2400" dirty="0" smtClean="0"/>
              <a:t>9. Listening in fan noise</a:t>
            </a:r>
          </a:p>
          <a:p>
            <a:pPr marL="457200" indent="-457200"/>
            <a:r>
              <a:rPr lang="en-US" sz="2400" dirty="0" smtClean="0"/>
              <a:t>10. Simultaneous large and small group</a:t>
            </a:r>
            <a:endParaRPr lang="en-US" sz="2400" dirty="0"/>
          </a:p>
        </p:txBody>
      </p:sp>
      <p:pic>
        <p:nvPicPr>
          <p:cNvPr id="5" name="Picture 2"/>
          <p:cNvPicPr>
            <a:picLocks noChangeAspect="1" noChangeArrowheads="1"/>
          </p:cNvPicPr>
          <p:nvPr/>
        </p:nvPicPr>
        <p:blipFill>
          <a:blip r:embed="rId2" cstate="print"/>
          <a:srcRect l="15964" t="12080" r="65741" b="9975"/>
          <a:stretch>
            <a:fillRect/>
          </a:stretch>
        </p:blipFill>
        <p:spPr bwMode="auto">
          <a:xfrm>
            <a:off x="4038600" y="124473"/>
            <a:ext cx="4927600" cy="6733527"/>
          </a:xfrm>
          <a:prstGeom prst="rect">
            <a:avLst/>
          </a:prstGeom>
          <a:noFill/>
          <a:ln w="9525">
            <a:solidFill>
              <a:schemeClr val="tx1"/>
            </a:solidFill>
            <a:miter lim="800000"/>
            <a:headEnd/>
            <a:tailEnd/>
          </a:ln>
        </p:spPr>
      </p:pic>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59</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Potential impact of hearing loss in one ear on language learning</a:t>
            </a:r>
            <a:endParaRPr lang="en-US" sz="4000" dirty="0"/>
          </a:p>
        </p:txBody>
      </p:sp>
      <p:sp>
        <p:nvSpPr>
          <p:cNvPr id="3" name="Content Placeholder 2"/>
          <p:cNvSpPr>
            <a:spLocks noGrp="1"/>
          </p:cNvSpPr>
          <p:nvPr>
            <p:ph idx="1"/>
          </p:nvPr>
        </p:nvSpPr>
        <p:spPr>
          <a:xfrm>
            <a:off x="3886200" y="1447800"/>
            <a:ext cx="4648200" cy="4572000"/>
          </a:xfrm>
        </p:spPr>
        <p:txBody>
          <a:bodyPr/>
          <a:lstStyle/>
          <a:p>
            <a:pPr>
              <a:buNone/>
            </a:pPr>
            <a:r>
              <a:rPr lang="en-US" sz="3000" dirty="0" smtClean="0"/>
              <a:t>As many as one out of every three children with only one good hearing ear develop delays in the number of words they say by the time they are 15 – 18 months old.</a:t>
            </a:r>
            <a:endParaRPr lang="en-US" sz="3000" dirty="0"/>
          </a:p>
        </p:txBody>
      </p:sp>
      <p:sp>
        <p:nvSpPr>
          <p:cNvPr id="11" name="Oval 10"/>
          <p:cNvSpPr/>
          <p:nvPr/>
        </p:nvSpPr>
        <p:spPr bwMode="auto">
          <a:xfrm>
            <a:off x="838200" y="1447800"/>
            <a:ext cx="2514600" cy="2286000"/>
          </a:xfrm>
          <a:prstGeom prst="ellipse">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13" name="Straight Connector 12"/>
          <p:cNvCxnSpPr>
            <a:stCxn id="11" idx="0"/>
          </p:cNvCxnSpPr>
          <p:nvPr/>
        </p:nvCxnSpPr>
        <p:spPr bwMode="auto">
          <a:xfrm rot="16200000" flipH="1" flipV="1">
            <a:off x="1466850" y="2038350"/>
            <a:ext cx="1219200" cy="3810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15" name="Straight Connector 14"/>
          <p:cNvCxnSpPr>
            <a:endCxn id="11" idx="5"/>
          </p:cNvCxnSpPr>
          <p:nvPr/>
        </p:nvCxnSpPr>
        <p:spPr bwMode="auto">
          <a:xfrm>
            <a:off x="2057400" y="2667000"/>
            <a:ext cx="927145" cy="732023"/>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6" name="TextBox 15"/>
          <p:cNvSpPr txBox="1"/>
          <p:nvPr/>
        </p:nvSpPr>
        <p:spPr>
          <a:xfrm>
            <a:off x="2209800" y="2057400"/>
            <a:ext cx="914400" cy="584775"/>
          </a:xfrm>
          <a:prstGeom prst="rect">
            <a:avLst/>
          </a:prstGeom>
          <a:noFill/>
        </p:spPr>
        <p:txBody>
          <a:bodyPr wrap="square" rtlCol="0">
            <a:spAutoFit/>
          </a:bodyPr>
          <a:lstStyle/>
          <a:p>
            <a:r>
              <a:rPr lang="en-US" sz="3200" dirty="0" smtClean="0">
                <a:solidFill>
                  <a:schemeClr val="bg1"/>
                </a:solidFill>
              </a:rPr>
              <a:t>1/3</a:t>
            </a:r>
            <a:endParaRPr lang="en-US" sz="4000" dirty="0">
              <a:solidFill>
                <a:schemeClr val="bg1"/>
              </a:solidFill>
            </a:endParaRPr>
          </a:p>
        </p:txBody>
      </p:sp>
      <p:sp>
        <p:nvSpPr>
          <p:cNvPr id="17" name="TextBox 16"/>
          <p:cNvSpPr txBox="1"/>
          <p:nvPr/>
        </p:nvSpPr>
        <p:spPr>
          <a:xfrm>
            <a:off x="533400" y="3962400"/>
            <a:ext cx="3657600" cy="1815882"/>
          </a:xfrm>
          <a:prstGeom prst="rect">
            <a:avLst/>
          </a:prstGeom>
          <a:noFill/>
        </p:spPr>
        <p:txBody>
          <a:bodyPr wrap="square" rtlCol="0">
            <a:spAutoFit/>
          </a:bodyPr>
          <a:lstStyle/>
          <a:p>
            <a:pPr algn="ctr"/>
            <a:r>
              <a:rPr lang="en-US" sz="2800" b="1" dirty="0" smtClean="0">
                <a:solidFill>
                  <a:schemeClr val="accent2">
                    <a:lumMod val="50000"/>
                  </a:schemeClr>
                </a:solidFill>
              </a:rPr>
              <a:t>Evidence of at least a 6 month average delay in total language</a:t>
            </a:r>
            <a:endParaRPr lang="en-US" sz="2800" b="1" dirty="0">
              <a:solidFill>
                <a:schemeClr val="accent2">
                  <a:lumMod val="50000"/>
                </a:schemeClr>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419600"/>
            <a:ext cx="9144000" cy="2308324"/>
          </a:xfrm>
          <a:prstGeom prst="rect">
            <a:avLst/>
          </a:prstGeom>
          <a:solidFill>
            <a:srgbClr val="C5F9B9"/>
          </a:solidFill>
        </p:spPr>
        <p:txBody>
          <a:bodyPr wrap="square" rtlCol="0">
            <a:spAutoFit/>
          </a:bodyPr>
          <a:lstStyle/>
          <a:p>
            <a:r>
              <a:rPr lang="en-US" sz="2400" dirty="0" smtClean="0"/>
              <a:t>LIFE Additional/Social Listening Situations</a:t>
            </a:r>
          </a:p>
          <a:p>
            <a:pPr marL="514350" indent="-514350">
              <a:buAutoNum type="arabicPeriod"/>
            </a:pPr>
            <a:r>
              <a:rPr lang="en-US" sz="2400" dirty="0" smtClean="0"/>
              <a:t>Cooperative and small group learning</a:t>
            </a:r>
          </a:p>
          <a:p>
            <a:pPr marL="514350" indent="-514350">
              <a:buAutoNum type="arabicPeriod"/>
            </a:pPr>
            <a:r>
              <a:rPr lang="en-US" sz="2400" dirty="0" smtClean="0"/>
              <a:t>Announcements</a:t>
            </a:r>
          </a:p>
          <a:p>
            <a:pPr marL="514350" indent="-514350">
              <a:buAutoNum type="arabicPeriod"/>
            </a:pPr>
            <a:r>
              <a:rPr lang="en-US" sz="2400" dirty="0" smtClean="0"/>
              <a:t>Listening in a large room</a:t>
            </a:r>
          </a:p>
          <a:p>
            <a:pPr marL="514350" indent="-514350">
              <a:buAutoNum type="arabicPeriod"/>
            </a:pPr>
            <a:r>
              <a:rPr lang="en-US" sz="2400" dirty="0" smtClean="0"/>
              <a:t>Listening to others when outside</a:t>
            </a:r>
          </a:p>
          <a:p>
            <a:pPr marL="514350" indent="-514350">
              <a:buAutoNum type="arabicPeriod"/>
            </a:pPr>
            <a:r>
              <a:rPr lang="en-US" sz="2400" dirty="0" smtClean="0"/>
              <a:t>Listening to students during informal social times</a:t>
            </a:r>
            <a:endParaRPr lang="en-US" sz="2400" dirty="0"/>
          </a:p>
        </p:txBody>
      </p:sp>
      <p:pic>
        <p:nvPicPr>
          <p:cNvPr id="12292" name="Picture 4" descr="C:\Users\karen\Desktop\Consulting\Website\gradeschool girls working in group.jpg"/>
          <p:cNvPicPr>
            <a:picLocks noChangeAspect="1" noChangeArrowheads="1"/>
          </p:cNvPicPr>
          <p:nvPr/>
        </p:nvPicPr>
        <p:blipFill>
          <a:blip r:embed="rId2" cstate="print"/>
          <a:srcRect/>
          <a:stretch>
            <a:fillRect/>
          </a:stretch>
        </p:blipFill>
        <p:spPr bwMode="auto">
          <a:xfrm>
            <a:off x="6477000" y="4419600"/>
            <a:ext cx="2667000" cy="1776429"/>
          </a:xfrm>
          <a:prstGeom prst="rect">
            <a:avLst/>
          </a:prstGeom>
          <a:noFill/>
        </p:spPr>
      </p:pic>
      <p:pic>
        <p:nvPicPr>
          <p:cNvPr id="7" name="Picture 3"/>
          <p:cNvPicPr>
            <a:picLocks noChangeAspect="1" noChangeArrowheads="1"/>
          </p:cNvPicPr>
          <p:nvPr/>
        </p:nvPicPr>
        <p:blipFill>
          <a:blip r:embed="rId3" cstate="print"/>
          <a:srcRect l="16266" t="28096" r="69846" b="45996"/>
          <a:stretch>
            <a:fillRect/>
          </a:stretch>
        </p:blipFill>
        <p:spPr bwMode="auto">
          <a:xfrm>
            <a:off x="1828800" y="0"/>
            <a:ext cx="7315200" cy="4376890"/>
          </a:xfrm>
          <a:prstGeom prst="rect">
            <a:avLst/>
          </a:prstGeom>
          <a:noFill/>
          <a:ln w="9525">
            <a:solidFill>
              <a:schemeClr val="tx1"/>
            </a:solidFill>
            <a:miter lim="800000"/>
            <a:headEnd/>
            <a:tailEnd/>
          </a:ln>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5105400"/>
            <a:ext cx="8534400" cy="1569660"/>
          </a:xfrm>
          <a:prstGeom prst="rect">
            <a:avLst/>
          </a:prstGeom>
          <a:solidFill>
            <a:srgbClr val="C5F9B9"/>
          </a:solidFill>
        </p:spPr>
        <p:txBody>
          <a:bodyPr wrap="square" rtlCol="0">
            <a:spAutoFit/>
          </a:bodyPr>
          <a:lstStyle/>
          <a:p>
            <a:pPr>
              <a:buFont typeface="Arial" pitchFamily="34" charset="0"/>
              <a:buChar char="•"/>
            </a:pPr>
            <a:r>
              <a:rPr lang="en-US" sz="2400" dirty="0" smtClean="0"/>
              <a:t> Summarizes the most challenging situations in a format that can be interpreted easily by teachers. </a:t>
            </a:r>
          </a:p>
          <a:p>
            <a:pPr>
              <a:buFont typeface="Arial" pitchFamily="34" charset="0"/>
              <a:buChar char="•"/>
            </a:pPr>
            <a:r>
              <a:rPr lang="en-US" sz="2400" dirty="0" smtClean="0"/>
              <a:t>Valuable pre/post test information. </a:t>
            </a:r>
          </a:p>
          <a:p>
            <a:pPr>
              <a:buFont typeface="Arial" pitchFamily="34" charset="0"/>
              <a:buChar char="•"/>
            </a:pPr>
            <a:r>
              <a:rPr lang="en-US" sz="2400" dirty="0" smtClean="0"/>
              <a:t>Easily prioritized for discussions on self-advocacy activities.</a:t>
            </a:r>
            <a:endParaRPr lang="en-US" sz="2400" dirty="0"/>
          </a:p>
        </p:txBody>
      </p:sp>
      <p:pic>
        <p:nvPicPr>
          <p:cNvPr id="7" name="Picture 3"/>
          <p:cNvPicPr>
            <a:picLocks noChangeAspect="1" noChangeArrowheads="1"/>
          </p:cNvPicPr>
          <p:nvPr/>
        </p:nvPicPr>
        <p:blipFill>
          <a:blip r:embed="rId2" cstate="print"/>
          <a:srcRect l="16156" t="54004" r="67082" b="12548"/>
          <a:stretch>
            <a:fillRect/>
          </a:stretch>
        </p:blipFill>
        <p:spPr bwMode="auto">
          <a:xfrm>
            <a:off x="1524000" y="0"/>
            <a:ext cx="7620000" cy="4876801"/>
          </a:xfrm>
          <a:prstGeom prst="rect">
            <a:avLst/>
          </a:prstGeom>
          <a:noFill/>
          <a:ln w="9525">
            <a:solidFill>
              <a:schemeClr val="tx1"/>
            </a:solidFill>
            <a:miter lim="800000"/>
            <a:headEnd/>
            <a:tailEnd/>
          </a:ln>
        </p:spPr>
      </p:pic>
      <p:sp>
        <p:nvSpPr>
          <p:cNvPr id="4" name="Slide Number Placeholder 3"/>
          <p:cNvSpPr>
            <a:spLocks noGrp="1"/>
          </p:cNvSpPr>
          <p:nvPr>
            <p:ph type="sldNum" sz="quarter" idx="12"/>
          </p:nvPr>
        </p:nvSpPr>
        <p:spPr/>
        <p:txBody>
          <a:bodyPr/>
          <a:lstStyle/>
          <a:p>
            <a:pPr>
              <a:defRPr/>
            </a:pPr>
            <a:fld id="{F558134B-125E-4B78-824C-EEB1345EA9B7}" type="slidenum">
              <a:rPr lang="en-US" smtClean="0"/>
              <a:pPr>
                <a:defRPr/>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aren\AppData\Local\Microsoft\Windows\Temporary Internet Files\Content.IE5\SL5KHTCM\MC900149396[1].wmf"/>
          <p:cNvPicPr>
            <a:picLocks noChangeAspect="1" noChangeArrowheads="1"/>
          </p:cNvPicPr>
          <p:nvPr/>
        </p:nvPicPr>
        <p:blipFill>
          <a:blip r:embed="rId2" cstate="print"/>
          <a:srcRect/>
          <a:stretch>
            <a:fillRect/>
          </a:stretch>
        </p:blipFill>
        <p:spPr bwMode="auto">
          <a:xfrm>
            <a:off x="7391400" y="0"/>
            <a:ext cx="1752600" cy="1065229"/>
          </a:xfrm>
          <a:prstGeom prst="rect">
            <a:avLst/>
          </a:prstGeom>
          <a:noFill/>
        </p:spPr>
      </p:pic>
      <p:pic>
        <p:nvPicPr>
          <p:cNvPr id="7" name="Picture 3"/>
          <p:cNvPicPr>
            <a:picLocks noChangeAspect="1" noChangeArrowheads="1"/>
          </p:cNvPicPr>
          <p:nvPr/>
        </p:nvPicPr>
        <p:blipFill>
          <a:blip r:embed="rId3" cstate="print"/>
          <a:srcRect l="16156" t="54004" r="67082" b="12548"/>
          <a:stretch>
            <a:fillRect/>
          </a:stretch>
        </p:blipFill>
        <p:spPr bwMode="auto">
          <a:xfrm>
            <a:off x="762000" y="1981199"/>
            <a:ext cx="7620000" cy="4876801"/>
          </a:xfrm>
          <a:prstGeom prst="rect">
            <a:avLst/>
          </a:prstGeom>
          <a:noFill/>
          <a:ln w="9525">
            <a:solidFill>
              <a:schemeClr val="tx1"/>
            </a:solidFill>
            <a:miter lim="800000"/>
            <a:headEnd/>
            <a:tailEnd/>
          </a:ln>
        </p:spPr>
      </p:pic>
      <p:sp>
        <p:nvSpPr>
          <p:cNvPr id="4" name="5-Point Star 3"/>
          <p:cNvSpPr/>
          <p:nvPr/>
        </p:nvSpPr>
        <p:spPr>
          <a:xfrm>
            <a:off x="27432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5-Point Star 4"/>
          <p:cNvSpPr/>
          <p:nvPr/>
        </p:nvSpPr>
        <p:spPr>
          <a:xfrm>
            <a:off x="3048000" y="3200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5-Point Star 7"/>
          <p:cNvSpPr/>
          <p:nvPr/>
        </p:nvSpPr>
        <p:spPr>
          <a:xfrm>
            <a:off x="2743200" y="3429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5-Point Star 9"/>
          <p:cNvSpPr/>
          <p:nvPr/>
        </p:nvSpPr>
        <p:spPr>
          <a:xfrm>
            <a:off x="27432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5-Point Star 10"/>
          <p:cNvSpPr/>
          <p:nvPr/>
        </p:nvSpPr>
        <p:spPr>
          <a:xfrm>
            <a:off x="30480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5-Point Star 11"/>
          <p:cNvSpPr/>
          <p:nvPr/>
        </p:nvSpPr>
        <p:spPr>
          <a:xfrm>
            <a:off x="3352800" y="3657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5-Point Star 12"/>
          <p:cNvSpPr/>
          <p:nvPr/>
        </p:nvSpPr>
        <p:spPr>
          <a:xfrm>
            <a:off x="2743200" y="3886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5-Point Star 13"/>
          <p:cNvSpPr/>
          <p:nvPr/>
        </p:nvSpPr>
        <p:spPr>
          <a:xfrm>
            <a:off x="27432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5-Point Star 14"/>
          <p:cNvSpPr/>
          <p:nvPr/>
        </p:nvSpPr>
        <p:spPr>
          <a:xfrm>
            <a:off x="27432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5-Point Star 15"/>
          <p:cNvSpPr/>
          <p:nvPr/>
        </p:nvSpPr>
        <p:spPr>
          <a:xfrm>
            <a:off x="30480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5-Point Star 16"/>
          <p:cNvSpPr/>
          <p:nvPr/>
        </p:nvSpPr>
        <p:spPr>
          <a:xfrm>
            <a:off x="3352800" y="4114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5-Point Star 17"/>
          <p:cNvSpPr/>
          <p:nvPr/>
        </p:nvSpPr>
        <p:spPr>
          <a:xfrm>
            <a:off x="2743200" y="4343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5-Point Star 19"/>
          <p:cNvSpPr/>
          <p:nvPr/>
        </p:nvSpPr>
        <p:spPr>
          <a:xfrm>
            <a:off x="3048000" y="4648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5-Point Star 21"/>
          <p:cNvSpPr/>
          <p:nvPr/>
        </p:nvSpPr>
        <p:spPr>
          <a:xfrm>
            <a:off x="2743200" y="48768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5-Point Star 22"/>
          <p:cNvSpPr/>
          <p:nvPr/>
        </p:nvSpPr>
        <p:spPr>
          <a:xfrm>
            <a:off x="2743200" y="5105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5-Point Star 23"/>
          <p:cNvSpPr/>
          <p:nvPr/>
        </p:nvSpPr>
        <p:spPr>
          <a:xfrm>
            <a:off x="3048000" y="51054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5-Point Star 24"/>
          <p:cNvSpPr/>
          <p:nvPr/>
        </p:nvSpPr>
        <p:spPr>
          <a:xfrm>
            <a:off x="2743200" y="5334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5-Point Star 25"/>
          <p:cNvSpPr/>
          <p:nvPr/>
        </p:nvSpPr>
        <p:spPr>
          <a:xfrm>
            <a:off x="3048000" y="5334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5-Point Star 28"/>
          <p:cNvSpPr/>
          <p:nvPr/>
        </p:nvSpPr>
        <p:spPr>
          <a:xfrm>
            <a:off x="27432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5-Point Star 29"/>
          <p:cNvSpPr/>
          <p:nvPr/>
        </p:nvSpPr>
        <p:spPr>
          <a:xfrm>
            <a:off x="30480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5-Point Star 30"/>
          <p:cNvSpPr/>
          <p:nvPr/>
        </p:nvSpPr>
        <p:spPr>
          <a:xfrm>
            <a:off x="3352800" y="5562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5-Point Star 31"/>
          <p:cNvSpPr/>
          <p:nvPr/>
        </p:nvSpPr>
        <p:spPr>
          <a:xfrm>
            <a:off x="2743200" y="5791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5-Point Star 32"/>
          <p:cNvSpPr/>
          <p:nvPr/>
        </p:nvSpPr>
        <p:spPr>
          <a:xfrm>
            <a:off x="3048000" y="57912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5-Point Star 34"/>
          <p:cNvSpPr/>
          <p:nvPr/>
        </p:nvSpPr>
        <p:spPr>
          <a:xfrm>
            <a:off x="27432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5-Point Star 35"/>
          <p:cNvSpPr/>
          <p:nvPr/>
        </p:nvSpPr>
        <p:spPr>
          <a:xfrm>
            <a:off x="30480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5-Point Star 36"/>
          <p:cNvSpPr/>
          <p:nvPr/>
        </p:nvSpPr>
        <p:spPr>
          <a:xfrm>
            <a:off x="3352800" y="60960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5-Point Star 37"/>
          <p:cNvSpPr/>
          <p:nvPr/>
        </p:nvSpPr>
        <p:spPr>
          <a:xfrm>
            <a:off x="2743200" y="6324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5-Point Star 38"/>
          <p:cNvSpPr/>
          <p:nvPr/>
        </p:nvSpPr>
        <p:spPr>
          <a:xfrm>
            <a:off x="3048000" y="6324600"/>
            <a:ext cx="152400" cy="1524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tle 40"/>
          <p:cNvSpPr>
            <a:spLocks noGrp="1"/>
          </p:cNvSpPr>
          <p:nvPr>
            <p:ph type="title"/>
          </p:nvPr>
        </p:nvSpPr>
        <p:spPr>
          <a:xfrm>
            <a:off x="0" y="0"/>
            <a:ext cx="8229600" cy="1143000"/>
          </a:xfrm>
        </p:spPr>
        <p:txBody>
          <a:bodyPr/>
          <a:lstStyle/>
          <a:p>
            <a:r>
              <a:rPr lang="en-US" dirty="0" smtClean="0"/>
              <a:t>Turn-and-Talk</a:t>
            </a:r>
            <a:endParaRPr lang="en-US" dirty="0"/>
          </a:p>
        </p:txBody>
      </p:sp>
      <p:sp>
        <p:nvSpPr>
          <p:cNvPr id="42" name="TextBox 41"/>
          <p:cNvSpPr txBox="1"/>
          <p:nvPr/>
        </p:nvSpPr>
        <p:spPr>
          <a:xfrm>
            <a:off x="152400" y="990600"/>
            <a:ext cx="8839200" cy="830997"/>
          </a:xfrm>
          <a:prstGeom prst="rect">
            <a:avLst/>
          </a:prstGeom>
          <a:noFill/>
        </p:spPr>
        <p:txBody>
          <a:bodyPr wrap="square" rtlCol="0">
            <a:spAutoFit/>
          </a:bodyPr>
          <a:lstStyle/>
          <a:p>
            <a:r>
              <a:rPr lang="en-US" sz="2400" dirty="0" smtClean="0"/>
              <a:t>What </a:t>
            </a:r>
            <a:r>
              <a:rPr lang="en-US" sz="2400" u="sng" dirty="0" smtClean="0"/>
              <a:t>individualized</a:t>
            </a:r>
            <a:r>
              <a:rPr lang="en-US" sz="2400" dirty="0" smtClean="0"/>
              <a:t> teacher/classroom accommodations would you recommend based on the responses below?</a:t>
            </a:r>
            <a:endParaRPr lang="en-US" sz="2400" dirty="0"/>
          </a:p>
        </p:txBody>
      </p:sp>
      <p:cxnSp>
        <p:nvCxnSpPr>
          <p:cNvPr id="44" name="Straight Arrow Connector 43"/>
          <p:cNvCxnSpPr/>
          <p:nvPr/>
        </p:nvCxnSpPr>
        <p:spPr>
          <a:xfrm>
            <a:off x="1066800" y="2590800"/>
            <a:ext cx="1524000" cy="1219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a:off x="1066800" y="2590800"/>
            <a:ext cx="1524000" cy="16764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1066800" y="2590800"/>
            <a:ext cx="1600200" cy="31242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838200" y="2209800"/>
            <a:ext cx="336952" cy="523220"/>
          </a:xfrm>
          <a:prstGeom prst="rect">
            <a:avLst/>
          </a:prstGeom>
          <a:noFill/>
        </p:spPr>
        <p:txBody>
          <a:bodyPr wrap="none" rtlCol="0">
            <a:spAutoFit/>
          </a:bodyPr>
          <a:lstStyle/>
          <a:p>
            <a:r>
              <a:rPr lang="en-US" sz="2800" b="1" dirty="0" smtClean="0">
                <a:solidFill>
                  <a:srgbClr val="FF0000"/>
                </a:solidFill>
              </a:rPr>
              <a: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00"/>
            <a:ext cx="9144000" cy="1143000"/>
          </a:xfrm>
          <a:solidFill>
            <a:schemeClr val="accent2">
              <a:lumMod val="50000"/>
            </a:schemeClr>
          </a:solidFill>
        </p:spPr>
        <p:txBody>
          <a:bodyPr>
            <a:normAutofit/>
          </a:bodyPr>
          <a:lstStyle/>
          <a:p>
            <a:pPr marL="341313" algn="ctr"/>
            <a:r>
              <a:rPr lang="en-US" dirty="0" smtClean="0">
                <a:solidFill>
                  <a:schemeClr val="bg1"/>
                </a:solidFill>
              </a:rPr>
              <a:t>		Environmental Access</a:t>
            </a:r>
            <a:endParaRPr lang="en-US" dirty="0">
              <a:solidFill>
                <a:schemeClr val="bg1"/>
              </a:solidFill>
            </a:endParaRPr>
          </a:p>
        </p:txBody>
      </p:sp>
      <p:pic>
        <p:nvPicPr>
          <p:cNvPr id="5" name="Picture 2" descr="C:\Documents and Settings\lehrstei\Local Settings\Temporary Internet Files\Content.IE5\8ZKYPLSM\MP900439336[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787"/>
          <a:stretch/>
        </p:blipFill>
        <p:spPr bwMode="auto">
          <a:xfrm>
            <a:off x="6400800" y="3338286"/>
            <a:ext cx="2743200" cy="3519714"/>
          </a:xfrm>
          <a:prstGeom prst="rect">
            <a:avLst/>
          </a:prstGeom>
          <a:noFill/>
          <a:extLst>
            <a:ext uri="{909E8E84-426E-40DD-AFC4-6F175D3DCCD1}">
              <a14:hiddenFill xmlns="" xmlns:a14="http://schemas.microsoft.com/office/drawing/2010/main">
                <a:solidFill>
                  <a:srgbClr val="FFFFFF"/>
                </a:solidFill>
              </a14:hiddenFill>
            </a:ext>
          </a:extLst>
        </p:spPr>
      </p:pic>
      <p:pic>
        <p:nvPicPr>
          <p:cNvPr id="11268" name="Picture 4" descr="C:\Users\karen\AppData\Local\Microsoft\Windows\Temporary Internet Files\Content.IE5\QO9BWNM6\MC900060316[1].wmf"/>
          <p:cNvPicPr>
            <a:picLocks noChangeAspect="1" noChangeArrowheads="1"/>
          </p:cNvPicPr>
          <p:nvPr/>
        </p:nvPicPr>
        <p:blipFill>
          <a:blip r:embed="rId3" cstate="print"/>
          <a:srcRect/>
          <a:stretch>
            <a:fillRect/>
          </a:stretch>
        </p:blipFill>
        <p:spPr bwMode="auto">
          <a:xfrm flipH="1">
            <a:off x="0" y="304800"/>
            <a:ext cx="2743200" cy="2617135"/>
          </a:xfrm>
          <a:prstGeom prst="rect">
            <a:avLst/>
          </a:prstGeom>
          <a:noFill/>
        </p:spPr>
      </p:pic>
    </p:spTree>
    <p:extLst>
      <p:ext uri="{BB962C8B-B14F-4D97-AF65-F5344CB8AC3E}">
        <p14:creationId xmlns="" xmlns:p14="http://schemas.microsoft.com/office/powerpoint/2010/main" val="5532415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rmAutofit fontScale="90000"/>
          </a:bodyPr>
          <a:lstStyle/>
          <a:p>
            <a:pPr eaLnBrk="1" hangingPunct="1"/>
            <a:r>
              <a:rPr lang="en-US" dirty="0" smtClean="0"/>
              <a:t>The ‘cost’ of  challenged listening</a:t>
            </a:r>
          </a:p>
        </p:txBody>
      </p:sp>
      <p:sp>
        <p:nvSpPr>
          <p:cNvPr id="3" name="Content Placeholder 2"/>
          <p:cNvSpPr>
            <a:spLocks noGrp="1"/>
          </p:cNvSpPr>
          <p:nvPr>
            <p:ph idx="1"/>
          </p:nvPr>
        </p:nvSpPr>
        <p:spPr>
          <a:xfrm>
            <a:off x="457200" y="1295400"/>
            <a:ext cx="8229600" cy="5334000"/>
          </a:xfrm>
        </p:spPr>
        <p:txBody>
          <a:bodyPr rtlCol="0">
            <a:normAutofit lnSpcReduction="10000"/>
          </a:bodyPr>
          <a:lstStyle/>
          <a:p>
            <a:pPr eaLnBrk="1" fontAlgn="auto" hangingPunct="1">
              <a:spcAft>
                <a:spcPts val="0"/>
              </a:spcAft>
              <a:defRPr/>
            </a:pPr>
            <a:r>
              <a:rPr lang="en-US" dirty="0" smtClean="0"/>
              <a:t>Remember - children with normal hearing do not have to look at a speaker to understand what was said, even if it is noisy or very noisy.</a:t>
            </a:r>
          </a:p>
          <a:p>
            <a:pPr eaLnBrk="1" fontAlgn="auto" hangingPunct="1">
              <a:spcAft>
                <a:spcPts val="0"/>
              </a:spcAft>
              <a:defRPr/>
            </a:pPr>
            <a:r>
              <a:rPr lang="en-US" dirty="0" smtClean="0"/>
              <a:t>A child with hearing loss with diminished audibility </a:t>
            </a:r>
            <a:r>
              <a:rPr lang="en-US" u="sng" dirty="0" smtClean="0"/>
              <a:t>has to expend more energy to listen </a:t>
            </a:r>
            <a:r>
              <a:rPr lang="en-US" dirty="0" smtClean="0"/>
              <a:t>carefully to try to catch what is being said.</a:t>
            </a:r>
          </a:p>
          <a:p>
            <a:pPr eaLnBrk="1" fontAlgn="auto" hangingPunct="1">
              <a:spcAft>
                <a:spcPts val="0"/>
              </a:spcAft>
              <a:defRPr/>
            </a:pPr>
            <a:r>
              <a:rPr lang="en-US" dirty="0" smtClean="0"/>
              <a:t>This increased attention requires more energy.</a:t>
            </a:r>
          </a:p>
          <a:p>
            <a:pPr eaLnBrk="1" fontAlgn="auto" hangingPunct="1">
              <a:spcAft>
                <a:spcPts val="0"/>
              </a:spcAft>
              <a:defRPr/>
            </a:pPr>
            <a:r>
              <a:rPr lang="en-US" dirty="0" smtClean="0"/>
              <a:t>This leaves </a:t>
            </a:r>
            <a:r>
              <a:rPr lang="en-US" u="sng" dirty="0" smtClean="0"/>
              <a:t>fewer cognitive resources </a:t>
            </a:r>
            <a:r>
              <a:rPr lang="en-US" dirty="0" smtClean="0"/>
              <a:t>for understanding what was said.</a:t>
            </a:r>
          </a:p>
          <a:p>
            <a:pPr eaLnBrk="1" fontAlgn="auto" hangingPunct="1">
              <a:spcAft>
                <a:spcPts val="0"/>
              </a:spcAft>
              <a:defRPr/>
            </a:pPr>
            <a:r>
              <a:rPr lang="en-US" dirty="0" smtClean="0"/>
              <a:t>The effort causes fatigue that further            affects the energy available to listen.</a:t>
            </a:r>
          </a:p>
        </p:txBody>
      </p:sp>
      <p:pic>
        <p:nvPicPr>
          <p:cNvPr id="28676" name="Picture 1" descr="C:\Users\karen\AppData\Local\Microsoft\Windows\Temporary Internet Files\Content.IE5\M7SVFTFI\MC900441459[1].png"/>
          <p:cNvPicPr>
            <a:picLocks noChangeAspect="1" noChangeArrowheads="1"/>
          </p:cNvPicPr>
          <p:nvPr/>
        </p:nvPicPr>
        <p:blipFill>
          <a:blip r:embed="rId2" cstate="print"/>
          <a:srcRect l="24985" r="25047" b="27823"/>
          <a:stretch>
            <a:fillRect/>
          </a:stretch>
        </p:blipFill>
        <p:spPr bwMode="auto">
          <a:xfrm>
            <a:off x="7543800" y="4495800"/>
            <a:ext cx="1371600" cy="1981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64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2"/>
          <p:cNvSpPr>
            <a:spLocks noGrp="1"/>
          </p:cNvSpPr>
          <p:nvPr>
            <p:ph type="title"/>
          </p:nvPr>
        </p:nvSpPr>
        <p:spPr/>
        <p:txBody>
          <a:bodyPr>
            <a:normAutofit/>
          </a:bodyPr>
          <a:lstStyle/>
          <a:p>
            <a:pPr eaLnBrk="1" hangingPunct="1"/>
            <a:r>
              <a:rPr lang="en-US" sz="3200" dirty="0" smtClean="0"/>
              <a:t>Slower pace =  increasing learning gaps</a:t>
            </a:r>
          </a:p>
        </p:txBody>
      </p:sp>
      <p:sp>
        <p:nvSpPr>
          <p:cNvPr id="30723" name="Content Placeholder 3"/>
          <p:cNvSpPr>
            <a:spLocks noGrp="1"/>
          </p:cNvSpPr>
          <p:nvPr>
            <p:ph idx="1"/>
          </p:nvPr>
        </p:nvSpPr>
        <p:spPr>
          <a:xfrm>
            <a:off x="457200" y="1143000"/>
            <a:ext cx="8534400" cy="5486400"/>
          </a:xfrm>
        </p:spPr>
        <p:txBody>
          <a:bodyPr>
            <a:normAutofit lnSpcReduction="10000"/>
          </a:bodyPr>
          <a:lstStyle/>
          <a:p>
            <a:pPr eaLnBrk="1" hangingPunct="1"/>
            <a:r>
              <a:rPr lang="en-US" sz="2800" dirty="0" smtClean="0"/>
              <a:t>Federal laws regarding grade-level content standards do </a:t>
            </a:r>
            <a:r>
              <a:rPr lang="en-US" sz="2800" b="1" dirty="0" smtClean="0"/>
              <a:t>not</a:t>
            </a:r>
            <a:r>
              <a:rPr lang="en-US" sz="2800" dirty="0" smtClean="0"/>
              <a:t> release students with disabilities from </a:t>
            </a:r>
            <a:r>
              <a:rPr lang="en-US" sz="2800" u="sng" dirty="0" smtClean="0"/>
              <a:t>the need to demonstrate proficiency</a:t>
            </a:r>
            <a:r>
              <a:rPr lang="en-US" sz="2800" dirty="0" smtClean="0"/>
              <a:t> related to state and federal benchmarks </a:t>
            </a:r>
            <a:r>
              <a:rPr lang="en-US" sz="2400" dirty="0" smtClean="0"/>
              <a:t>(</a:t>
            </a:r>
            <a:r>
              <a:rPr lang="en-US" sz="2000" dirty="0" smtClean="0"/>
              <a:t>US Department of Education, 2004</a:t>
            </a:r>
            <a:r>
              <a:rPr lang="en-US" sz="2400" dirty="0" smtClean="0"/>
              <a:t>)</a:t>
            </a:r>
            <a:r>
              <a:rPr lang="en-US" sz="2800" dirty="0" smtClean="0"/>
              <a:t>. </a:t>
            </a:r>
          </a:p>
          <a:p>
            <a:pPr eaLnBrk="1" hangingPunct="1"/>
            <a:r>
              <a:rPr lang="en-US" sz="2800" dirty="0" smtClean="0"/>
              <a:t>To do so, students must be able to </a:t>
            </a:r>
          </a:p>
          <a:p>
            <a:pPr lvl="1" eaLnBrk="1" hangingPunct="1"/>
            <a:r>
              <a:rPr lang="en-US" sz="2600" u="sng" dirty="0" smtClean="0"/>
              <a:t>access</a:t>
            </a:r>
            <a:r>
              <a:rPr lang="en-US" sz="2600" dirty="0" smtClean="0"/>
              <a:t> curriculum and instruction and  </a:t>
            </a:r>
          </a:p>
          <a:p>
            <a:pPr lvl="1" eaLnBrk="1" hangingPunct="1"/>
            <a:r>
              <a:rPr lang="en-US" sz="2600" dirty="0" smtClean="0"/>
              <a:t>be able to demonstrate knowledge efficiently and precisely. </a:t>
            </a:r>
          </a:p>
          <a:p>
            <a:r>
              <a:rPr lang="en-US" sz="2800" dirty="0" smtClean="0"/>
              <a:t>This ability is dependent upon accurately receiving information from others as well as their capability to communicate their thoughts.</a:t>
            </a:r>
          </a:p>
        </p:txBody>
      </p:sp>
      <p:pic>
        <p:nvPicPr>
          <p:cNvPr id="19457" name="Picture 1" descr="C:\Users\karen\AppData\Local\Microsoft\Windows\Temporary Internet Files\Content.IE5\F25RAEWZ\MC900441417[1].wmf"/>
          <p:cNvPicPr>
            <a:picLocks noChangeAspect="1" noChangeArrowheads="1"/>
          </p:cNvPicPr>
          <p:nvPr/>
        </p:nvPicPr>
        <p:blipFill>
          <a:blip r:embed="rId2" cstate="print"/>
          <a:srcRect/>
          <a:stretch>
            <a:fillRect/>
          </a:stretch>
        </p:blipFill>
        <p:spPr bwMode="auto">
          <a:xfrm>
            <a:off x="6934200" y="5638800"/>
            <a:ext cx="1828800" cy="1035050"/>
          </a:xfrm>
          <a:prstGeom prst="rect">
            <a:avLst/>
          </a:prstGeom>
          <a:noFill/>
        </p:spPr>
      </p:pic>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65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par>
                                <p:cTn id="9" presetID="2" presetClass="exit" presetSubtype="8" fill="hold" nodeType="withEffect">
                                  <p:stCondLst>
                                    <p:cond delay="0"/>
                                  </p:stCondLst>
                                  <p:childTnLst>
                                    <p:anim calcmode="lin" valueType="num">
                                      <p:cBhvr additive="base">
                                        <p:cTn id="10" dur="5000"/>
                                        <p:tgtEl>
                                          <p:spTgt spid="19457"/>
                                        </p:tgtEl>
                                        <p:attrNameLst>
                                          <p:attrName>ppt_x</p:attrName>
                                        </p:attrNameLst>
                                      </p:cBhvr>
                                      <p:tavLst>
                                        <p:tav tm="0">
                                          <p:val>
                                            <p:strVal val="ppt_x"/>
                                          </p:val>
                                        </p:tav>
                                        <p:tav tm="100000">
                                          <p:val>
                                            <p:strVal val="0-ppt_w/2"/>
                                          </p:val>
                                        </p:tav>
                                      </p:tavLst>
                                    </p:anim>
                                    <p:anim calcmode="lin" valueType="num">
                                      <p:cBhvr additive="base">
                                        <p:cTn id="11" dur="5000"/>
                                        <p:tgtEl>
                                          <p:spTgt spid="19457"/>
                                        </p:tgtEl>
                                        <p:attrNameLst>
                                          <p:attrName>ppt_y</p:attrName>
                                        </p:attrNameLst>
                                      </p:cBhvr>
                                      <p:tavLst>
                                        <p:tav tm="0">
                                          <p:val>
                                            <p:strVal val="ppt_y"/>
                                          </p:val>
                                        </p:tav>
                                        <p:tav tm="100000">
                                          <p:val>
                                            <p:strVal val="ppt_y"/>
                                          </p:val>
                                        </p:tav>
                                      </p:tavLst>
                                    </p:anim>
                                    <p:set>
                                      <p:cBhvr>
                                        <p:cTn id="12" dur="1" fill="hold">
                                          <p:stCondLst>
                                            <p:cond delay="4999"/>
                                          </p:stCondLst>
                                        </p:cTn>
                                        <p:tgtEl>
                                          <p:spTgt spid="1945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0723">
                                            <p:txEl>
                                              <p:pRg st="1" end="1"/>
                                            </p:txEl>
                                          </p:spTgt>
                                        </p:tgtEl>
                                        <p:attrNameLst>
                                          <p:attrName>style.visibility</p:attrName>
                                        </p:attrNameLst>
                                      </p:cBhvr>
                                      <p:to>
                                        <p:strVal val="visible"/>
                                      </p:to>
                                    </p:set>
                                    <p:anim calcmode="lin" valueType="num">
                                      <p:cBhvr additive="base">
                                        <p:cTn id="17"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072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23">
                                            <p:txEl>
                                              <p:pRg st="2" end="2"/>
                                            </p:txEl>
                                          </p:spTgt>
                                        </p:tgtEl>
                                        <p:attrNameLst>
                                          <p:attrName>style.visibility</p:attrName>
                                        </p:attrNameLst>
                                      </p:cBhvr>
                                      <p:to>
                                        <p:strVal val="visible"/>
                                      </p:to>
                                    </p:set>
                                    <p:anim calcmode="lin" valueType="num">
                                      <p:cBhvr additive="base">
                                        <p:cTn id="21" dur="5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0723">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23">
                                            <p:txEl>
                                              <p:pRg st="3" end="3"/>
                                            </p:txEl>
                                          </p:spTgt>
                                        </p:tgtEl>
                                        <p:attrNameLst>
                                          <p:attrName>style.visibility</p:attrName>
                                        </p:attrNameLst>
                                      </p:cBhvr>
                                      <p:to>
                                        <p:strVal val="visible"/>
                                      </p:to>
                                    </p:set>
                                    <p:anim calcmode="lin" valueType="num">
                                      <p:cBhvr additive="base">
                                        <p:cTn id="25" dur="500" fill="hold"/>
                                        <p:tgtEl>
                                          <p:spTgt spid="307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0723">
                                            <p:txEl>
                                              <p:pRg st="4" end="4"/>
                                            </p:txEl>
                                          </p:spTgt>
                                        </p:tgtEl>
                                        <p:attrNameLst>
                                          <p:attrName>style.visibility</p:attrName>
                                        </p:attrNameLst>
                                      </p:cBhvr>
                                      <p:to>
                                        <p:strVal val="visible"/>
                                      </p:to>
                                    </p:set>
                                    <p:anim calcmode="lin" valueType="num">
                                      <p:cBhvr additive="base">
                                        <p:cTn id="31" dur="500" fill="hold"/>
                                        <p:tgtEl>
                                          <p:spTgt spid="307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7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http://rustamirani.com/wp-content/uploads/2010/06/toby2.gif"/>
          <p:cNvPicPr>
            <a:picLocks noChangeAspect="1" noChangeArrowheads="1"/>
          </p:cNvPicPr>
          <p:nvPr/>
        </p:nvPicPr>
        <p:blipFill>
          <a:blip r:embed="rId2" cstate="print"/>
          <a:srcRect r="45232"/>
          <a:stretch>
            <a:fillRect/>
          </a:stretch>
        </p:blipFill>
        <p:spPr bwMode="auto">
          <a:xfrm>
            <a:off x="4800600" y="4191000"/>
            <a:ext cx="2133600" cy="2257425"/>
          </a:xfrm>
          <a:prstGeom prst="rect">
            <a:avLst/>
          </a:prstGeom>
          <a:noFill/>
          <a:ln w="9525">
            <a:noFill/>
            <a:miter lim="800000"/>
            <a:headEnd/>
            <a:tailEnd/>
          </a:ln>
        </p:spPr>
      </p:pic>
      <p:sp>
        <p:nvSpPr>
          <p:cNvPr id="29699" name="Title 3"/>
          <p:cNvSpPr>
            <a:spLocks noGrp="1"/>
          </p:cNvSpPr>
          <p:nvPr>
            <p:ph type="title"/>
          </p:nvPr>
        </p:nvSpPr>
        <p:spPr>
          <a:xfrm>
            <a:off x="457200" y="198438"/>
            <a:ext cx="8229600" cy="1935162"/>
          </a:xfrm>
        </p:spPr>
        <p:txBody>
          <a:bodyPr/>
          <a:lstStyle/>
          <a:p>
            <a:pPr algn="ctr" eaLnBrk="1" hangingPunct="1"/>
            <a:r>
              <a:rPr lang="en-US" dirty="0" smtClean="0"/>
              <a:t>These factors can affect the PACE of learning</a:t>
            </a:r>
          </a:p>
        </p:txBody>
      </p:sp>
      <p:pic>
        <p:nvPicPr>
          <p:cNvPr id="29700" name="Picture 2" descr="http://rustamirani.com/wp-content/uploads/2010/06/toby2.gif"/>
          <p:cNvPicPr>
            <a:picLocks noChangeAspect="1" noChangeArrowheads="1"/>
          </p:cNvPicPr>
          <p:nvPr/>
        </p:nvPicPr>
        <p:blipFill>
          <a:blip r:embed="rId2" cstate="print"/>
          <a:srcRect l="54768"/>
          <a:stretch>
            <a:fillRect/>
          </a:stretch>
        </p:blipFill>
        <p:spPr bwMode="auto">
          <a:xfrm>
            <a:off x="2590800" y="4114800"/>
            <a:ext cx="1762125" cy="2257425"/>
          </a:xfrm>
          <a:prstGeom prst="rect">
            <a:avLst/>
          </a:prstGeom>
          <a:noFill/>
          <a:ln w="9525">
            <a:noFill/>
            <a:miter lim="800000"/>
            <a:headEnd/>
            <a:tailEnd/>
          </a:ln>
        </p:spPr>
      </p:pic>
      <p:pic>
        <p:nvPicPr>
          <p:cNvPr id="29701" name="Picture 4" descr="http://rustamirani.com/wp-content/uploads/2010/06/toby2.gif"/>
          <p:cNvPicPr>
            <a:picLocks noChangeAspect="1" noChangeArrowheads="1"/>
          </p:cNvPicPr>
          <p:nvPr/>
        </p:nvPicPr>
        <p:blipFill>
          <a:blip r:embed="rId2" cstate="print"/>
          <a:srcRect r="45232"/>
          <a:stretch>
            <a:fillRect/>
          </a:stretch>
        </p:blipFill>
        <p:spPr bwMode="auto">
          <a:xfrm>
            <a:off x="838200" y="1676400"/>
            <a:ext cx="2133600" cy="2257425"/>
          </a:xfrm>
          <a:prstGeom prst="rect">
            <a:avLst/>
          </a:prstGeom>
          <a:noFill/>
          <a:ln w="9525">
            <a:noFill/>
            <a:miter lim="800000"/>
            <a:headEnd/>
            <a:tailEnd/>
          </a:ln>
        </p:spPr>
      </p:pic>
      <p:pic>
        <p:nvPicPr>
          <p:cNvPr id="29702" name="Picture 4" descr="http://rustamirani.com/wp-content/uploads/2010/06/toby2.gif"/>
          <p:cNvPicPr>
            <a:picLocks noChangeAspect="1" noChangeArrowheads="1"/>
          </p:cNvPicPr>
          <p:nvPr/>
        </p:nvPicPr>
        <p:blipFill>
          <a:blip r:embed="rId2" cstate="print"/>
          <a:srcRect r="45232"/>
          <a:stretch>
            <a:fillRect/>
          </a:stretch>
        </p:blipFill>
        <p:spPr bwMode="auto">
          <a:xfrm>
            <a:off x="5791200" y="1676400"/>
            <a:ext cx="2133600" cy="2257425"/>
          </a:xfrm>
          <a:prstGeom prst="rect">
            <a:avLst/>
          </a:prstGeom>
          <a:noFill/>
          <a:ln w="9525">
            <a:noFill/>
            <a:miter lim="800000"/>
            <a:headEnd/>
            <a:tailEnd/>
          </a:ln>
        </p:spPr>
      </p:pic>
      <p:pic>
        <p:nvPicPr>
          <p:cNvPr id="29703" name="Picture 4" descr="http://rustamirani.com/wp-content/uploads/2010/06/toby2.gif"/>
          <p:cNvPicPr>
            <a:picLocks noChangeAspect="1" noChangeArrowheads="1"/>
          </p:cNvPicPr>
          <p:nvPr/>
        </p:nvPicPr>
        <p:blipFill>
          <a:blip r:embed="rId2" cstate="print"/>
          <a:srcRect r="45232"/>
          <a:stretch>
            <a:fillRect/>
          </a:stretch>
        </p:blipFill>
        <p:spPr bwMode="auto">
          <a:xfrm>
            <a:off x="7010400" y="3733800"/>
            <a:ext cx="2133600" cy="2257425"/>
          </a:xfrm>
          <a:prstGeom prst="rect">
            <a:avLst/>
          </a:prstGeom>
          <a:noFill/>
          <a:ln w="9525">
            <a:noFill/>
            <a:miter lim="800000"/>
            <a:headEnd/>
            <a:tailEnd/>
          </a:ln>
        </p:spPr>
      </p:pic>
      <p:pic>
        <p:nvPicPr>
          <p:cNvPr id="29704" name="Picture 4" descr="http://rustamirani.com/wp-content/uploads/2010/06/toby2.gif"/>
          <p:cNvPicPr>
            <a:picLocks noChangeAspect="1" noChangeArrowheads="1"/>
          </p:cNvPicPr>
          <p:nvPr/>
        </p:nvPicPr>
        <p:blipFill>
          <a:blip r:embed="rId2" cstate="print"/>
          <a:srcRect r="45232"/>
          <a:stretch>
            <a:fillRect/>
          </a:stretch>
        </p:blipFill>
        <p:spPr bwMode="auto">
          <a:xfrm>
            <a:off x="3352800" y="1981200"/>
            <a:ext cx="2133600" cy="2257425"/>
          </a:xfrm>
          <a:prstGeom prst="rect">
            <a:avLst/>
          </a:prstGeom>
          <a:noFill/>
          <a:ln w="9525">
            <a:noFill/>
            <a:miter lim="800000"/>
            <a:headEnd/>
            <a:tailEnd/>
          </a:ln>
        </p:spPr>
      </p:pic>
      <p:pic>
        <p:nvPicPr>
          <p:cNvPr id="16" name="Picture 2" descr="http://rustamirani.com/wp-content/uploads/2010/06/toby2.gif"/>
          <p:cNvPicPr>
            <a:picLocks noChangeAspect="1" noChangeArrowheads="1"/>
          </p:cNvPicPr>
          <p:nvPr/>
        </p:nvPicPr>
        <p:blipFill>
          <a:blip r:embed="rId2" cstate="print"/>
          <a:srcRect r="45232"/>
          <a:stretch>
            <a:fillRect/>
          </a:stretch>
        </p:blipFill>
        <p:spPr bwMode="auto">
          <a:xfrm>
            <a:off x="0" y="4038600"/>
            <a:ext cx="2133600" cy="225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000"/>
                                        <p:tgtEl>
                                          <p:spTgt spid="16"/>
                                        </p:tgtEl>
                                        <p:attrNameLst>
                                          <p:attrName>ppt_x</p:attrName>
                                        </p:attrNameLst>
                                      </p:cBhvr>
                                      <p:tavLst>
                                        <p:tav tm="0">
                                          <p:val>
                                            <p:strVal val="ppt_x"/>
                                          </p:val>
                                        </p:tav>
                                        <p:tav tm="100000">
                                          <p:val>
                                            <p:strVal val="1+ppt_w/2"/>
                                          </p:val>
                                        </p:tav>
                                      </p:tavLst>
                                    </p:anim>
                                    <p:anim calcmode="lin" valueType="num">
                                      <p:cBhvr additive="base">
                                        <p:cTn id="7" dur="1000"/>
                                        <p:tgtEl>
                                          <p:spTgt spid="16"/>
                                        </p:tgtEl>
                                        <p:attrNameLst>
                                          <p:attrName>ppt_y</p:attrName>
                                        </p:attrNameLst>
                                      </p:cBhvr>
                                      <p:tavLst>
                                        <p:tav tm="0">
                                          <p:val>
                                            <p:strVal val="ppt_y"/>
                                          </p:val>
                                        </p:tav>
                                        <p:tav tm="100000">
                                          <p:val>
                                            <p:strVal val="ppt_y"/>
                                          </p:val>
                                        </p:tav>
                                      </p:tavLst>
                                    </p:anim>
                                    <p:set>
                                      <p:cBhvr>
                                        <p:cTn id="8" dur="1" fill="hold">
                                          <p:stCondLst>
                                            <p:cond delay="999"/>
                                          </p:stCondLst>
                                        </p:cTn>
                                        <p:tgtEl>
                                          <p:spTgt spid="16"/>
                                        </p:tgtEl>
                                        <p:attrNameLst>
                                          <p:attrName>style.visibility</p:attrName>
                                        </p:attrNameLst>
                                      </p:cBhvr>
                                      <p:to>
                                        <p:strVal val="hidden"/>
                                      </p:to>
                                    </p:set>
                                  </p:childTnLst>
                                </p:cTn>
                              </p:par>
                              <p:par>
                                <p:cTn id="9" presetID="2" presetClass="exit" presetSubtype="2" fill="hold" nodeType="withEffect">
                                  <p:stCondLst>
                                    <p:cond delay="0"/>
                                  </p:stCondLst>
                                  <p:childTnLst>
                                    <p:anim calcmode="lin" valueType="num">
                                      <p:cBhvr additive="base">
                                        <p:cTn id="10" dur="1000"/>
                                        <p:tgtEl>
                                          <p:spTgt spid="29701"/>
                                        </p:tgtEl>
                                        <p:attrNameLst>
                                          <p:attrName>ppt_x</p:attrName>
                                        </p:attrNameLst>
                                      </p:cBhvr>
                                      <p:tavLst>
                                        <p:tav tm="0">
                                          <p:val>
                                            <p:strVal val="ppt_x"/>
                                          </p:val>
                                        </p:tav>
                                        <p:tav tm="100000">
                                          <p:val>
                                            <p:strVal val="1+ppt_w/2"/>
                                          </p:val>
                                        </p:tav>
                                      </p:tavLst>
                                    </p:anim>
                                    <p:anim calcmode="lin" valueType="num">
                                      <p:cBhvr additive="base">
                                        <p:cTn id="11" dur="1000"/>
                                        <p:tgtEl>
                                          <p:spTgt spid="29701"/>
                                        </p:tgtEl>
                                        <p:attrNameLst>
                                          <p:attrName>ppt_y</p:attrName>
                                        </p:attrNameLst>
                                      </p:cBhvr>
                                      <p:tavLst>
                                        <p:tav tm="0">
                                          <p:val>
                                            <p:strVal val="ppt_y"/>
                                          </p:val>
                                        </p:tav>
                                        <p:tav tm="100000">
                                          <p:val>
                                            <p:strVal val="ppt_y"/>
                                          </p:val>
                                        </p:tav>
                                      </p:tavLst>
                                    </p:anim>
                                    <p:set>
                                      <p:cBhvr>
                                        <p:cTn id="12" dur="1" fill="hold">
                                          <p:stCondLst>
                                            <p:cond delay="999"/>
                                          </p:stCondLst>
                                        </p:cTn>
                                        <p:tgtEl>
                                          <p:spTgt spid="29701"/>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1000"/>
                                        <p:tgtEl>
                                          <p:spTgt spid="29704"/>
                                        </p:tgtEl>
                                        <p:attrNameLst>
                                          <p:attrName>ppt_x</p:attrName>
                                        </p:attrNameLst>
                                      </p:cBhvr>
                                      <p:tavLst>
                                        <p:tav tm="0">
                                          <p:val>
                                            <p:strVal val="ppt_x"/>
                                          </p:val>
                                        </p:tav>
                                        <p:tav tm="100000">
                                          <p:val>
                                            <p:strVal val="1+ppt_w/2"/>
                                          </p:val>
                                        </p:tav>
                                      </p:tavLst>
                                    </p:anim>
                                    <p:anim calcmode="lin" valueType="num">
                                      <p:cBhvr additive="base">
                                        <p:cTn id="15" dur="1000"/>
                                        <p:tgtEl>
                                          <p:spTgt spid="29704"/>
                                        </p:tgtEl>
                                        <p:attrNameLst>
                                          <p:attrName>ppt_y</p:attrName>
                                        </p:attrNameLst>
                                      </p:cBhvr>
                                      <p:tavLst>
                                        <p:tav tm="0">
                                          <p:val>
                                            <p:strVal val="ppt_y"/>
                                          </p:val>
                                        </p:tav>
                                        <p:tav tm="100000">
                                          <p:val>
                                            <p:strVal val="ppt_y"/>
                                          </p:val>
                                        </p:tav>
                                      </p:tavLst>
                                    </p:anim>
                                    <p:set>
                                      <p:cBhvr>
                                        <p:cTn id="16" dur="1" fill="hold">
                                          <p:stCondLst>
                                            <p:cond delay="999"/>
                                          </p:stCondLst>
                                        </p:cTn>
                                        <p:tgtEl>
                                          <p:spTgt spid="29704"/>
                                        </p:tgtEl>
                                        <p:attrNameLst>
                                          <p:attrName>style.visibility</p:attrName>
                                        </p:attrNameLst>
                                      </p:cBhvr>
                                      <p:to>
                                        <p:strVal val="hidden"/>
                                      </p:to>
                                    </p:set>
                                  </p:childTnLst>
                                </p:cTn>
                              </p:par>
                              <p:par>
                                <p:cTn id="17" presetID="2" presetClass="exit" presetSubtype="2" fill="hold" nodeType="withEffect">
                                  <p:stCondLst>
                                    <p:cond delay="0"/>
                                  </p:stCondLst>
                                  <p:childTnLst>
                                    <p:anim calcmode="lin" valueType="num">
                                      <p:cBhvr additive="base">
                                        <p:cTn id="18" dur="1000"/>
                                        <p:tgtEl>
                                          <p:spTgt spid="29702"/>
                                        </p:tgtEl>
                                        <p:attrNameLst>
                                          <p:attrName>ppt_x</p:attrName>
                                        </p:attrNameLst>
                                      </p:cBhvr>
                                      <p:tavLst>
                                        <p:tav tm="0">
                                          <p:val>
                                            <p:strVal val="ppt_x"/>
                                          </p:val>
                                        </p:tav>
                                        <p:tav tm="100000">
                                          <p:val>
                                            <p:strVal val="1+ppt_w/2"/>
                                          </p:val>
                                        </p:tav>
                                      </p:tavLst>
                                    </p:anim>
                                    <p:anim calcmode="lin" valueType="num">
                                      <p:cBhvr additive="base">
                                        <p:cTn id="19" dur="1000"/>
                                        <p:tgtEl>
                                          <p:spTgt spid="29702"/>
                                        </p:tgtEl>
                                        <p:attrNameLst>
                                          <p:attrName>ppt_y</p:attrName>
                                        </p:attrNameLst>
                                      </p:cBhvr>
                                      <p:tavLst>
                                        <p:tav tm="0">
                                          <p:val>
                                            <p:strVal val="ppt_y"/>
                                          </p:val>
                                        </p:tav>
                                        <p:tav tm="100000">
                                          <p:val>
                                            <p:strVal val="ppt_y"/>
                                          </p:val>
                                        </p:tav>
                                      </p:tavLst>
                                    </p:anim>
                                    <p:set>
                                      <p:cBhvr>
                                        <p:cTn id="20" dur="1" fill="hold">
                                          <p:stCondLst>
                                            <p:cond delay="999"/>
                                          </p:stCondLst>
                                        </p:cTn>
                                        <p:tgtEl>
                                          <p:spTgt spid="29702"/>
                                        </p:tgtEl>
                                        <p:attrNameLst>
                                          <p:attrName>style.visibility</p:attrName>
                                        </p:attrNameLst>
                                      </p:cBhvr>
                                      <p:to>
                                        <p:strVal val="hidden"/>
                                      </p:to>
                                    </p:set>
                                  </p:childTnLst>
                                </p:cTn>
                              </p:par>
                              <p:par>
                                <p:cTn id="21" presetID="2" presetClass="exit" presetSubtype="2" fill="hold" nodeType="withEffect">
                                  <p:stCondLst>
                                    <p:cond delay="0"/>
                                  </p:stCondLst>
                                  <p:childTnLst>
                                    <p:anim calcmode="lin" valueType="num">
                                      <p:cBhvr additive="base">
                                        <p:cTn id="22" dur="1000"/>
                                        <p:tgtEl>
                                          <p:spTgt spid="29698"/>
                                        </p:tgtEl>
                                        <p:attrNameLst>
                                          <p:attrName>ppt_x</p:attrName>
                                        </p:attrNameLst>
                                      </p:cBhvr>
                                      <p:tavLst>
                                        <p:tav tm="0">
                                          <p:val>
                                            <p:strVal val="ppt_x"/>
                                          </p:val>
                                        </p:tav>
                                        <p:tav tm="100000">
                                          <p:val>
                                            <p:strVal val="1+ppt_w/2"/>
                                          </p:val>
                                        </p:tav>
                                      </p:tavLst>
                                    </p:anim>
                                    <p:anim calcmode="lin" valueType="num">
                                      <p:cBhvr additive="base">
                                        <p:cTn id="23" dur="1000"/>
                                        <p:tgtEl>
                                          <p:spTgt spid="29698"/>
                                        </p:tgtEl>
                                        <p:attrNameLst>
                                          <p:attrName>ppt_y</p:attrName>
                                        </p:attrNameLst>
                                      </p:cBhvr>
                                      <p:tavLst>
                                        <p:tav tm="0">
                                          <p:val>
                                            <p:strVal val="ppt_y"/>
                                          </p:val>
                                        </p:tav>
                                        <p:tav tm="100000">
                                          <p:val>
                                            <p:strVal val="ppt_y"/>
                                          </p:val>
                                        </p:tav>
                                      </p:tavLst>
                                    </p:anim>
                                    <p:set>
                                      <p:cBhvr>
                                        <p:cTn id="24" dur="1" fill="hold">
                                          <p:stCondLst>
                                            <p:cond delay="999"/>
                                          </p:stCondLst>
                                        </p:cTn>
                                        <p:tgtEl>
                                          <p:spTgt spid="29698"/>
                                        </p:tgtEl>
                                        <p:attrNameLst>
                                          <p:attrName>style.visibility</p:attrName>
                                        </p:attrNameLst>
                                      </p:cBhvr>
                                      <p:to>
                                        <p:strVal val="hidden"/>
                                      </p:to>
                                    </p:set>
                                  </p:childTnLst>
                                </p:cTn>
                              </p:par>
                              <p:par>
                                <p:cTn id="25" presetID="2" presetClass="exit" presetSubtype="2" fill="hold" nodeType="withEffect">
                                  <p:stCondLst>
                                    <p:cond delay="0"/>
                                  </p:stCondLst>
                                  <p:childTnLst>
                                    <p:anim calcmode="lin" valueType="num">
                                      <p:cBhvr additive="base">
                                        <p:cTn id="26" dur="1000"/>
                                        <p:tgtEl>
                                          <p:spTgt spid="29703"/>
                                        </p:tgtEl>
                                        <p:attrNameLst>
                                          <p:attrName>ppt_x</p:attrName>
                                        </p:attrNameLst>
                                      </p:cBhvr>
                                      <p:tavLst>
                                        <p:tav tm="0">
                                          <p:val>
                                            <p:strVal val="ppt_x"/>
                                          </p:val>
                                        </p:tav>
                                        <p:tav tm="100000">
                                          <p:val>
                                            <p:strVal val="1+ppt_w/2"/>
                                          </p:val>
                                        </p:tav>
                                      </p:tavLst>
                                    </p:anim>
                                    <p:anim calcmode="lin" valueType="num">
                                      <p:cBhvr additive="base">
                                        <p:cTn id="27" dur="1000"/>
                                        <p:tgtEl>
                                          <p:spTgt spid="29703"/>
                                        </p:tgtEl>
                                        <p:attrNameLst>
                                          <p:attrName>ppt_y</p:attrName>
                                        </p:attrNameLst>
                                      </p:cBhvr>
                                      <p:tavLst>
                                        <p:tav tm="0">
                                          <p:val>
                                            <p:strVal val="ppt_y"/>
                                          </p:val>
                                        </p:tav>
                                        <p:tav tm="100000">
                                          <p:val>
                                            <p:strVal val="ppt_y"/>
                                          </p:val>
                                        </p:tav>
                                      </p:tavLst>
                                    </p:anim>
                                    <p:set>
                                      <p:cBhvr>
                                        <p:cTn id="28" dur="1" fill="hold">
                                          <p:stCondLst>
                                            <p:cond delay="999"/>
                                          </p:stCondLst>
                                        </p:cTn>
                                        <p:tgtEl>
                                          <p:spTgt spid="29703"/>
                                        </p:tgtEl>
                                        <p:attrNameLst>
                                          <p:attrName>style.visibility</p:attrName>
                                        </p:attrNameLst>
                                      </p:cBhvr>
                                      <p:to>
                                        <p:strVal val="hidden"/>
                                      </p:to>
                                    </p:set>
                                  </p:childTnLst>
                                </p:cTn>
                              </p:par>
                              <p:par>
                                <p:cTn id="29" presetID="2" presetClass="exit" presetSubtype="2" fill="hold" nodeType="withEffect">
                                  <p:stCondLst>
                                    <p:cond delay="0"/>
                                  </p:stCondLst>
                                  <p:childTnLst>
                                    <p:anim calcmode="lin" valueType="num">
                                      <p:cBhvr additive="base">
                                        <p:cTn id="30" dur="3000"/>
                                        <p:tgtEl>
                                          <p:spTgt spid="29700"/>
                                        </p:tgtEl>
                                        <p:attrNameLst>
                                          <p:attrName>ppt_x</p:attrName>
                                        </p:attrNameLst>
                                      </p:cBhvr>
                                      <p:tavLst>
                                        <p:tav tm="0">
                                          <p:val>
                                            <p:strVal val="ppt_x"/>
                                          </p:val>
                                        </p:tav>
                                        <p:tav tm="100000">
                                          <p:val>
                                            <p:strVal val="1+ppt_w/2"/>
                                          </p:val>
                                        </p:tav>
                                      </p:tavLst>
                                    </p:anim>
                                    <p:anim calcmode="lin" valueType="num">
                                      <p:cBhvr additive="base">
                                        <p:cTn id="31" dur="3000"/>
                                        <p:tgtEl>
                                          <p:spTgt spid="29700"/>
                                        </p:tgtEl>
                                        <p:attrNameLst>
                                          <p:attrName>ppt_y</p:attrName>
                                        </p:attrNameLst>
                                      </p:cBhvr>
                                      <p:tavLst>
                                        <p:tav tm="0">
                                          <p:val>
                                            <p:strVal val="ppt_y"/>
                                          </p:val>
                                        </p:tav>
                                        <p:tav tm="100000">
                                          <p:val>
                                            <p:strVal val="ppt_y"/>
                                          </p:val>
                                        </p:tav>
                                      </p:tavLst>
                                    </p:anim>
                                    <p:set>
                                      <p:cBhvr>
                                        <p:cTn id="32" dur="1" fill="hold">
                                          <p:stCondLst>
                                            <p:cond delay="2999"/>
                                          </p:stCondLst>
                                        </p:cTn>
                                        <p:tgtEl>
                                          <p:spTgt spid="297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3400" y="762000"/>
            <a:ext cx="8610600" cy="1431925"/>
          </a:xfrm>
        </p:spPr>
        <p:txBody>
          <a:bodyPr/>
          <a:lstStyle/>
          <a:p>
            <a:pPr algn="ctr" eaLnBrk="1" hangingPunct="1"/>
            <a:r>
              <a:rPr lang="en-US" dirty="0" smtClean="0"/>
              <a:t>Classrooms are </a:t>
            </a:r>
            <a:br>
              <a:rPr lang="en-US" dirty="0" smtClean="0"/>
            </a:br>
            <a:r>
              <a:rPr lang="en-US" dirty="0" smtClean="0"/>
              <a:t>auditory-verbal environments</a:t>
            </a:r>
          </a:p>
        </p:txBody>
      </p:sp>
      <p:sp>
        <p:nvSpPr>
          <p:cNvPr id="5123" name="Rectangle 3"/>
          <p:cNvSpPr>
            <a:spLocks noGrp="1" noChangeArrowheads="1"/>
          </p:cNvSpPr>
          <p:nvPr>
            <p:ph type="body" idx="1"/>
          </p:nvPr>
        </p:nvSpPr>
        <p:spPr>
          <a:xfrm>
            <a:off x="1066800" y="2362200"/>
            <a:ext cx="6553200" cy="4114800"/>
          </a:xfrm>
        </p:spPr>
        <p:txBody>
          <a:bodyPr/>
          <a:lstStyle/>
          <a:p>
            <a:pPr eaLnBrk="1" hangingPunct="1"/>
            <a:r>
              <a:rPr lang="en-US" dirty="0" smtClean="0"/>
              <a:t>Listening is the cornerstone of the educational system</a:t>
            </a:r>
          </a:p>
          <a:p>
            <a:pPr eaLnBrk="1" hangingPunct="1"/>
            <a:r>
              <a:rPr lang="en-US" dirty="0" smtClean="0"/>
              <a:t>If a child cannot clearly hear and attend to spoken instruction, the entire premise of the educational system is undermined</a:t>
            </a:r>
          </a:p>
          <a:p>
            <a:pPr eaLnBrk="1" hangingPunct="1"/>
            <a:r>
              <a:rPr lang="en-US" dirty="0" smtClean="0"/>
              <a:t>Classrooms can be noisy, reverberant learning environments </a:t>
            </a:r>
          </a:p>
        </p:txBody>
      </p:sp>
      <p:sp>
        <p:nvSpPr>
          <p:cNvPr id="5124" name="Slide Number Placeholder 5"/>
          <p:cNvSpPr>
            <a:spLocks noGrp="1"/>
          </p:cNvSpPr>
          <p:nvPr>
            <p:ph type="sldNum" sz="quarter" idx="12"/>
          </p:nvPr>
        </p:nvSpPr>
        <p:spPr>
          <a:noFill/>
        </p:spPr>
        <p:txBody>
          <a:bodyPr/>
          <a:lstStyle/>
          <a:p>
            <a:fld id="{E5DCBAEF-CADB-403A-993C-99AFFD3D8AA0}" type="slidenum">
              <a:rPr lang="en-US" smtClean="0"/>
              <a:pPr/>
              <a:t>67</a:t>
            </a:fld>
            <a:endParaRPr lang="en-US" sz="1400" smtClean="0"/>
          </a:p>
        </p:txBody>
      </p:sp>
      <p:pic>
        <p:nvPicPr>
          <p:cNvPr id="5" name="Picture 4" descr="desks in empty classroom B&amp;W.jpg"/>
          <p:cNvPicPr>
            <a:picLocks noChangeAspect="1"/>
          </p:cNvPicPr>
          <p:nvPr/>
        </p:nvPicPr>
        <p:blipFill>
          <a:blip r:embed="rId2" cstate="print"/>
          <a:srcRect r="62180"/>
          <a:stretch>
            <a:fillRect/>
          </a:stretch>
        </p:blipFill>
        <p:spPr>
          <a:xfrm>
            <a:off x="7391400" y="2743200"/>
            <a:ext cx="1554556" cy="2667000"/>
          </a:xfrm>
          <a:prstGeom prst="rect">
            <a:avLst/>
          </a:prstGeo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dirty="0" smtClean="0"/>
              <a:t>Average loudness</a:t>
            </a:r>
          </a:p>
        </p:txBody>
      </p:sp>
      <p:sp>
        <p:nvSpPr>
          <p:cNvPr id="62467" name="Rectangle 3"/>
          <p:cNvSpPr>
            <a:spLocks noGrp="1" noChangeArrowheads="1"/>
          </p:cNvSpPr>
          <p:nvPr>
            <p:ph idx="1"/>
          </p:nvPr>
        </p:nvSpPr>
        <p:spPr>
          <a:xfrm>
            <a:off x="228600" y="1066800"/>
            <a:ext cx="8610600" cy="5334000"/>
          </a:xfrm>
        </p:spPr>
        <p:txBody>
          <a:bodyPr/>
          <a:lstStyle/>
          <a:p>
            <a:pPr eaLnBrk="1" hangingPunct="1">
              <a:buFont typeface="Arial" charset="0"/>
              <a:buChar char="•"/>
              <a:defRPr/>
            </a:pPr>
            <a:r>
              <a:rPr lang="en-US" dirty="0" smtClean="0"/>
              <a:t>Average loudness of teacher’s voice in a classroom is </a:t>
            </a:r>
            <a:r>
              <a:rPr lang="en-US" dirty="0" smtClean="0">
                <a:solidFill>
                  <a:srgbClr val="0070C0"/>
                </a:solidFill>
              </a:rPr>
              <a:t>50</a:t>
            </a:r>
            <a:r>
              <a:rPr lang="en-US" dirty="0" smtClean="0"/>
              <a:t>-</a:t>
            </a:r>
            <a:r>
              <a:rPr lang="en-US" dirty="0" smtClean="0">
                <a:solidFill>
                  <a:srgbClr val="C00000"/>
                </a:solidFill>
              </a:rPr>
              <a:t>60</a:t>
            </a:r>
            <a:r>
              <a:rPr lang="en-US" dirty="0" smtClean="0"/>
              <a:t> dB HL</a:t>
            </a:r>
          </a:p>
          <a:p>
            <a:pPr eaLnBrk="1" hangingPunct="1">
              <a:buFont typeface="Arial" charset="0"/>
              <a:buChar char="•"/>
              <a:defRPr/>
            </a:pPr>
            <a:r>
              <a:rPr lang="en-US" dirty="0" smtClean="0"/>
              <a:t>This means her speech signal ranges from </a:t>
            </a:r>
          </a:p>
          <a:p>
            <a:pPr eaLnBrk="1" hangingPunct="1">
              <a:buFont typeface="Arial" charset="0"/>
              <a:buNone/>
              <a:defRPr/>
            </a:pPr>
            <a:r>
              <a:rPr lang="en-US" dirty="0" smtClean="0">
                <a:solidFill>
                  <a:srgbClr val="FFFF00"/>
                </a:solidFill>
              </a:rPr>
              <a:t>	</a:t>
            </a:r>
            <a:r>
              <a:rPr lang="en-US" dirty="0" smtClean="0">
                <a:solidFill>
                  <a:srgbClr val="0070C0"/>
                </a:solidFill>
              </a:rPr>
              <a:t>35 – 65 </a:t>
            </a:r>
            <a:r>
              <a:rPr lang="en-US" dirty="0" smtClean="0"/>
              <a:t>or</a:t>
            </a:r>
            <a:r>
              <a:rPr lang="en-US" dirty="0" smtClean="0">
                <a:solidFill>
                  <a:srgbClr val="C00000"/>
                </a:solidFill>
              </a:rPr>
              <a:t> 45 – 75 </a:t>
            </a:r>
            <a:r>
              <a:rPr lang="en-US" dirty="0" smtClean="0"/>
              <a:t>dB HL</a:t>
            </a:r>
          </a:p>
          <a:p>
            <a:pPr eaLnBrk="1" hangingPunct="1">
              <a:buFont typeface="Arial" charset="0"/>
              <a:buChar char="•"/>
              <a:defRPr/>
            </a:pPr>
            <a:r>
              <a:rPr lang="en-US" dirty="0" smtClean="0"/>
              <a:t>Typical loudness of background noise in a classroom is </a:t>
            </a:r>
            <a:r>
              <a:rPr lang="en-US" dirty="0" smtClean="0">
                <a:solidFill>
                  <a:schemeClr val="accent1">
                    <a:lumMod val="75000"/>
                  </a:schemeClr>
                </a:solidFill>
              </a:rPr>
              <a:t>50 </a:t>
            </a:r>
            <a:r>
              <a:rPr lang="en-US" dirty="0" smtClean="0"/>
              <a:t>-</a:t>
            </a:r>
            <a:r>
              <a:rPr lang="en-US" dirty="0" smtClean="0">
                <a:solidFill>
                  <a:srgbClr val="C00000"/>
                </a:solidFill>
              </a:rPr>
              <a:t> 60</a:t>
            </a:r>
            <a:r>
              <a:rPr lang="en-US" dirty="0" smtClean="0"/>
              <a:t> dB HL</a:t>
            </a:r>
          </a:p>
          <a:p>
            <a:pPr eaLnBrk="1" hangingPunct="1">
              <a:buFont typeface="Arial" charset="0"/>
              <a:buChar char="•"/>
              <a:defRPr/>
            </a:pPr>
            <a:r>
              <a:rPr lang="en-US" dirty="0" smtClean="0"/>
              <a:t>Noise often varies from 0 S/N to +10 S/N and is likely closer to </a:t>
            </a:r>
            <a:r>
              <a:rPr lang="en-US" dirty="0" smtClean="0">
                <a:solidFill>
                  <a:srgbClr val="C00000"/>
                </a:solidFill>
              </a:rPr>
              <a:t>+5 S/N </a:t>
            </a:r>
            <a:r>
              <a:rPr lang="en-US" dirty="0" smtClean="0"/>
              <a:t>most teaching minutes</a:t>
            </a:r>
          </a:p>
          <a:p>
            <a:pPr eaLnBrk="1" hangingPunct="1">
              <a:buFont typeface="Arial" charset="0"/>
              <a:buChar char="•"/>
              <a:defRPr/>
            </a:pPr>
            <a:r>
              <a:rPr lang="en-US" dirty="0" smtClean="0"/>
              <a:t>Adequate signal to noise level for children to be able to perceive the entire speech sound envelope is</a:t>
            </a:r>
            <a:r>
              <a:rPr lang="en-US" dirty="0" smtClean="0">
                <a:solidFill>
                  <a:srgbClr val="C00000"/>
                </a:solidFill>
              </a:rPr>
              <a:t> </a:t>
            </a:r>
            <a:r>
              <a:rPr lang="en-US" b="1" dirty="0" smtClean="0">
                <a:solidFill>
                  <a:srgbClr val="C00000"/>
                </a:solidFill>
              </a:rPr>
              <a:t>+15 S/N</a:t>
            </a:r>
          </a:p>
          <a:p>
            <a:pPr eaLnBrk="1" hangingPunct="1">
              <a:buFontTx/>
              <a:buNone/>
              <a:defRPr/>
            </a:pPr>
            <a:endParaRPr lang="en-US" dirty="0" smtClean="0"/>
          </a:p>
        </p:txBody>
      </p:sp>
      <p:pic>
        <p:nvPicPr>
          <p:cNvPr id="10244" name="Picture 5" descr="C:\Users\karen\AppData\Local\Microsoft\Windows\Temporary Internet Files\Content.IE5\X11QQM60\MCj02371850000[1].wmf"/>
          <p:cNvPicPr>
            <a:picLocks noChangeAspect="1" noChangeArrowheads="1"/>
          </p:cNvPicPr>
          <p:nvPr/>
        </p:nvPicPr>
        <p:blipFill>
          <a:blip r:embed="rId2" cstate="print"/>
          <a:srcRect/>
          <a:stretch>
            <a:fillRect/>
          </a:stretch>
        </p:blipFill>
        <p:spPr bwMode="auto">
          <a:xfrm>
            <a:off x="7315200" y="152400"/>
            <a:ext cx="1600200" cy="1444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additive="base">
                                        <p:cTn id="7" dur="500" fill="hold"/>
                                        <p:tgtEl>
                                          <p:spTgt spid="624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additive="base">
                                        <p:cTn id="13" dur="500" fill="hold"/>
                                        <p:tgtEl>
                                          <p:spTgt spid="624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additive="base">
                                        <p:cTn id="19" dur="500" fill="hold"/>
                                        <p:tgtEl>
                                          <p:spTgt spid="624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2467">
                                            <p:txEl>
                                              <p:pRg st="3" end="3"/>
                                            </p:txEl>
                                          </p:spTgt>
                                        </p:tgtEl>
                                        <p:attrNameLst>
                                          <p:attrName>style.visibility</p:attrName>
                                        </p:attrNameLst>
                                      </p:cBhvr>
                                      <p:to>
                                        <p:strVal val="visible"/>
                                      </p:to>
                                    </p:set>
                                    <p:anim calcmode="lin" valueType="num">
                                      <p:cBhvr additive="base">
                                        <p:cTn id="25" dur="500" fill="hold"/>
                                        <p:tgtEl>
                                          <p:spTgt spid="624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24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2467">
                                            <p:txEl>
                                              <p:pRg st="4" end="4"/>
                                            </p:txEl>
                                          </p:spTgt>
                                        </p:tgtEl>
                                        <p:attrNameLst>
                                          <p:attrName>style.visibility</p:attrName>
                                        </p:attrNameLst>
                                      </p:cBhvr>
                                      <p:to>
                                        <p:strVal val="visible"/>
                                      </p:to>
                                    </p:set>
                                    <p:anim calcmode="lin" valueType="num">
                                      <p:cBhvr additive="base">
                                        <p:cTn id="31" dur="500" fill="hold"/>
                                        <p:tgtEl>
                                          <p:spTgt spid="624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24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2467">
                                            <p:txEl>
                                              <p:pRg st="5" end="5"/>
                                            </p:txEl>
                                          </p:spTgt>
                                        </p:tgtEl>
                                        <p:attrNameLst>
                                          <p:attrName>style.visibility</p:attrName>
                                        </p:attrNameLst>
                                      </p:cBhvr>
                                      <p:to>
                                        <p:strVal val="visible"/>
                                      </p:to>
                                    </p:set>
                                    <p:anim calcmode="lin" valueType="num">
                                      <p:cBhvr additive="base">
                                        <p:cTn id="37" dur="500" fill="hold"/>
                                        <p:tgtEl>
                                          <p:spTgt spid="624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24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1143000" y="0"/>
            <a:ext cx="7523163" cy="1328738"/>
          </a:xfrm>
        </p:spPr>
        <p:txBody>
          <a:bodyPr/>
          <a:lstStyle/>
          <a:p>
            <a:pPr eaLnBrk="1" hangingPunct="1"/>
            <a:r>
              <a:rPr lang="en-US" dirty="0" smtClean="0"/>
              <a:t>Listening in a Sea of Noise</a:t>
            </a:r>
          </a:p>
        </p:txBody>
      </p:sp>
      <p:sp>
        <p:nvSpPr>
          <p:cNvPr id="29699" name="Line 3"/>
          <p:cNvSpPr>
            <a:spLocks noChangeShapeType="1"/>
          </p:cNvSpPr>
          <p:nvPr/>
        </p:nvSpPr>
        <p:spPr bwMode="auto">
          <a:xfrm flipH="1">
            <a:off x="3028950" y="2100263"/>
            <a:ext cx="114300" cy="228600"/>
          </a:xfrm>
          <a:prstGeom prst="line">
            <a:avLst/>
          </a:prstGeom>
          <a:noFill/>
          <a:ln w="9525">
            <a:solidFill>
              <a:srgbClr val="000000"/>
            </a:solidFill>
            <a:round/>
            <a:headEnd/>
            <a:tailEnd type="triangle" w="med" len="med"/>
          </a:ln>
        </p:spPr>
        <p:txBody>
          <a:bodyPr/>
          <a:lstStyle/>
          <a:p>
            <a:endParaRPr lang="en-US"/>
          </a:p>
        </p:txBody>
      </p:sp>
      <p:sp>
        <p:nvSpPr>
          <p:cNvPr id="29700" name="Line 4"/>
          <p:cNvSpPr>
            <a:spLocks noChangeShapeType="1"/>
          </p:cNvSpPr>
          <p:nvPr/>
        </p:nvSpPr>
        <p:spPr bwMode="auto">
          <a:xfrm flipH="1">
            <a:off x="4171950" y="2846388"/>
            <a:ext cx="114300" cy="228600"/>
          </a:xfrm>
          <a:prstGeom prst="line">
            <a:avLst/>
          </a:prstGeom>
          <a:noFill/>
          <a:ln w="9525">
            <a:solidFill>
              <a:srgbClr val="000000"/>
            </a:solidFill>
            <a:round/>
            <a:headEnd/>
            <a:tailEnd type="triangle" w="med" len="med"/>
          </a:ln>
        </p:spPr>
        <p:txBody>
          <a:bodyPr/>
          <a:lstStyle/>
          <a:p>
            <a:endParaRPr lang="en-US"/>
          </a:p>
        </p:txBody>
      </p:sp>
      <p:sp>
        <p:nvSpPr>
          <p:cNvPr id="29701" name="Text Box 5"/>
          <p:cNvSpPr txBox="1">
            <a:spLocks noChangeArrowheads="1"/>
          </p:cNvSpPr>
          <p:nvPr/>
        </p:nvSpPr>
        <p:spPr bwMode="auto">
          <a:xfrm>
            <a:off x="4857750" y="3014663"/>
            <a:ext cx="571500" cy="1257300"/>
          </a:xfrm>
          <a:prstGeom prst="rect">
            <a:avLst/>
          </a:prstGeom>
          <a:solidFill>
            <a:srgbClr val="FFFFFF"/>
          </a:solidFill>
          <a:ln w="9525">
            <a:noFill/>
            <a:miter lim="800000"/>
            <a:headEnd/>
            <a:tailEnd/>
          </a:ln>
        </p:spPr>
        <p:txBody>
          <a:bodyPr/>
          <a:lstStyle/>
          <a:p>
            <a:r>
              <a:rPr lang="en-US" sz="7200">
                <a:cs typeface="Times New Roman" pitchFamily="18" charset="0"/>
              </a:rPr>
              <a:t>}</a:t>
            </a:r>
            <a:endParaRPr lang="en-US" sz="1200">
              <a:cs typeface="Times New Roman" pitchFamily="18" charset="0"/>
            </a:endParaRPr>
          </a:p>
          <a:p>
            <a:pPr eaLnBrk="0" hangingPunct="0"/>
            <a:endParaRPr lang="en-US">
              <a:cs typeface="Arial" pitchFamily="34" charset="0"/>
            </a:endParaRPr>
          </a:p>
        </p:txBody>
      </p:sp>
      <p:sp>
        <p:nvSpPr>
          <p:cNvPr id="29702" name="Text Box 6"/>
          <p:cNvSpPr txBox="1">
            <a:spLocks noChangeArrowheads="1"/>
          </p:cNvSpPr>
          <p:nvPr/>
        </p:nvSpPr>
        <p:spPr bwMode="auto">
          <a:xfrm>
            <a:off x="1371600" y="2438400"/>
            <a:ext cx="647700" cy="1587500"/>
          </a:xfrm>
          <a:prstGeom prst="rect">
            <a:avLst/>
          </a:prstGeom>
          <a:noFill/>
          <a:ln w="9525">
            <a:noFill/>
            <a:miter lim="800000"/>
            <a:headEnd/>
            <a:tailEnd/>
          </a:ln>
        </p:spPr>
        <p:txBody>
          <a:bodyPr/>
          <a:lstStyle/>
          <a:p>
            <a:r>
              <a:rPr lang="en-US" sz="8800">
                <a:solidFill>
                  <a:schemeClr val="bg1"/>
                </a:solidFill>
                <a:cs typeface="Times New Roman" pitchFamily="18" charset="0"/>
              </a:rPr>
              <a:t>{</a:t>
            </a:r>
          </a:p>
          <a:p>
            <a:pPr eaLnBrk="0" hangingPunct="0"/>
            <a:endParaRPr lang="en-US">
              <a:cs typeface="Arial" pitchFamily="34" charset="0"/>
            </a:endParaRPr>
          </a:p>
        </p:txBody>
      </p:sp>
      <p:sp>
        <p:nvSpPr>
          <p:cNvPr id="29703" name="Text Box 7"/>
          <p:cNvSpPr txBox="1">
            <a:spLocks noChangeArrowheads="1"/>
          </p:cNvSpPr>
          <p:nvPr/>
        </p:nvSpPr>
        <p:spPr bwMode="auto">
          <a:xfrm>
            <a:off x="5429250" y="2617788"/>
            <a:ext cx="1143000" cy="1943100"/>
          </a:xfrm>
          <a:prstGeom prst="rect">
            <a:avLst/>
          </a:prstGeom>
          <a:solidFill>
            <a:srgbClr val="FFFFFF"/>
          </a:solidFill>
          <a:ln w="9525">
            <a:noFill/>
            <a:miter lim="800000"/>
            <a:headEnd/>
            <a:tailEnd/>
          </a:ln>
        </p:spPr>
        <p:txBody>
          <a:bodyPr/>
          <a:lstStyle/>
          <a:p>
            <a:r>
              <a:rPr lang="en-US" sz="1200">
                <a:cs typeface="Times New Roman" pitchFamily="18" charset="0"/>
              </a:rPr>
              <a:t>Typical loudness of background noise in classrooms</a:t>
            </a:r>
          </a:p>
          <a:p>
            <a:pPr eaLnBrk="0" hangingPunct="0"/>
            <a:r>
              <a:rPr lang="en-US" sz="1200">
                <a:cs typeface="Times New Roman" pitchFamily="18" charset="0"/>
              </a:rPr>
              <a:t>is 60 dB when little attention to room acoustics is given)</a:t>
            </a:r>
          </a:p>
          <a:p>
            <a:pPr eaLnBrk="0" hangingPunct="0"/>
            <a:endParaRPr lang="en-US">
              <a:cs typeface="Arial" pitchFamily="34" charset="0"/>
            </a:endParaRPr>
          </a:p>
        </p:txBody>
      </p:sp>
      <p:sp>
        <p:nvSpPr>
          <p:cNvPr id="29704" name="Text Box 8"/>
          <p:cNvSpPr txBox="1">
            <a:spLocks noChangeArrowheads="1"/>
          </p:cNvSpPr>
          <p:nvPr/>
        </p:nvSpPr>
        <p:spPr bwMode="auto">
          <a:xfrm>
            <a:off x="5257800" y="1066800"/>
            <a:ext cx="3200400" cy="838200"/>
          </a:xfrm>
          <a:prstGeom prst="rect">
            <a:avLst/>
          </a:prstGeom>
          <a:noFill/>
          <a:ln w="9525">
            <a:noFill/>
            <a:miter lim="800000"/>
            <a:headEnd/>
            <a:tailEnd/>
          </a:ln>
        </p:spPr>
        <p:txBody>
          <a:bodyPr/>
          <a:lstStyle/>
          <a:p>
            <a:pPr algn="ctr"/>
            <a:r>
              <a:rPr lang="en-US" sz="2400" dirty="0">
                <a:cs typeface="Times New Roman" pitchFamily="18" charset="0"/>
              </a:rPr>
              <a:t>30 dB speech range </a:t>
            </a:r>
          </a:p>
          <a:p>
            <a:pPr algn="ctr"/>
            <a:r>
              <a:rPr lang="en-US" sz="2400" dirty="0">
                <a:cs typeface="Times New Roman" pitchFamily="18" charset="0"/>
              </a:rPr>
              <a:t>(45-75 dB) </a:t>
            </a:r>
          </a:p>
          <a:p>
            <a:pPr algn="ctr"/>
            <a:endParaRPr lang="en-US" dirty="0">
              <a:cs typeface="Times New Roman" pitchFamily="18" charset="0"/>
            </a:endParaRPr>
          </a:p>
          <a:p>
            <a:pPr eaLnBrk="0" hangingPunct="0"/>
            <a:endParaRPr lang="en-US" sz="1800" dirty="0">
              <a:cs typeface="Arial" pitchFamily="34" charset="0"/>
            </a:endParaRPr>
          </a:p>
        </p:txBody>
      </p:sp>
      <p:sp>
        <p:nvSpPr>
          <p:cNvPr id="29705" name="Rectangle 9"/>
          <p:cNvSpPr>
            <a:spLocks noChangeArrowheads="1"/>
          </p:cNvSpPr>
          <p:nvPr/>
        </p:nvSpPr>
        <p:spPr bwMode="auto">
          <a:xfrm>
            <a:off x="6705600" y="2308225"/>
            <a:ext cx="2724150" cy="808038"/>
          </a:xfrm>
          <a:prstGeom prst="rect">
            <a:avLst/>
          </a:prstGeom>
          <a:noFill/>
          <a:ln w="9525">
            <a:noFill/>
            <a:miter lim="800000"/>
            <a:headEnd/>
            <a:tailEnd/>
          </a:ln>
        </p:spPr>
        <p:txBody>
          <a:bodyPr>
            <a:spAutoFit/>
          </a:bodyPr>
          <a:lstStyle/>
          <a:p>
            <a:pPr algn="ctr"/>
            <a:r>
              <a:rPr lang="en-US" sz="1100">
                <a:cs typeface="Arial" pitchFamily="34" charset="0"/>
              </a:rPr>
              <a:t/>
            </a:r>
            <a:br>
              <a:rPr lang="en-US" sz="1100">
                <a:cs typeface="Arial" pitchFamily="34" charset="0"/>
              </a:rPr>
            </a:br>
            <a:endParaRPr lang="en-US" sz="1200">
              <a:cs typeface="Times New Roman" pitchFamily="18" charset="0"/>
            </a:endParaRPr>
          </a:p>
          <a:p>
            <a:pPr eaLnBrk="0" hangingPunct="0"/>
            <a:endParaRPr lang="en-US">
              <a:cs typeface="Arial" pitchFamily="34" charset="0"/>
            </a:endParaRPr>
          </a:p>
        </p:txBody>
      </p:sp>
      <p:pic>
        <p:nvPicPr>
          <p:cNvPr id="29706" name="Picture 10" descr="Karen Boat Graph 3 copy"/>
          <p:cNvPicPr>
            <a:picLocks noChangeAspect="1" noChangeArrowheads="1"/>
          </p:cNvPicPr>
          <p:nvPr/>
        </p:nvPicPr>
        <p:blipFill>
          <a:blip r:embed="rId2" cstate="print"/>
          <a:srcRect/>
          <a:stretch>
            <a:fillRect/>
          </a:stretch>
        </p:blipFill>
        <p:spPr bwMode="auto">
          <a:xfrm>
            <a:off x="1981200" y="1905000"/>
            <a:ext cx="6629400" cy="4670425"/>
          </a:xfrm>
          <a:prstGeom prst="rect">
            <a:avLst/>
          </a:prstGeom>
          <a:noFill/>
          <a:ln w="9525">
            <a:noFill/>
            <a:miter lim="800000"/>
            <a:headEnd/>
            <a:tailEnd/>
          </a:ln>
        </p:spPr>
      </p:pic>
      <p:sp>
        <p:nvSpPr>
          <p:cNvPr id="29707" name="Rectangle 11"/>
          <p:cNvSpPr>
            <a:spLocks noChangeArrowheads="1"/>
          </p:cNvSpPr>
          <p:nvPr/>
        </p:nvSpPr>
        <p:spPr bwMode="auto">
          <a:xfrm>
            <a:off x="1295400" y="4572000"/>
            <a:ext cx="2286000" cy="584775"/>
          </a:xfrm>
          <a:prstGeom prst="rect">
            <a:avLst/>
          </a:prstGeom>
          <a:noFill/>
          <a:ln w="9525">
            <a:noFill/>
            <a:miter lim="800000"/>
            <a:headEnd/>
            <a:tailEnd/>
          </a:ln>
        </p:spPr>
        <p:txBody>
          <a:bodyPr wrap="square">
            <a:spAutoFit/>
          </a:bodyPr>
          <a:lstStyle/>
          <a:p>
            <a:pPr indent="457200"/>
            <a:r>
              <a:rPr lang="en-US" sz="3200" dirty="0" smtClean="0">
                <a:cs typeface="Arial" pitchFamily="34" charset="0"/>
              </a:rPr>
              <a:t>+6 S/N</a:t>
            </a:r>
            <a:endParaRPr lang="en-US" sz="3200" dirty="0">
              <a:cs typeface="Arial" pitchFamily="34" charset="0"/>
            </a:endParaRPr>
          </a:p>
        </p:txBody>
      </p:sp>
      <p:sp>
        <p:nvSpPr>
          <p:cNvPr id="29708" name="Rectangle 12"/>
          <p:cNvSpPr>
            <a:spLocks noChangeArrowheads="1"/>
          </p:cNvSpPr>
          <p:nvPr/>
        </p:nvSpPr>
        <p:spPr bwMode="auto">
          <a:xfrm>
            <a:off x="3352800" y="4191000"/>
            <a:ext cx="720725" cy="1433513"/>
          </a:xfrm>
          <a:prstGeom prst="rect">
            <a:avLst/>
          </a:prstGeom>
          <a:noFill/>
          <a:ln w="9525">
            <a:noFill/>
            <a:miter lim="800000"/>
            <a:headEnd/>
            <a:tailEnd/>
          </a:ln>
        </p:spPr>
        <p:txBody>
          <a:bodyPr wrap="none">
            <a:spAutoFit/>
          </a:bodyPr>
          <a:lstStyle/>
          <a:p>
            <a:r>
              <a:rPr lang="en-US" sz="8800" dirty="0">
                <a:cs typeface="Arial" pitchFamily="34" charset="0"/>
              </a:rPr>
              <a:t>{</a:t>
            </a:r>
          </a:p>
        </p:txBody>
      </p:sp>
      <p:sp>
        <p:nvSpPr>
          <p:cNvPr id="29709" name="Rectangle 13"/>
          <p:cNvSpPr>
            <a:spLocks noChangeArrowheads="1"/>
          </p:cNvSpPr>
          <p:nvPr/>
        </p:nvSpPr>
        <p:spPr bwMode="auto">
          <a:xfrm>
            <a:off x="5181600" y="5257800"/>
            <a:ext cx="762000" cy="1433513"/>
          </a:xfrm>
          <a:prstGeom prst="rect">
            <a:avLst/>
          </a:prstGeom>
          <a:noFill/>
          <a:ln w="9525">
            <a:noFill/>
            <a:miter lim="800000"/>
            <a:headEnd/>
            <a:tailEnd/>
          </a:ln>
        </p:spPr>
        <p:txBody>
          <a:bodyPr>
            <a:spAutoFit/>
          </a:bodyPr>
          <a:lstStyle/>
          <a:p>
            <a:r>
              <a:rPr lang="en-US" sz="8800" dirty="0">
                <a:cs typeface="Arial" pitchFamily="34" charset="0"/>
              </a:rPr>
              <a:t>{</a:t>
            </a:r>
          </a:p>
        </p:txBody>
      </p:sp>
      <p:sp>
        <p:nvSpPr>
          <p:cNvPr id="29710" name="Text Box 14"/>
          <p:cNvSpPr txBox="1">
            <a:spLocks noChangeArrowheads="1"/>
          </p:cNvSpPr>
          <p:nvPr/>
        </p:nvSpPr>
        <p:spPr bwMode="auto">
          <a:xfrm>
            <a:off x="0" y="2438400"/>
            <a:ext cx="1899879" cy="584775"/>
          </a:xfrm>
          <a:prstGeom prst="rect">
            <a:avLst/>
          </a:prstGeom>
          <a:noFill/>
          <a:ln w="9525">
            <a:noFill/>
            <a:miter lim="800000"/>
            <a:headEnd/>
            <a:tailEnd/>
          </a:ln>
        </p:spPr>
        <p:txBody>
          <a:bodyPr wrap="none">
            <a:spAutoFit/>
          </a:bodyPr>
          <a:lstStyle/>
          <a:p>
            <a:r>
              <a:rPr lang="en-US" sz="3200" dirty="0">
                <a:cs typeface="Arial" pitchFamily="34" charset="0"/>
              </a:rPr>
              <a:t>+15 S/N</a:t>
            </a:r>
          </a:p>
        </p:txBody>
      </p:sp>
      <p:sp>
        <p:nvSpPr>
          <p:cNvPr id="29711" name="Rectangle 15"/>
          <p:cNvSpPr>
            <a:spLocks noChangeArrowheads="1"/>
          </p:cNvSpPr>
          <p:nvPr/>
        </p:nvSpPr>
        <p:spPr bwMode="auto">
          <a:xfrm>
            <a:off x="3962400" y="5715000"/>
            <a:ext cx="1120775" cy="579438"/>
          </a:xfrm>
          <a:prstGeom prst="rect">
            <a:avLst/>
          </a:prstGeom>
          <a:noFill/>
          <a:ln w="9525">
            <a:noFill/>
            <a:miter lim="800000"/>
            <a:headEnd/>
            <a:tailEnd/>
          </a:ln>
        </p:spPr>
        <p:txBody>
          <a:bodyPr wrap="none">
            <a:spAutoFit/>
          </a:bodyPr>
          <a:lstStyle/>
          <a:p>
            <a:r>
              <a:rPr lang="en-US" sz="3200" dirty="0">
                <a:cs typeface="Arial" pitchFamily="34" charset="0"/>
              </a:rPr>
              <a:t>0 S/N</a:t>
            </a:r>
          </a:p>
        </p:txBody>
      </p:sp>
      <p:sp>
        <p:nvSpPr>
          <p:cNvPr id="29712" name="Text Box 16"/>
          <p:cNvSpPr txBox="1">
            <a:spLocks noChangeArrowheads="1"/>
          </p:cNvSpPr>
          <p:nvPr/>
        </p:nvSpPr>
        <p:spPr bwMode="auto">
          <a:xfrm>
            <a:off x="0" y="3657600"/>
            <a:ext cx="1676400" cy="3046988"/>
          </a:xfrm>
          <a:prstGeom prst="rect">
            <a:avLst/>
          </a:prstGeom>
          <a:noFill/>
          <a:ln w="9525">
            <a:noFill/>
            <a:miter lim="800000"/>
            <a:headEnd/>
            <a:tailEnd/>
          </a:ln>
        </p:spPr>
        <p:txBody>
          <a:bodyPr>
            <a:spAutoFit/>
          </a:bodyPr>
          <a:lstStyle/>
          <a:p>
            <a:pPr algn="ctr"/>
            <a:r>
              <a:rPr lang="en-US" sz="2400" dirty="0">
                <a:cs typeface="Arial" pitchFamily="34" charset="0"/>
              </a:rPr>
              <a:t>NOISE typically </a:t>
            </a:r>
            <a:endParaRPr lang="en-US" sz="2400" dirty="0" smtClean="0">
              <a:cs typeface="Arial" pitchFamily="34" charset="0"/>
            </a:endParaRPr>
          </a:p>
          <a:p>
            <a:pPr algn="ctr"/>
            <a:r>
              <a:rPr lang="en-US" sz="2400" dirty="0" smtClean="0">
                <a:cs typeface="Arial" pitchFamily="34" charset="0"/>
              </a:rPr>
              <a:t>60 </a:t>
            </a:r>
            <a:r>
              <a:rPr lang="en-US" sz="2400" dirty="0">
                <a:cs typeface="Arial" pitchFamily="34" charset="0"/>
              </a:rPr>
              <a:t>dB, </a:t>
            </a:r>
            <a:r>
              <a:rPr lang="en-US" sz="2400" dirty="0" smtClean="0">
                <a:cs typeface="Arial" pitchFamily="34" charset="0"/>
              </a:rPr>
              <a:t>can be </a:t>
            </a:r>
            <a:r>
              <a:rPr lang="en-US" sz="2400" dirty="0">
                <a:cs typeface="Arial" pitchFamily="34" charset="0"/>
              </a:rPr>
              <a:t>same as loudness of </a:t>
            </a:r>
            <a:r>
              <a:rPr lang="en-US" sz="2400" dirty="0" smtClean="0">
                <a:cs typeface="Arial" pitchFamily="34" charset="0"/>
              </a:rPr>
              <a:t>teacher </a:t>
            </a:r>
            <a:r>
              <a:rPr lang="en-US" sz="2400" dirty="0">
                <a:cs typeface="Arial" pitchFamily="34" charset="0"/>
              </a:rPr>
              <a:t>voice</a:t>
            </a:r>
          </a:p>
        </p:txBody>
      </p:sp>
      <p:sp>
        <p:nvSpPr>
          <p:cNvPr id="29713" name="Slide Number Placeholder 18"/>
          <p:cNvSpPr>
            <a:spLocks noGrp="1"/>
          </p:cNvSpPr>
          <p:nvPr>
            <p:ph type="sldNum" sz="quarter" idx="12"/>
          </p:nvPr>
        </p:nvSpPr>
        <p:spPr>
          <a:noFill/>
        </p:spPr>
        <p:txBody>
          <a:bodyPr/>
          <a:lstStyle/>
          <a:p>
            <a:fld id="{EDF453F0-5C50-4241-8691-D16D94A2F2B9}" type="slidenum">
              <a:rPr lang="en-US" smtClean="0"/>
              <a:pPr/>
              <a:t>69</a:t>
            </a:fld>
            <a:endParaRPr lang="en-US" sz="1400" smtClean="0"/>
          </a:p>
        </p:txBody>
      </p:sp>
      <p:sp>
        <p:nvSpPr>
          <p:cNvPr id="18" name="Rectangle 13"/>
          <p:cNvSpPr>
            <a:spLocks noChangeArrowheads="1"/>
          </p:cNvSpPr>
          <p:nvPr/>
        </p:nvSpPr>
        <p:spPr bwMode="auto">
          <a:xfrm>
            <a:off x="1828800" y="2057400"/>
            <a:ext cx="762000" cy="1433513"/>
          </a:xfrm>
          <a:prstGeom prst="rect">
            <a:avLst/>
          </a:prstGeom>
          <a:noFill/>
          <a:ln w="9525">
            <a:noFill/>
            <a:miter lim="800000"/>
            <a:headEnd/>
            <a:tailEnd/>
          </a:ln>
        </p:spPr>
        <p:txBody>
          <a:bodyPr>
            <a:spAutoFit/>
          </a:bodyPr>
          <a:lstStyle/>
          <a:p>
            <a:r>
              <a:rPr lang="en-US" sz="8800" dirty="0">
                <a:cs typeface="Arial" pitchFamily="34" charset="0"/>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263" y="228600"/>
            <a:ext cx="8186737" cy="914400"/>
          </a:xfrm>
        </p:spPr>
        <p:txBody>
          <a:bodyPr>
            <a:normAutofit fontScale="90000"/>
          </a:bodyPr>
          <a:lstStyle/>
          <a:p>
            <a:r>
              <a:rPr lang="en-US" dirty="0" smtClean="0"/>
              <a:t>Potential behavior &amp; social issues</a:t>
            </a:r>
            <a:endParaRPr lang="en-US" dirty="0"/>
          </a:p>
        </p:txBody>
      </p:sp>
      <p:sp>
        <p:nvSpPr>
          <p:cNvPr id="3" name="Content Placeholder 2"/>
          <p:cNvSpPr>
            <a:spLocks noGrp="1"/>
          </p:cNvSpPr>
          <p:nvPr>
            <p:ph idx="1"/>
          </p:nvPr>
        </p:nvSpPr>
        <p:spPr>
          <a:xfrm>
            <a:off x="4114800" y="990600"/>
            <a:ext cx="4724400" cy="4267200"/>
          </a:xfrm>
        </p:spPr>
        <p:txBody>
          <a:bodyPr>
            <a:normAutofit lnSpcReduction="10000"/>
          </a:bodyPr>
          <a:lstStyle/>
          <a:p>
            <a:pPr>
              <a:buNone/>
            </a:pPr>
            <a:r>
              <a:rPr lang="en-US" sz="3000" dirty="0">
                <a:solidFill>
                  <a:schemeClr val="tx1"/>
                </a:solidFill>
                <a:latin typeface="+mn-lt"/>
                <a:ea typeface="+mn-ea"/>
                <a:cs typeface="+mn-cs"/>
              </a:rPr>
              <a:t>Children with </a:t>
            </a:r>
            <a:r>
              <a:rPr lang="en-US" sz="3000" dirty="0" smtClean="0">
                <a:solidFill>
                  <a:schemeClr val="tx1"/>
                </a:solidFill>
                <a:latin typeface="+mn-lt"/>
                <a:ea typeface="+mn-ea"/>
                <a:cs typeface="+mn-cs"/>
              </a:rPr>
              <a:t>unilateral hearing </a:t>
            </a:r>
            <a:r>
              <a:rPr lang="en-US" sz="3000" dirty="0">
                <a:solidFill>
                  <a:schemeClr val="tx1"/>
                </a:solidFill>
                <a:latin typeface="+mn-lt"/>
                <a:ea typeface="+mn-ea"/>
                <a:cs typeface="+mn-cs"/>
              </a:rPr>
              <a:t>loss may find it hard to hear directions and soft speech. That can lead to frustration and poor behavior. One out of five </a:t>
            </a:r>
            <a:r>
              <a:rPr lang="en-US" sz="3000" dirty="0" smtClean="0">
                <a:solidFill>
                  <a:schemeClr val="tx1"/>
                </a:solidFill>
                <a:latin typeface="+mn-lt"/>
                <a:ea typeface="+mn-ea"/>
                <a:cs typeface="+mn-cs"/>
              </a:rPr>
              <a:t>children develop behavior           or social issues.</a:t>
            </a:r>
            <a:endParaRPr lang="en-US" sz="3000" b="1" dirty="0">
              <a:solidFill>
                <a:schemeClr val="tx1"/>
              </a:solidFill>
              <a:latin typeface="+mn-lt"/>
              <a:ea typeface="+mn-ea"/>
              <a:cs typeface="+mn-cs"/>
            </a:endParaRPr>
          </a:p>
          <a:p>
            <a:pPr>
              <a:buNone/>
            </a:pPr>
            <a:endParaRPr lang="en-US" sz="3000" dirty="0"/>
          </a:p>
        </p:txBody>
      </p:sp>
      <p:sp>
        <p:nvSpPr>
          <p:cNvPr id="4" name="Oval 3"/>
          <p:cNvSpPr/>
          <p:nvPr/>
        </p:nvSpPr>
        <p:spPr bwMode="auto">
          <a:xfrm>
            <a:off x="609600" y="1143000"/>
            <a:ext cx="2590800" cy="2438400"/>
          </a:xfrm>
          <a:prstGeom prst="ellipse">
            <a:avLst/>
          </a:prstGeom>
          <a:solidFill>
            <a:srgbClr val="00B050"/>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6" name="Straight Connector 5"/>
          <p:cNvCxnSpPr>
            <a:stCxn id="4" idx="0"/>
          </p:cNvCxnSpPr>
          <p:nvPr/>
        </p:nvCxnSpPr>
        <p:spPr bwMode="auto">
          <a:xfrm rot="16200000" flipH="1">
            <a:off x="1295400" y="1752600"/>
            <a:ext cx="1219200"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9" name="Straight Connector 8"/>
          <p:cNvCxnSpPr/>
          <p:nvPr/>
        </p:nvCxnSpPr>
        <p:spPr bwMode="auto">
          <a:xfrm flipV="1">
            <a:off x="1905000" y="1676400"/>
            <a:ext cx="1066800" cy="60960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6" name="TextBox 15"/>
          <p:cNvSpPr txBox="1"/>
          <p:nvPr/>
        </p:nvSpPr>
        <p:spPr>
          <a:xfrm>
            <a:off x="1981200" y="1447800"/>
            <a:ext cx="684803" cy="523220"/>
          </a:xfrm>
          <a:prstGeom prst="rect">
            <a:avLst/>
          </a:prstGeom>
          <a:noFill/>
        </p:spPr>
        <p:txBody>
          <a:bodyPr wrap="none" rtlCol="0">
            <a:spAutoFit/>
          </a:bodyPr>
          <a:lstStyle/>
          <a:p>
            <a:r>
              <a:rPr lang="en-US" sz="2800" dirty="0" smtClean="0">
                <a:solidFill>
                  <a:schemeClr val="bg1"/>
                </a:solidFill>
              </a:rPr>
              <a:t>1/5</a:t>
            </a:r>
            <a:endParaRPr lang="en-US" sz="2800" dirty="0">
              <a:solidFill>
                <a:schemeClr val="bg1"/>
              </a:solidFill>
            </a:endParaRPr>
          </a:p>
        </p:txBody>
      </p:sp>
      <p:sp>
        <p:nvSpPr>
          <p:cNvPr id="17" name="TextBox 16"/>
          <p:cNvSpPr txBox="1"/>
          <p:nvPr/>
        </p:nvSpPr>
        <p:spPr>
          <a:xfrm>
            <a:off x="533400" y="3581400"/>
            <a:ext cx="3886200" cy="2677656"/>
          </a:xfrm>
          <a:prstGeom prst="rect">
            <a:avLst/>
          </a:prstGeom>
          <a:noFill/>
        </p:spPr>
        <p:txBody>
          <a:bodyPr wrap="square" rtlCol="0">
            <a:spAutoFit/>
          </a:bodyPr>
          <a:lstStyle/>
          <a:p>
            <a:r>
              <a:rPr lang="en-US" sz="2400" dirty="0" smtClean="0"/>
              <a:t>As children get older</a:t>
            </a:r>
          </a:p>
          <a:p>
            <a:r>
              <a:rPr lang="en-US" sz="2400" dirty="0" smtClean="0"/>
              <a:t>they may think that</a:t>
            </a:r>
          </a:p>
          <a:p>
            <a:r>
              <a:rPr lang="en-US" sz="2400" dirty="0" smtClean="0"/>
              <a:t>other people are talking about them when they really just did not hear what was said, especially by peers.</a:t>
            </a:r>
            <a:endParaRPr lang="en-US" sz="2800" dirty="0" smtClean="0"/>
          </a:p>
        </p:txBody>
      </p:sp>
      <p:pic>
        <p:nvPicPr>
          <p:cNvPr id="94210" name="Picture 2" descr="C:\Users\karen\AppData\Local\Microsoft\Windows\Temporary Internet Files\Content.IE5\WOQ4YXCF\MCj04406600000[1].png"/>
          <p:cNvPicPr>
            <a:picLocks noChangeAspect="1" noChangeArrowheads="1"/>
          </p:cNvPicPr>
          <p:nvPr/>
        </p:nvPicPr>
        <p:blipFill>
          <a:blip r:embed="rId2" cstate="print"/>
          <a:srcRect/>
          <a:stretch>
            <a:fillRect/>
          </a:stretch>
        </p:blipFill>
        <p:spPr bwMode="auto">
          <a:xfrm>
            <a:off x="7543800" y="4953000"/>
            <a:ext cx="1306523" cy="1356774"/>
          </a:xfrm>
          <a:prstGeom prst="rect">
            <a:avLst/>
          </a:prstGeo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dirty="0" smtClean="0"/>
              <a:t>Average is not ‘real’</a:t>
            </a:r>
          </a:p>
        </p:txBody>
      </p:sp>
      <p:sp>
        <p:nvSpPr>
          <p:cNvPr id="63491" name="Rectangle 3"/>
          <p:cNvSpPr>
            <a:spLocks noGrp="1" noChangeArrowheads="1"/>
          </p:cNvSpPr>
          <p:nvPr>
            <p:ph idx="1"/>
          </p:nvPr>
        </p:nvSpPr>
        <p:spPr>
          <a:xfrm>
            <a:off x="457200" y="1524000"/>
            <a:ext cx="8229600" cy="5334000"/>
          </a:xfrm>
        </p:spPr>
        <p:txBody>
          <a:bodyPr/>
          <a:lstStyle/>
          <a:p>
            <a:pPr eaLnBrk="1" hangingPunct="1"/>
            <a:r>
              <a:rPr lang="en-US" dirty="0" smtClean="0"/>
              <a:t>However voice loudness and loudness of background noise are constantly CHANGING!</a:t>
            </a:r>
          </a:p>
          <a:p>
            <a:pPr eaLnBrk="1" hangingPunct="1"/>
            <a:r>
              <a:rPr lang="en-US" dirty="0" smtClean="0"/>
              <a:t>Signal to noise level is not a constant in typical listening environments</a:t>
            </a:r>
          </a:p>
          <a:p>
            <a:pPr eaLnBrk="1" hangingPunct="1"/>
            <a:r>
              <a:rPr lang="en-US" dirty="0" smtClean="0"/>
              <a:t>Inconsistent ability to perceive speech </a:t>
            </a:r>
          </a:p>
          <a:p>
            <a:pPr algn="ctr" eaLnBrk="1" hangingPunct="1">
              <a:buFont typeface="Arial" pitchFamily="34" charset="0"/>
              <a:buNone/>
            </a:pPr>
            <a:endParaRPr lang="en-US" dirty="0" smtClean="0">
              <a:solidFill>
                <a:srgbClr val="C00000"/>
              </a:solidFill>
            </a:endParaRPr>
          </a:p>
          <a:p>
            <a:pPr algn="ctr" eaLnBrk="1" hangingPunct="1">
              <a:buFont typeface="Arial" pitchFamily="34" charset="0"/>
              <a:buNone/>
            </a:pPr>
            <a:r>
              <a:rPr lang="en-US" dirty="0" smtClean="0">
                <a:solidFill>
                  <a:srgbClr val="C00000"/>
                </a:solidFill>
              </a:rPr>
              <a:t>BEHAVIOR EFFECTS?</a:t>
            </a:r>
          </a:p>
          <a:p>
            <a:pPr lvl="1" eaLnBrk="1" hangingPunct="1"/>
            <a:r>
              <a:rPr lang="en-US" dirty="0" smtClean="0">
                <a:solidFill>
                  <a:srgbClr val="C00000"/>
                </a:solidFill>
              </a:rPr>
              <a:t>Not paying attention	-daydreaming</a:t>
            </a:r>
          </a:p>
          <a:p>
            <a:pPr lvl="1" eaLnBrk="1" hangingPunct="1"/>
            <a:r>
              <a:rPr lang="en-US" dirty="0" smtClean="0">
                <a:solidFill>
                  <a:srgbClr val="C00000"/>
                </a:solidFill>
              </a:rPr>
              <a:t>Distractibility		-socially out of step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additive="base">
                                        <p:cTn id="7" dur="500" fill="hold"/>
                                        <p:tgtEl>
                                          <p:spTgt spid="634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34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additive="base">
                                        <p:cTn id="13" dur="500" fill="hold"/>
                                        <p:tgtEl>
                                          <p:spTgt spid="634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34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additive="base">
                                        <p:cTn id="19" dur="500" fill="hold"/>
                                        <p:tgtEl>
                                          <p:spTgt spid="634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34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3491">
                                            <p:txEl>
                                              <p:pRg st="4" end="4"/>
                                            </p:txEl>
                                          </p:spTgt>
                                        </p:tgtEl>
                                        <p:attrNameLst>
                                          <p:attrName>style.visibility</p:attrName>
                                        </p:attrNameLst>
                                      </p:cBhvr>
                                      <p:to>
                                        <p:strVal val="visible"/>
                                      </p:to>
                                    </p:set>
                                    <p:anim calcmode="lin" valueType="num">
                                      <p:cBhvr additive="base">
                                        <p:cTn id="25" dur="500" fill="hold"/>
                                        <p:tgtEl>
                                          <p:spTgt spid="63491">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349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3491">
                                            <p:txEl>
                                              <p:pRg st="5" end="5"/>
                                            </p:txEl>
                                          </p:spTgt>
                                        </p:tgtEl>
                                        <p:attrNameLst>
                                          <p:attrName>style.visibility</p:attrName>
                                        </p:attrNameLst>
                                      </p:cBhvr>
                                      <p:to>
                                        <p:strVal val="visible"/>
                                      </p:to>
                                    </p:set>
                                    <p:anim calcmode="lin" valueType="num">
                                      <p:cBhvr additive="base">
                                        <p:cTn id="29" dur="500" fill="hold"/>
                                        <p:tgtEl>
                                          <p:spTgt spid="63491">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3491">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63491">
                                            <p:txEl>
                                              <p:pRg st="6" end="6"/>
                                            </p:txEl>
                                          </p:spTgt>
                                        </p:tgtEl>
                                        <p:attrNameLst>
                                          <p:attrName>style.visibility</p:attrName>
                                        </p:attrNameLst>
                                      </p:cBhvr>
                                      <p:to>
                                        <p:strVal val="visible"/>
                                      </p:to>
                                    </p:set>
                                    <p:anim calcmode="lin" valueType="num">
                                      <p:cBhvr additive="base">
                                        <p:cTn id="33" dur="500" fill="hold"/>
                                        <p:tgtEl>
                                          <p:spTgt spid="63491">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634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274638"/>
            <a:ext cx="8229600" cy="1401762"/>
          </a:xfrm>
        </p:spPr>
        <p:txBody>
          <a:bodyPr>
            <a:normAutofit fontScale="90000"/>
          </a:bodyPr>
          <a:lstStyle/>
          <a:p>
            <a:pPr eaLnBrk="1" hangingPunct="1"/>
            <a:r>
              <a:rPr lang="en-US" dirty="0" smtClean="0"/>
              <a:t>Successful amplification </a:t>
            </a:r>
            <a:br>
              <a:rPr lang="en-US" dirty="0" smtClean="0"/>
            </a:br>
            <a:r>
              <a:rPr lang="en-US" dirty="0" smtClean="0"/>
              <a:t>fitting does not mean </a:t>
            </a:r>
            <a:br>
              <a:rPr lang="en-US" dirty="0" smtClean="0"/>
            </a:br>
            <a:r>
              <a:rPr lang="en-US" dirty="0" smtClean="0"/>
              <a:t>‘normal’</a:t>
            </a:r>
          </a:p>
        </p:txBody>
      </p:sp>
      <p:sp>
        <p:nvSpPr>
          <p:cNvPr id="19459" name="Rectangle 3"/>
          <p:cNvSpPr>
            <a:spLocks noGrp="1" noChangeArrowheads="1"/>
          </p:cNvSpPr>
          <p:nvPr>
            <p:ph type="body" idx="1"/>
          </p:nvPr>
        </p:nvSpPr>
        <p:spPr>
          <a:xfrm>
            <a:off x="381000" y="1828800"/>
            <a:ext cx="8229600" cy="4876800"/>
          </a:xfrm>
        </p:spPr>
        <p:txBody>
          <a:bodyPr>
            <a:normAutofit fontScale="92500" lnSpcReduction="10000"/>
          </a:bodyPr>
          <a:lstStyle/>
          <a:p>
            <a:pPr marL="342900" indent="-342900" eaLnBrk="1" hangingPunct="1">
              <a:lnSpc>
                <a:spcPct val="90000"/>
              </a:lnSpc>
            </a:pPr>
            <a:r>
              <a:rPr lang="en-US" sz="2800" dirty="0" smtClean="0"/>
              <a:t>Successful hearing aid fittings and cochlear implant mapping</a:t>
            </a:r>
          </a:p>
          <a:p>
            <a:pPr marL="742950" lvl="1" indent="-285750" eaLnBrk="1" hangingPunct="1">
              <a:lnSpc>
                <a:spcPct val="90000"/>
              </a:lnSpc>
            </a:pPr>
            <a:r>
              <a:rPr lang="en-US" sz="2800" dirty="0" smtClean="0"/>
              <a:t>normal hearing ability (0 dB thresholds) is NOT restored </a:t>
            </a:r>
          </a:p>
          <a:p>
            <a:pPr marL="742950" lvl="1" indent="-285750" eaLnBrk="1" hangingPunct="1">
              <a:lnSpc>
                <a:spcPct val="90000"/>
              </a:lnSpc>
            </a:pPr>
            <a:endParaRPr lang="en-US" sz="2800" dirty="0" smtClean="0"/>
          </a:p>
          <a:p>
            <a:pPr marL="342900" indent="-342900" eaLnBrk="1" hangingPunct="1">
              <a:lnSpc>
                <a:spcPct val="90000"/>
              </a:lnSpc>
            </a:pPr>
            <a:r>
              <a:rPr lang="en-US" sz="2800" dirty="0" smtClean="0"/>
              <a:t>The goal is to provide aided response to a 20-25 dB HL input</a:t>
            </a:r>
          </a:p>
          <a:p>
            <a:pPr marL="342900" indent="-342900" eaLnBrk="1" hangingPunct="1">
              <a:lnSpc>
                <a:spcPct val="90000"/>
              </a:lnSpc>
            </a:pPr>
            <a:endParaRPr lang="en-US" sz="2800" dirty="0" smtClean="0"/>
          </a:p>
          <a:p>
            <a:pPr marL="342900" indent="-342900">
              <a:lnSpc>
                <a:spcPct val="90000"/>
              </a:lnSpc>
            </a:pPr>
            <a:r>
              <a:rPr lang="en-US" sz="2800" dirty="0" smtClean="0"/>
              <a:t>“Excellent” hearing aid fittings can compare to a plugged ear hearing loss</a:t>
            </a:r>
          </a:p>
          <a:p>
            <a:pPr marL="342900" indent="-342900">
              <a:lnSpc>
                <a:spcPct val="90000"/>
              </a:lnSpc>
            </a:pPr>
            <a:endParaRPr lang="en-US" sz="2800" dirty="0" smtClean="0"/>
          </a:p>
          <a:p>
            <a:pPr marL="342900" indent="-342900">
              <a:lnSpc>
                <a:spcPct val="90000"/>
              </a:lnSpc>
            </a:pPr>
            <a:r>
              <a:rPr lang="en-US" sz="2800" dirty="0" smtClean="0"/>
              <a:t>Again, aided response at 20-25 dB HL does not mean that all soft speech will be audible</a:t>
            </a:r>
          </a:p>
        </p:txBody>
      </p:sp>
      <p:sp>
        <p:nvSpPr>
          <p:cNvPr id="19460" name="Slide Number Placeholder 5"/>
          <p:cNvSpPr>
            <a:spLocks noGrp="1"/>
          </p:cNvSpPr>
          <p:nvPr>
            <p:ph type="sldNum" sz="quarter" idx="12"/>
          </p:nvPr>
        </p:nvSpPr>
        <p:spPr>
          <a:noFill/>
        </p:spPr>
        <p:txBody>
          <a:bodyPr/>
          <a:lstStyle/>
          <a:p>
            <a:fld id="{CD648A6A-C137-4014-A4E7-BE15127C454A}" type="slidenum">
              <a:rPr lang="en-US" smtClean="0"/>
              <a:pPr/>
              <a:t>71</a:t>
            </a:fld>
            <a:endParaRPr lang="en-US" sz="1400" smtClean="0"/>
          </a:p>
        </p:txBody>
      </p:sp>
      <p:pic>
        <p:nvPicPr>
          <p:cNvPr id="7170" name="Picture 2" descr="C:\Users\karen\AppData\Local\Microsoft\Windows\Temporary Internet Files\Content.IE5\185A1BUQ\MC900303033[1].jpg"/>
          <p:cNvPicPr>
            <a:picLocks noChangeAspect="1" noChangeArrowheads="1"/>
          </p:cNvPicPr>
          <p:nvPr/>
        </p:nvPicPr>
        <p:blipFill>
          <a:blip r:embed="rId2" cstate="print"/>
          <a:srcRect r="52083" b="44950"/>
          <a:stretch>
            <a:fillRect/>
          </a:stretch>
        </p:blipFill>
        <p:spPr bwMode="auto">
          <a:xfrm>
            <a:off x="6934200" y="152400"/>
            <a:ext cx="1752600" cy="16611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rtlCol="0">
            <a:normAutofit/>
          </a:bodyPr>
          <a:lstStyle/>
          <a:p>
            <a:pPr eaLnBrk="1" fontAlgn="auto" hangingPunct="1">
              <a:spcAft>
                <a:spcPts val="0"/>
              </a:spcAft>
              <a:defRPr/>
            </a:pPr>
            <a:r>
              <a:rPr lang="en-US" b="1" dirty="0" smtClean="0"/>
              <a:t>An analogy</a:t>
            </a:r>
            <a:endParaRPr lang="en-US" dirty="0"/>
          </a:p>
        </p:txBody>
      </p:sp>
      <p:sp>
        <p:nvSpPr>
          <p:cNvPr id="15363" name="Content Placeholder 8"/>
          <p:cNvSpPr>
            <a:spLocks noGrp="1"/>
          </p:cNvSpPr>
          <p:nvPr>
            <p:ph idx="1"/>
          </p:nvPr>
        </p:nvSpPr>
        <p:spPr>
          <a:xfrm>
            <a:off x="457200" y="1219200"/>
            <a:ext cx="8229600" cy="1828800"/>
          </a:xfrm>
        </p:spPr>
        <p:txBody>
          <a:bodyPr>
            <a:normAutofit fontScale="70000" lnSpcReduction="20000"/>
          </a:bodyPr>
          <a:lstStyle/>
          <a:p>
            <a:pPr eaLnBrk="1" hangingPunct="1">
              <a:buFont typeface="Arial" pitchFamily="34" charset="0"/>
              <a:buNone/>
            </a:pPr>
            <a:r>
              <a:rPr lang="en-US" sz="3400" dirty="0" smtClean="0"/>
              <a:t>The following is an illustration of how this student’s hearing ability could affect speech perception (quiet). A common children’s story has been used to show how missing even a little hearing (25dB HL) can make it more difficult to understand.</a:t>
            </a:r>
          </a:p>
          <a:p>
            <a:pPr eaLnBrk="1" hangingPunct="1">
              <a:buFont typeface="Arial" pitchFamily="34" charset="0"/>
              <a:buNone/>
            </a:pPr>
            <a:endParaRPr lang="en-US" dirty="0" smtClean="0"/>
          </a:p>
        </p:txBody>
      </p:sp>
      <p:sp>
        <p:nvSpPr>
          <p:cNvPr id="15364" name="Rectangle 10"/>
          <p:cNvSpPr>
            <a:spLocks noChangeArrowheads="1"/>
          </p:cNvSpPr>
          <p:nvPr/>
        </p:nvSpPr>
        <p:spPr bwMode="auto">
          <a:xfrm>
            <a:off x="2209800" y="3048000"/>
            <a:ext cx="4572000" cy="3108325"/>
          </a:xfrm>
          <a:prstGeom prst="rect">
            <a:avLst/>
          </a:prstGeom>
          <a:solidFill>
            <a:srgbClr val="FFFF66"/>
          </a:solidFill>
          <a:ln w="38100">
            <a:solidFill>
              <a:srgbClr val="00B050"/>
            </a:solidFill>
            <a:miter lim="800000"/>
            <a:headEnd/>
            <a:tailEnd/>
          </a:ln>
        </p:spPr>
        <p:txBody>
          <a:bodyPr>
            <a:spAutoFit/>
          </a:bodyPr>
          <a:lstStyle/>
          <a:p>
            <a:pPr algn="ctr"/>
            <a:r>
              <a:rPr lang="en-US" sz="2800" b="1" i="1" dirty="0">
                <a:solidFill>
                  <a:srgbClr val="000000"/>
                </a:solidFill>
                <a:latin typeface="Calibri" pitchFamily="34" charset="0"/>
                <a:ea typeface="Calibri" pitchFamily="34" charset="0"/>
                <a:cs typeface="Times New Roman" pitchFamily="18" charset="0"/>
              </a:rPr>
              <a:t>Won upon a time a itty</a:t>
            </a:r>
            <a:endParaRPr lang="en-US" sz="2800" dirty="0">
              <a:solidFill>
                <a:srgbClr val="000000"/>
              </a:solidFill>
              <a:latin typeface="Calibri" pitchFamily="34" charset="0"/>
              <a:ea typeface="Calibri" pitchFamily="34" charset="0"/>
              <a:cs typeface="Times New Roman" pitchFamily="18" charset="0"/>
            </a:endParaRPr>
          </a:p>
          <a:p>
            <a:pPr algn="ctr" eaLnBrk="0" hangingPunct="0"/>
            <a:r>
              <a:rPr lang="en-US" sz="2800" b="1" i="1" dirty="0">
                <a:solidFill>
                  <a:srgbClr val="000000"/>
                </a:solidFill>
                <a:latin typeface="Calibri" pitchFamily="34" charset="0"/>
                <a:ea typeface="Calibri" pitchFamily="34" charset="0"/>
                <a:cs typeface="Times New Roman" pitchFamily="18" charset="0"/>
              </a:rPr>
              <a:t>mow when to vit a untry</a:t>
            </a:r>
            <a:endParaRPr lang="en-US" sz="2800" dirty="0">
              <a:solidFill>
                <a:srgbClr val="000000"/>
              </a:solidFill>
              <a:latin typeface="Calibri" pitchFamily="34" charset="0"/>
              <a:ea typeface="Calibri" pitchFamily="34" charset="0"/>
              <a:cs typeface="Times New Roman" pitchFamily="18" charset="0"/>
            </a:endParaRPr>
          </a:p>
          <a:p>
            <a:pPr algn="ctr" eaLnBrk="0" hangingPunct="0"/>
            <a:r>
              <a:rPr lang="en-US" sz="2800" b="1" i="1" dirty="0">
                <a:solidFill>
                  <a:srgbClr val="000000"/>
                </a:solidFill>
                <a:latin typeface="Calibri" pitchFamily="34" charset="0"/>
                <a:ea typeface="Calibri" pitchFamily="34" charset="0"/>
                <a:cs typeface="Times New Roman" pitchFamily="18" charset="0"/>
              </a:rPr>
              <a:t>mow.  The untry mow</a:t>
            </a:r>
            <a:endParaRPr lang="en-US" sz="2800" dirty="0">
              <a:solidFill>
                <a:srgbClr val="000000"/>
              </a:solidFill>
              <a:latin typeface="Calibri" pitchFamily="34" charset="0"/>
              <a:ea typeface="Calibri" pitchFamily="34" charset="0"/>
              <a:cs typeface="Times New Roman" pitchFamily="18" charset="0"/>
            </a:endParaRPr>
          </a:p>
          <a:p>
            <a:pPr algn="ctr" eaLnBrk="0" hangingPunct="0"/>
            <a:r>
              <a:rPr lang="en-US" sz="2800" b="1" i="1" dirty="0">
                <a:solidFill>
                  <a:srgbClr val="000000"/>
                </a:solidFill>
                <a:latin typeface="Calibri" pitchFamily="34" charset="0"/>
                <a:ea typeface="Calibri" pitchFamily="34" charset="0"/>
                <a:cs typeface="Times New Roman" pitchFamily="18" charset="0"/>
              </a:rPr>
              <a:t>live in a feel. EEE wuz lad</a:t>
            </a:r>
            <a:endParaRPr lang="en-US" sz="2800" dirty="0">
              <a:solidFill>
                <a:srgbClr val="000000"/>
              </a:solidFill>
              <a:latin typeface="Calibri" pitchFamily="34" charset="0"/>
              <a:ea typeface="Calibri" pitchFamily="34" charset="0"/>
              <a:cs typeface="Times New Roman" pitchFamily="18" charset="0"/>
            </a:endParaRPr>
          </a:p>
          <a:p>
            <a:pPr algn="ctr" eaLnBrk="0" hangingPunct="0"/>
            <a:r>
              <a:rPr lang="en-US" sz="2800" b="1" i="1" dirty="0">
                <a:solidFill>
                  <a:srgbClr val="000000"/>
                </a:solidFill>
                <a:latin typeface="Calibri" pitchFamily="34" charset="0"/>
                <a:ea typeface="Calibri" pitchFamily="34" charset="0"/>
                <a:cs typeface="Times New Roman" pitchFamily="18" charset="0"/>
              </a:rPr>
              <a:t>to shee hi zittyfren.</a:t>
            </a:r>
            <a:endParaRPr lang="en-US" sz="2800" dirty="0">
              <a:solidFill>
                <a:srgbClr val="000000"/>
              </a:solidFill>
              <a:latin typeface="Calibri" pitchFamily="34" charset="0"/>
              <a:ea typeface="Calibri" pitchFamily="34" charset="0"/>
              <a:cs typeface="Times New Roman" pitchFamily="18" charset="0"/>
            </a:endParaRPr>
          </a:p>
          <a:p>
            <a:pPr algn="ctr" eaLnBrk="0" hangingPunct="0"/>
            <a:r>
              <a:rPr lang="en-US" sz="2800" b="1" i="1" dirty="0">
                <a:solidFill>
                  <a:srgbClr val="000000"/>
                </a:solidFill>
                <a:latin typeface="Calibri" pitchFamily="34" charset="0"/>
                <a:ea typeface="Calibri" pitchFamily="34" charset="0"/>
                <a:cs typeface="Times New Roman" pitchFamily="18" charset="0"/>
              </a:rPr>
              <a:t>A too my ran abowda</a:t>
            </a:r>
            <a:endParaRPr lang="en-US" sz="2800" dirty="0">
              <a:solidFill>
                <a:srgbClr val="000000"/>
              </a:solidFill>
              <a:latin typeface="Calibri" pitchFamily="34" charset="0"/>
              <a:ea typeface="Calibri" pitchFamily="34" charset="0"/>
              <a:cs typeface="Times New Roman" pitchFamily="18" charset="0"/>
            </a:endParaRPr>
          </a:p>
          <a:p>
            <a:pPr algn="ctr" eaLnBrk="0" hangingPunct="0"/>
            <a:r>
              <a:rPr lang="en-US" sz="2800" b="1" i="1" dirty="0">
                <a:solidFill>
                  <a:srgbClr val="000000"/>
                </a:solidFill>
                <a:latin typeface="Calibri" pitchFamily="34" charset="0"/>
                <a:ea typeface="Calibri" pitchFamily="34" charset="0"/>
                <a:cs typeface="Times New Roman" pitchFamily="18" charset="0"/>
              </a:rPr>
              <a:t>feel and lay unt noo.</a:t>
            </a:r>
            <a:endParaRPr lang="en-US" sz="2800" dirty="0">
              <a:solidFill>
                <a:srgbClr val="000000"/>
              </a:solidFill>
              <a:latin typeface="Calibri" pitchFamily="34" charset="0"/>
              <a:ea typeface="Calibri" pitchFamily="34" charset="0"/>
              <a:cs typeface="Times New Roman" pitchFamily="18" charset="0"/>
            </a:endParaRPr>
          </a:p>
        </p:txBody>
      </p:sp>
      <p:sp>
        <p:nvSpPr>
          <p:cNvPr id="15365" name="TextBox 11"/>
          <p:cNvSpPr txBox="1">
            <a:spLocks noChangeArrowheads="1"/>
          </p:cNvSpPr>
          <p:nvPr/>
        </p:nvSpPr>
        <p:spPr bwMode="auto">
          <a:xfrm>
            <a:off x="152400" y="6172200"/>
            <a:ext cx="8710613" cy="461963"/>
          </a:xfrm>
          <a:prstGeom prst="rect">
            <a:avLst/>
          </a:prstGeom>
          <a:noFill/>
          <a:ln w="9525">
            <a:noFill/>
            <a:miter lim="800000"/>
            <a:headEnd/>
            <a:tailEnd/>
          </a:ln>
        </p:spPr>
        <p:txBody>
          <a:bodyPr wrap="none">
            <a:spAutoFit/>
          </a:bodyPr>
          <a:lstStyle/>
          <a:p>
            <a:pPr algn="r"/>
            <a:r>
              <a:rPr lang="en-US" sz="2400" dirty="0">
                <a:latin typeface="Calibri" pitchFamily="34" charset="0"/>
              </a:rPr>
              <a:t>What is the story?  How would hearing like this affect learning pace?</a:t>
            </a:r>
          </a:p>
        </p:txBody>
      </p:sp>
      <p:pic>
        <p:nvPicPr>
          <p:cNvPr id="15366" name="Picture 6" descr="C:\Users\karen\AppData\Local\Microsoft\Windows\Temporary Internet Files\Content.IE5\ZQN2JZOZ\MC900110752[1].wmf"/>
          <p:cNvPicPr>
            <a:picLocks noChangeAspect="1" noChangeArrowheads="1"/>
          </p:cNvPicPr>
          <p:nvPr/>
        </p:nvPicPr>
        <p:blipFill>
          <a:blip r:embed="rId3" cstate="print"/>
          <a:srcRect/>
          <a:stretch>
            <a:fillRect/>
          </a:stretch>
        </p:blipFill>
        <p:spPr bwMode="auto">
          <a:xfrm>
            <a:off x="8708319" y="6548437"/>
            <a:ext cx="435681" cy="309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wheel(4)">
                                      <p:cBhvr>
                                        <p:cTn id="7"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Classroom acoustic </a:t>
            </a:r>
            <a:br>
              <a:rPr lang="en-US" dirty="0" smtClean="0"/>
            </a:br>
            <a:r>
              <a:rPr lang="en-US" dirty="0" smtClean="0"/>
              <a:t>conditions &amp; listening</a:t>
            </a:r>
            <a:endParaRPr lang="en-US" dirty="0"/>
          </a:p>
        </p:txBody>
      </p:sp>
      <p:pic>
        <p:nvPicPr>
          <p:cNvPr id="4" name="Content Placeholder 3" descr="desks in empty classroom B&amp;W.jpg"/>
          <p:cNvPicPr>
            <a:picLocks noGrp="1" noChangeAspect="1"/>
          </p:cNvPicPr>
          <p:nvPr>
            <p:ph idx="1"/>
          </p:nvPr>
        </p:nvPicPr>
        <p:blipFill>
          <a:blip r:embed="rId2" cstate="print"/>
          <a:stretch>
            <a:fillRect/>
          </a:stretch>
        </p:blipFill>
        <p:spPr>
          <a:xfrm>
            <a:off x="1084251" y="1481138"/>
            <a:ext cx="6975497" cy="4525962"/>
          </a:xfr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533400"/>
            <a:ext cx="8382000" cy="533400"/>
          </a:xfrm>
        </p:spPr>
        <p:txBody>
          <a:bodyPr>
            <a:normAutofit fontScale="90000"/>
          </a:bodyPr>
          <a:lstStyle/>
          <a:p>
            <a:pPr algn="ctr" eaLnBrk="1" hangingPunct="1"/>
            <a:r>
              <a:rPr lang="en-US" sz="3600" dirty="0" smtClean="0"/>
              <a:t>Analogy tool:</a:t>
            </a:r>
            <a:br>
              <a:rPr lang="en-US" sz="3600" dirty="0" smtClean="0"/>
            </a:br>
            <a:r>
              <a:rPr lang="en-US" sz="3600" dirty="0" smtClean="0"/>
              <a:t>Picking speech out of background noise </a:t>
            </a:r>
            <a:endParaRPr lang="en-US" sz="3200" dirty="0" smtClean="0"/>
          </a:p>
        </p:txBody>
      </p:sp>
      <p:grpSp>
        <p:nvGrpSpPr>
          <p:cNvPr id="2" name="Group 3"/>
          <p:cNvGrpSpPr>
            <a:grpSpLocks/>
          </p:cNvGrpSpPr>
          <p:nvPr/>
        </p:nvGrpSpPr>
        <p:grpSpPr bwMode="auto">
          <a:xfrm>
            <a:off x="1066800" y="1447800"/>
            <a:ext cx="7086600" cy="5105400"/>
            <a:chOff x="-3" y="-3"/>
            <a:chExt cx="2626" cy="2082"/>
          </a:xfrm>
        </p:grpSpPr>
        <p:grpSp>
          <p:nvGrpSpPr>
            <p:cNvPr id="3" name="Group 4"/>
            <p:cNvGrpSpPr>
              <a:grpSpLocks/>
            </p:cNvGrpSpPr>
            <p:nvPr/>
          </p:nvGrpSpPr>
          <p:grpSpPr bwMode="auto">
            <a:xfrm>
              <a:off x="0" y="0"/>
              <a:ext cx="2620" cy="2076"/>
              <a:chOff x="0" y="0"/>
              <a:chExt cx="2620" cy="2076"/>
            </a:xfrm>
          </p:grpSpPr>
          <p:grpSp>
            <p:nvGrpSpPr>
              <p:cNvPr id="4" name="Group 5"/>
              <p:cNvGrpSpPr>
                <a:grpSpLocks/>
              </p:cNvGrpSpPr>
              <p:nvPr/>
            </p:nvGrpSpPr>
            <p:grpSpPr bwMode="auto">
              <a:xfrm>
                <a:off x="0" y="0"/>
                <a:ext cx="2102" cy="346"/>
                <a:chOff x="0" y="0"/>
                <a:chExt cx="2102" cy="346"/>
              </a:xfrm>
            </p:grpSpPr>
            <p:sp>
              <p:nvSpPr>
                <p:cNvPr id="30771" name="Rectangle 6"/>
                <p:cNvSpPr>
                  <a:spLocks noChangeArrowheads="1"/>
                </p:cNvSpPr>
                <p:nvPr/>
              </p:nvSpPr>
              <p:spPr bwMode="auto">
                <a:xfrm>
                  <a:off x="0" y="0"/>
                  <a:ext cx="2102" cy="346"/>
                </a:xfrm>
                <a:prstGeom prst="rect">
                  <a:avLst/>
                </a:prstGeom>
                <a:solidFill>
                  <a:srgbClr val="E6E6E6"/>
                </a:solidFill>
                <a:ln w="9525">
                  <a:noFill/>
                  <a:miter lim="800000"/>
                  <a:headEnd/>
                  <a:tailEnd/>
                </a:ln>
              </p:spPr>
              <p:txBody>
                <a:bodyPr/>
                <a:lstStyle/>
                <a:p>
                  <a:endParaRPr lang="en-US"/>
                </a:p>
              </p:txBody>
            </p:sp>
            <p:grpSp>
              <p:nvGrpSpPr>
                <p:cNvPr id="5" name="Group 7"/>
                <p:cNvGrpSpPr>
                  <a:grpSpLocks/>
                </p:cNvGrpSpPr>
                <p:nvPr/>
              </p:nvGrpSpPr>
              <p:grpSpPr bwMode="auto">
                <a:xfrm>
                  <a:off x="0" y="0"/>
                  <a:ext cx="2102" cy="346"/>
                  <a:chOff x="0" y="0"/>
                  <a:chExt cx="2102" cy="346"/>
                </a:xfrm>
              </p:grpSpPr>
              <p:sp>
                <p:nvSpPr>
                  <p:cNvPr id="30773" name="Rectangle 8"/>
                  <p:cNvSpPr>
                    <a:spLocks noChangeArrowheads="1"/>
                  </p:cNvSpPr>
                  <p:nvPr/>
                </p:nvSpPr>
                <p:spPr bwMode="auto">
                  <a:xfrm>
                    <a:off x="43" y="0"/>
                    <a:ext cx="2016" cy="346"/>
                  </a:xfrm>
                  <a:prstGeom prst="rect">
                    <a:avLst/>
                  </a:prstGeom>
                  <a:solidFill>
                    <a:srgbClr val="E6E6E6"/>
                  </a:solidFill>
                  <a:ln w="9525">
                    <a:noFill/>
                    <a:miter lim="800000"/>
                    <a:headEnd/>
                    <a:tailEnd/>
                  </a:ln>
                </p:spPr>
                <p:txBody>
                  <a:bodyPr/>
                  <a:lstStyle/>
                  <a:p>
                    <a:pPr>
                      <a:tabLst>
                        <a:tab pos="3676650" algn="l"/>
                      </a:tabLst>
                    </a:pP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 s</a:t>
                    </a:r>
                    <a:r>
                      <a:rPr lang="en-US" b="1">
                        <a:solidFill>
                          <a:srgbClr val="5F5F5F"/>
                        </a:solidFill>
                        <a:latin typeface="Arial" pitchFamily="34" charset="0"/>
                        <a:cs typeface="Times New Roman" pitchFamily="18" charset="0"/>
                      </a:rPr>
                      <a:t>ee</a:t>
                    </a:r>
                    <a:r>
                      <a:rPr lang="en-US">
                        <a:solidFill>
                          <a:srgbClr val="5F5F5F"/>
                        </a:solidFill>
                        <a:latin typeface="Arial" pitchFamily="34" charset="0"/>
                        <a:cs typeface="Times New Roman" pitchFamily="18" charset="0"/>
                      </a:rPr>
                      <a:t> s</a:t>
                    </a:r>
                    <a:r>
                      <a:rPr lang="en-US" b="1">
                        <a:solidFill>
                          <a:srgbClr val="5F5F5F"/>
                        </a:solidFill>
                        <a:latin typeface="Arial" pitchFamily="34" charset="0"/>
                        <a:cs typeface="Times New Roman" pitchFamily="18" charset="0"/>
                      </a:rPr>
                      <a:t>ome</a:t>
                    </a:r>
                    <a:r>
                      <a:rPr lang="en-US">
                        <a:solidFill>
                          <a:srgbClr val="5F5F5F"/>
                        </a:solidFill>
                        <a:latin typeface="Arial" pitchFamily="34" charset="0"/>
                        <a:cs typeface="Times New Roman" pitchFamily="18" charset="0"/>
                      </a:rPr>
                      <a:t> b</a:t>
                    </a:r>
                    <a:r>
                      <a:rPr lang="en-US" b="1">
                        <a:solidFill>
                          <a:srgbClr val="5F5F5F"/>
                        </a:solidFill>
                        <a:latin typeface="Arial" pitchFamily="34" charset="0"/>
                        <a:cs typeface="Times New Roman" pitchFamily="18" charset="0"/>
                      </a:rPr>
                      <a:t>eau</a:t>
                    </a:r>
                    <a:r>
                      <a:rPr lang="en-US">
                        <a:solidFill>
                          <a:srgbClr val="5F5F5F"/>
                        </a:solidFill>
                        <a:latin typeface="Arial" pitchFamily="34" charset="0"/>
                        <a:cs typeface="Times New Roman" pitchFamily="18" charset="0"/>
                      </a:rPr>
                      <a:t>t</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f</a:t>
                    </a:r>
                    <a:r>
                      <a:rPr lang="en-US" b="1">
                        <a:solidFill>
                          <a:srgbClr val="5F5F5F"/>
                        </a:solidFill>
                        <a:latin typeface="Arial" pitchFamily="34" charset="0"/>
                        <a:cs typeface="Times New Roman" pitchFamily="18" charset="0"/>
                      </a:rPr>
                      <a:t>u</a:t>
                    </a:r>
                    <a:r>
                      <a:rPr lang="en-US">
                        <a:solidFill>
                          <a:srgbClr val="5F5F5F"/>
                        </a:solidFill>
                        <a:latin typeface="Arial" pitchFamily="34" charset="0"/>
                        <a:cs typeface="Times New Roman" pitchFamily="18" charset="0"/>
                      </a:rPr>
                      <a:t>l fl</a:t>
                    </a:r>
                    <a:r>
                      <a:rPr lang="en-US" b="1">
                        <a:solidFill>
                          <a:srgbClr val="5F5F5F"/>
                        </a:solidFill>
                        <a:latin typeface="Arial" pitchFamily="34" charset="0"/>
                        <a:cs typeface="Times New Roman" pitchFamily="18" charset="0"/>
                      </a:rPr>
                      <a:t>owers</a:t>
                    </a:r>
                    <a:r>
                      <a:rPr lang="en-US">
                        <a:solidFill>
                          <a:srgbClr val="5F5F5F"/>
                        </a:solidFill>
                        <a:latin typeface="Arial" pitchFamily="34" charset="0"/>
                        <a:cs typeface="Times New Roman" pitchFamily="18" charset="0"/>
                      </a:rPr>
                      <a:t>.</a:t>
                    </a:r>
                  </a:p>
                  <a:p>
                    <a:pPr eaLnBrk="0" hangingPunct="0">
                      <a:tabLst>
                        <a:tab pos="3676650" algn="l"/>
                      </a:tabLst>
                    </a:pPr>
                    <a:endParaRPr lang="en-US" sz="1800">
                      <a:latin typeface="Arial" pitchFamily="34" charset="0"/>
                      <a:cs typeface="Arial" pitchFamily="34" charset="0"/>
                    </a:endParaRPr>
                  </a:p>
                </p:txBody>
              </p:sp>
              <p:sp>
                <p:nvSpPr>
                  <p:cNvPr id="30774" name="Rectangle 9"/>
                  <p:cNvSpPr>
                    <a:spLocks noChangeArrowheads="1"/>
                  </p:cNvSpPr>
                  <p:nvPr/>
                </p:nvSpPr>
                <p:spPr bwMode="auto">
                  <a:xfrm>
                    <a:off x="0" y="0"/>
                    <a:ext cx="2102" cy="346"/>
                  </a:xfrm>
                  <a:prstGeom prst="rect">
                    <a:avLst/>
                  </a:prstGeom>
                  <a:noFill/>
                  <a:ln w="7">
                    <a:solidFill>
                      <a:srgbClr val="A0A0A0"/>
                    </a:solidFill>
                    <a:miter lim="800000"/>
                    <a:headEnd/>
                    <a:tailEnd/>
                  </a:ln>
                </p:spPr>
                <p:txBody>
                  <a:bodyPr/>
                  <a:lstStyle/>
                  <a:p>
                    <a:endParaRPr lang="en-US"/>
                  </a:p>
                </p:txBody>
              </p:sp>
            </p:grpSp>
          </p:grpSp>
          <p:grpSp>
            <p:nvGrpSpPr>
              <p:cNvPr id="6" name="Group 10"/>
              <p:cNvGrpSpPr>
                <a:grpSpLocks/>
              </p:cNvGrpSpPr>
              <p:nvPr/>
            </p:nvGrpSpPr>
            <p:grpSpPr bwMode="auto">
              <a:xfrm>
                <a:off x="2102" y="0"/>
                <a:ext cx="518" cy="346"/>
                <a:chOff x="2102" y="0"/>
                <a:chExt cx="518" cy="346"/>
              </a:xfrm>
            </p:grpSpPr>
            <p:sp>
              <p:nvSpPr>
                <p:cNvPr id="30769" name="Rectangle 11"/>
                <p:cNvSpPr>
                  <a:spLocks noChangeArrowheads="1"/>
                </p:cNvSpPr>
                <p:nvPr/>
              </p:nvSpPr>
              <p:spPr bwMode="auto">
                <a:xfrm>
                  <a:off x="2145" y="0"/>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+20</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70" name="Rectangle 12"/>
                <p:cNvSpPr>
                  <a:spLocks noChangeArrowheads="1"/>
                </p:cNvSpPr>
                <p:nvPr/>
              </p:nvSpPr>
              <p:spPr bwMode="auto">
                <a:xfrm>
                  <a:off x="2102" y="0"/>
                  <a:ext cx="518" cy="346"/>
                </a:xfrm>
                <a:prstGeom prst="rect">
                  <a:avLst/>
                </a:prstGeom>
                <a:noFill/>
                <a:ln w="7">
                  <a:solidFill>
                    <a:srgbClr val="A0A0A0"/>
                  </a:solidFill>
                  <a:miter lim="800000"/>
                  <a:headEnd/>
                  <a:tailEnd/>
                </a:ln>
              </p:spPr>
              <p:txBody>
                <a:bodyPr/>
                <a:lstStyle/>
                <a:p>
                  <a:endParaRPr lang="en-US"/>
                </a:p>
              </p:txBody>
            </p:sp>
          </p:grpSp>
          <p:grpSp>
            <p:nvGrpSpPr>
              <p:cNvPr id="7" name="Group 13"/>
              <p:cNvGrpSpPr>
                <a:grpSpLocks/>
              </p:cNvGrpSpPr>
              <p:nvPr/>
            </p:nvGrpSpPr>
            <p:grpSpPr bwMode="auto">
              <a:xfrm>
                <a:off x="0" y="346"/>
                <a:ext cx="2102" cy="346"/>
                <a:chOff x="0" y="346"/>
                <a:chExt cx="2102" cy="346"/>
              </a:xfrm>
            </p:grpSpPr>
            <p:sp>
              <p:nvSpPr>
                <p:cNvPr id="30765" name="Rectangle 14"/>
                <p:cNvSpPr>
                  <a:spLocks noChangeArrowheads="1"/>
                </p:cNvSpPr>
                <p:nvPr/>
              </p:nvSpPr>
              <p:spPr bwMode="auto">
                <a:xfrm>
                  <a:off x="0" y="346"/>
                  <a:ext cx="2102" cy="346"/>
                </a:xfrm>
                <a:prstGeom prst="rect">
                  <a:avLst/>
                </a:prstGeom>
                <a:solidFill>
                  <a:srgbClr val="CCCCCC"/>
                </a:solidFill>
                <a:ln w="9525">
                  <a:noFill/>
                  <a:miter lim="800000"/>
                  <a:headEnd/>
                  <a:tailEnd/>
                </a:ln>
              </p:spPr>
              <p:txBody>
                <a:bodyPr/>
                <a:lstStyle/>
                <a:p>
                  <a:endParaRPr lang="en-US"/>
                </a:p>
              </p:txBody>
            </p:sp>
            <p:grpSp>
              <p:nvGrpSpPr>
                <p:cNvPr id="8" name="Group 15"/>
                <p:cNvGrpSpPr>
                  <a:grpSpLocks/>
                </p:cNvGrpSpPr>
                <p:nvPr/>
              </p:nvGrpSpPr>
              <p:grpSpPr bwMode="auto">
                <a:xfrm>
                  <a:off x="0" y="346"/>
                  <a:ext cx="2102" cy="346"/>
                  <a:chOff x="0" y="346"/>
                  <a:chExt cx="2102" cy="346"/>
                </a:xfrm>
              </p:grpSpPr>
              <p:sp>
                <p:nvSpPr>
                  <p:cNvPr id="30767" name="Rectangle 16"/>
                  <p:cNvSpPr>
                    <a:spLocks noChangeArrowheads="1"/>
                  </p:cNvSpPr>
                  <p:nvPr/>
                </p:nvSpPr>
                <p:spPr bwMode="auto">
                  <a:xfrm>
                    <a:off x="43" y="346"/>
                    <a:ext cx="2016" cy="346"/>
                  </a:xfrm>
                  <a:prstGeom prst="rect">
                    <a:avLst/>
                  </a:prstGeom>
                  <a:solidFill>
                    <a:srgbClr val="CCCCCC"/>
                  </a:solidFill>
                  <a:ln w="9525">
                    <a:noFill/>
                    <a:miter lim="800000"/>
                    <a:headEnd/>
                    <a:tailEnd/>
                  </a:ln>
                </p:spPr>
                <p:txBody>
                  <a:bodyPr/>
                  <a:lstStyle/>
                  <a:p>
                    <a:pPr>
                      <a:tabLst>
                        <a:tab pos="3676650" algn="l"/>
                      </a:tabLst>
                    </a:pPr>
                    <a:r>
                      <a:rPr lang="en-US">
                        <a:solidFill>
                          <a:srgbClr val="5F5F5F"/>
                        </a:solidFill>
                        <a:latin typeface="Arial" pitchFamily="34" charset="0"/>
                        <a:cs typeface="Times New Roman" pitchFamily="18" charset="0"/>
                      </a:rPr>
                      <a:t>B</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g d</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gs c</a:t>
                    </a:r>
                    <a:r>
                      <a:rPr lang="en-US" b="1">
                        <a:solidFill>
                          <a:srgbClr val="5F5F5F"/>
                        </a:solidFill>
                        <a:latin typeface="Arial" pitchFamily="34" charset="0"/>
                        <a:cs typeface="Times New Roman" pitchFamily="18" charset="0"/>
                      </a:rPr>
                      <a:t>an</a:t>
                    </a:r>
                    <a:r>
                      <a:rPr lang="en-US">
                        <a:solidFill>
                          <a:srgbClr val="5F5F5F"/>
                        </a:solidFill>
                        <a:latin typeface="Arial" pitchFamily="34" charset="0"/>
                        <a:cs typeface="Times New Roman" pitchFamily="18" charset="0"/>
                      </a:rPr>
                      <a:t> b</a:t>
                    </a:r>
                    <a:r>
                      <a:rPr lang="en-US" b="1">
                        <a:solidFill>
                          <a:srgbClr val="5F5F5F"/>
                        </a:solidFill>
                        <a:latin typeface="Arial" pitchFamily="34" charset="0"/>
                        <a:cs typeface="Times New Roman" pitchFamily="18" charset="0"/>
                      </a:rPr>
                      <a:t>e</a:t>
                    </a:r>
                    <a:r>
                      <a:rPr lang="en-US">
                        <a:solidFill>
                          <a:srgbClr val="5F5F5F"/>
                        </a:solidFill>
                        <a:latin typeface="Arial" pitchFamily="34" charset="0"/>
                        <a:cs typeface="Times New Roman" pitchFamily="18" charset="0"/>
                      </a:rPr>
                      <a:t> d</a:t>
                    </a:r>
                    <a:r>
                      <a:rPr lang="en-US" b="1">
                        <a:solidFill>
                          <a:srgbClr val="5F5F5F"/>
                        </a:solidFill>
                        <a:latin typeface="Arial" pitchFamily="34" charset="0"/>
                        <a:cs typeface="Times New Roman" pitchFamily="18" charset="0"/>
                      </a:rPr>
                      <a:t>an</a:t>
                    </a:r>
                    <a:r>
                      <a:rPr lang="en-US">
                        <a:solidFill>
                          <a:srgbClr val="5F5F5F"/>
                        </a:solidFill>
                        <a:latin typeface="Arial" pitchFamily="34" charset="0"/>
                        <a:cs typeface="Times New Roman" pitchFamily="18" charset="0"/>
                      </a:rPr>
                      <a:t>g</a:t>
                    </a:r>
                    <a:r>
                      <a:rPr lang="en-US" b="1">
                        <a:solidFill>
                          <a:srgbClr val="5F5F5F"/>
                        </a:solidFill>
                        <a:latin typeface="Arial" pitchFamily="34" charset="0"/>
                        <a:cs typeface="Times New Roman" pitchFamily="18" charset="0"/>
                      </a:rPr>
                      <a:t>er</a:t>
                    </a:r>
                    <a:r>
                      <a:rPr lang="en-US">
                        <a:solidFill>
                          <a:srgbClr val="5F5F5F"/>
                        </a:solidFill>
                        <a:latin typeface="Arial" pitchFamily="34" charset="0"/>
                        <a:cs typeface="Times New Roman" pitchFamily="18" charset="0"/>
                      </a:rPr>
                      <a:t>o</a:t>
                    </a:r>
                    <a:r>
                      <a:rPr lang="en-US" b="1">
                        <a:solidFill>
                          <a:srgbClr val="5F5F5F"/>
                        </a:solidFill>
                        <a:latin typeface="Arial" pitchFamily="34" charset="0"/>
                        <a:cs typeface="Times New Roman" pitchFamily="18" charset="0"/>
                      </a:rPr>
                      <a:t>u</a:t>
                    </a:r>
                    <a:r>
                      <a:rPr lang="en-US">
                        <a:solidFill>
                          <a:srgbClr val="5F5F5F"/>
                        </a:solidFill>
                        <a:latin typeface="Arial" pitchFamily="34" charset="0"/>
                        <a:cs typeface="Times New Roman" pitchFamily="18" charset="0"/>
                      </a:rPr>
                      <a:t>s.</a:t>
                    </a:r>
                  </a:p>
                  <a:p>
                    <a:pPr eaLnBrk="0" hangingPunct="0">
                      <a:tabLst>
                        <a:tab pos="3676650" algn="l"/>
                      </a:tabLst>
                    </a:pPr>
                    <a:endParaRPr lang="en-US">
                      <a:solidFill>
                        <a:srgbClr val="5F5F5F"/>
                      </a:solidFill>
                      <a:latin typeface="Arial" pitchFamily="34" charset="0"/>
                      <a:cs typeface="Arial" pitchFamily="34" charset="0"/>
                    </a:endParaRPr>
                  </a:p>
                </p:txBody>
              </p:sp>
              <p:sp>
                <p:nvSpPr>
                  <p:cNvPr id="30768" name="Rectangle 17"/>
                  <p:cNvSpPr>
                    <a:spLocks noChangeArrowheads="1"/>
                  </p:cNvSpPr>
                  <p:nvPr/>
                </p:nvSpPr>
                <p:spPr bwMode="auto">
                  <a:xfrm>
                    <a:off x="0" y="346"/>
                    <a:ext cx="2102" cy="346"/>
                  </a:xfrm>
                  <a:prstGeom prst="rect">
                    <a:avLst/>
                  </a:prstGeom>
                  <a:noFill/>
                  <a:ln w="7">
                    <a:solidFill>
                      <a:srgbClr val="A0A0A0"/>
                    </a:solidFill>
                    <a:miter lim="800000"/>
                    <a:headEnd/>
                    <a:tailEnd/>
                  </a:ln>
                </p:spPr>
                <p:txBody>
                  <a:bodyPr/>
                  <a:lstStyle/>
                  <a:p>
                    <a:endParaRPr lang="en-US"/>
                  </a:p>
                </p:txBody>
              </p:sp>
            </p:grpSp>
          </p:grpSp>
          <p:grpSp>
            <p:nvGrpSpPr>
              <p:cNvPr id="9" name="Group 18"/>
              <p:cNvGrpSpPr>
                <a:grpSpLocks/>
              </p:cNvGrpSpPr>
              <p:nvPr/>
            </p:nvGrpSpPr>
            <p:grpSpPr bwMode="auto">
              <a:xfrm>
                <a:off x="2102" y="346"/>
                <a:ext cx="518" cy="346"/>
                <a:chOff x="2102" y="346"/>
                <a:chExt cx="518" cy="346"/>
              </a:xfrm>
            </p:grpSpPr>
            <p:sp>
              <p:nvSpPr>
                <p:cNvPr id="30763" name="Rectangle 19"/>
                <p:cNvSpPr>
                  <a:spLocks noChangeArrowheads="1"/>
                </p:cNvSpPr>
                <p:nvPr/>
              </p:nvSpPr>
              <p:spPr bwMode="auto">
                <a:xfrm>
                  <a:off x="2145" y="346"/>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+15</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64" name="Rectangle 20"/>
                <p:cNvSpPr>
                  <a:spLocks noChangeArrowheads="1"/>
                </p:cNvSpPr>
                <p:nvPr/>
              </p:nvSpPr>
              <p:spPr bwMode="auto">
                <a:xfrm>
                  <a:off x="2102" y="346"/>
                  <a:ext cx="518" cy="346"/>
                </a:xfrm>
                <a:prstGeom prst="rect">
                  <a:avLst/>
                </a:prstGeom>
                <a:noFill/>
                <a:ln w="7">
                  <a:solidFill>
                    <a:srgbClr val="A0A0A0"/>
                  </a:solidFill>
                  <a:miter lim="800000"/>
                  <a:headEnd/>
                  <a:tailEnd/>
                </a:ln>
              </p:spPr>
              <p:txBody>
                <a:bodyPr/>
                <a:lstStyle/>
                <a:p>
                  <a:endParaRPr lang="en-US"/>
                </a:p>
              </p:txBody>
            </p:sp>
          </p:grpSp>
          <p:grpSp>
            <p:nvGrpSpPr>
              <p:cNvPr id="10" name="Group 21"/>
              <p:cNvGrpSpPr>
                <a:grpSpLocks/>
              </p:cNvGrpSpPr>
              <p:nvPr/>
            </p:nvGrpSpPr>
            <p:grpSpPr bwMode="auto">
              <a:xfrm>
                <a:off x="0" y="692"/>
                <a:ext cx="2102" cy="346"/>
                <a:chOff x="0" y="692"/>
                <a:chExt cx="2102" cy="346"/>
              </a:xfrm>
            </p:grpSpPr>
            <p:sp>
              <p:nvSpPr>
                <p:cNvPr id="30759" name="Rectangle 22"/>
                <p:cNvSpPr>
                  <a:spLocks noChangeArrowheads="1"/>
                </p:cNvSpPr>
                <p:nvPr/>
              </p:nvSpPr>
              <p:spPr bwMode="auto">
                <a:xfrm>
                  <a:off x="0" y="692"/>
                  <a:ext cx="2102" cy="346"/>
                </a:xfrm>
                <a:prstGeom prst="rect">
                  <a:avLst/>
                </a:prstGeom>
                <a:solidFill>
                  <a:srgbClr val="999999"/>
                </a:solidFill>
                <a:ln w="9525">
                  <a:noFill/>
                  <a:miter lim="800000"/>
                  <a:headEnd/>
                  <a:tailEnd/>
                </a:ln>
              </p:spPr>
              <p:txBody>
                <a:bodyPr/>
                <a:lstStyle/>
                <a:p>
                  <a:endParaRPr lang="en-US"/>
                </a:p>
              </p:txBody>
            </p:sp>
            <p:grpSp>
              <p:nvGrpSpPr>
                <p:cNvPr id="11" name="Group 23"/>
                <p:cNvGrpSpPr>
                  <a:grpSpLocks/>
                </p:cNvGrpSpPr>
                <p:nvPr/>
              </p:nvGrpSpPr>
              <p:grpSpPr bwMode="auto">
                <a:xfrm>
                  <a:off x="0" y="692"/>
                  <a:ext cx="2102" cy="346"/>
                  <a:chOff x="0" y="692"/>
                  <a:chExt cx="2102" cy="346"/>
                </a:xfrm>
              </p:grpSpPr>
              <p:sp>
                <p:nvSpPr>
                  <p:cNvPr id="30761" name="Rectangle 24"/>
                  <p:cNvSpPr>
                    <a:spLocks noChangeArrowheads="1"/>
                  </p:cNvSpPr>
                  <p:nvPr/>
                </p:nvSpPr>
                <p:spPr bwMode="auto">
                  <a:xfrm>
                    <a:off x="43" y="692"/>
                    <a:ext cx="2016" cy="346"/>
                  </a:xfrm>
                  <a:prstGeom prst="rect">
                    <a:avLst/>
                  </a:prstGeom>
                  <a:solidFill>
                    <a:srgbClr val="999999"/>
                  </a:solidFill>
                  <a:ln w="9525">
                    <a:noFill/>
                    <a:miter lim="800000"/>
                    <a:headEnd/>
                    <a:tailEnd/>
                  </a:ln>
                </p:spPr>
                <p:txBody>
                  <a:bodyPr/>
                  <a:lstStyle/>
                  <a:p>
                    <a:pPr>
                      <a:tabLst>
                        <a:tab pos="3676650" algn="l"/>
                      </a:tabLst>
                    </a:pPr>
                    <a:r>
                      <a:rPr lang="en-US" b="1">
                        <a:solidFill>
                          <a:srgbClr val="5F5F5F"/>
                        </a:solidFill>
                        <a:latin typeface="Arial" pitchFamily="34" charset="0"/>
                        <a:cs typeface="Times New Roman" pitchFamily="18" charset="0"/>
                      </a:rPr>
                      <a:t>I </a:t>
                    </a:r>
                    <a:r>
                      <a:rPr lang="en-US">
                        <a:solidFill>
                          <a:srgbClr val="5F5F5F"/>
                        </a:solidFill>
                        <a:latin typeface="Arial" pitchFamily="34" charset="0"/>
                        <a:cs typeface="Times New Roman" pitchFamily="18" charset="0"/>
                      </a:rPr>
                      <a:t>l</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ke t</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 g</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 t</a:t>
                    </a:r>
                    <a:r>
                      <a:rPr lang="en-US" b="1">
                        <a:solidFill>
                          <a:srgbClr val="5F5F5F"/>
                        </a:solidFill>
                        <a:latin typeface="Arial" pitchFamily="34" charset="0"/>
                        <a:cs typeface="Times New Roman" pitchFamily="18" charset="0"/>
                      </a:rPr>
                      <a:t>o</a:t>
                    </a:r>
                    <a:r>
                      <a:rPr lang="en-US">
                        <a:solidFill>
                          <a:srgbClr val="5F5F5F"/>
                        </a:solidFill>
                        <a:latin typeface="Arial" pitchFamily="34" charset="0"/>
                        <a:cs typeface="Times New Roman" pitchFamily="18" charset="0"/>
                      </a:rPr>
                      <a:t> sch</a:t>
                    </a:r>
                    <a:r>
                      <a:rPr lang="en-US" b="1">
                        <a:solidFill>
                          <a:srgbClr val="5F5F5F"/>
                        </a:solidFill>
                        <a:latin typeface="Arial" pitchFamily="34" charset="0"/>
                        <a:cs typeface="Times New Roman" pitchFamily="18" charset="0"/>
                      </a:rPr>
                      <a:t>oo</a:t>
                    </a:r>
                    <a:r>
                      <a:rPr lang="en-US">
                        <a:solidFill>
                          <a:srgbClr val="5F5F5F"/>
                        </a:solidFill>
                        <a:latin typeface="Arial" pitchFamily="34" charset="0"/>
                        <a:cs typeface="Times New Roman" pitchFamily="18" charset="0"/>
                      </a:rPr>
                      <a:t>l.</a:t>
                    </a:r>
                    <a:r>
                      <a:rPr lang="en-US" sz="1200">
                        <a:solidFill>
                          <a:srgbClr val="1C1C1C"/>
                        </a:solidFill>
                        <a:latin typeface="Arial" pitchFamily="34" charset="0"/>
                        <a:cs typeface="Times New Roman" pitchFamily="18" charset="0"/>
                      </a:rPr>
                      <a:t> </a:t>
                    </a:r>
                    <a:endParaRPr lang="en-US" sz="1200">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62" name="Rectangle 25"/>
                  <p:cNvSpPr>
                    <a:spLocks noChangeArrowheads="1"/>
                  </p:cNvSpPr>
                  <p:nvPr/>
                </p:nvSpPr>
                <p:spPr bwMode="auto">
                  <a:xfrm>
                    <a:off x="0" y="692"/>
                    <a:ext cx="2102" cy="346"/>
                  </a:xfrm>
                  <a:prstGeom prst="rect">
                    <a:avLst/>
                  </a:prstGeom>
                  <a:noFill/>
                  <a:ln w="7">
                    <a:solidFill>
                      <a:srgbClr val="A0A0A0"/>
                    </a:solidFill>
                    <a:miter lim="800000"/>
                    <a:headEnd/>
                    <a:tailEnd/>
                  </a:ln>
                </p:spPr>
                <p:txBody>
                  <a:bodyPr/>
                  <a:lstStyle/>
                  <a:p>
                    <a:endParaRPr lang="en-US"/>
                  </a:p>
                </p:txBody>
              </p:sp>
            </p:grpSp>
          </p:grpSp>
          <p:grpSp>
            <p:nvGrpSpPr>
              <p:cNvPr id="12" name="Group 26"/>
              <p:cNvGrpSpPr>
                <a:grpSpLocks/>
              </p:cNvGrpSpPr>
              <p:nvPr/>
            </p:nvGrpSpPr>
            <p:grpSpPr bwMode="auto">
              <a:xfrm>
                <a:off x="2102" y="692"/>
                <a:ext cx="518" cy="346"/>
                <a:chOff x="2102" y="692"/>
                <a:chExt cx="518" cy="346"/>
              </a:xfrm>
            </p:grpSpPr>
            <p:sp>
              <p:nvSpPr>
                <p:cNvPr id="30757" name="Rectangle 27"/>
                <p:cNvSpPr>
                  <a:spLocks noChangeArrowheads="1"/>
                </p:cNvSpPr>
                <p:nvPr/>
              </p:nvSpPr>
              <p:spPr bwMode="auto">
                <a:xfrm>
                  <a:off x="2145" y="692"/>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+10</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58" name="Rectangle 28"/>
                <p:cNvSpPr>
                  <a:spLocks noChangeArrowheads="1"/>
                </p:cNvSpPr>
                <p:nvPr/>
              </p:nvSpPr>
              <p:spPr bwMode="auto">
                <a:xfrm>
                  <a:off x="2102" y="692"/>
                  <a:ext cx="518" cy="346"/>
                </a:xfrm>
                <a:prstGeom prst="rect">
                  <a:avLst/>
                </a:prstGeom>
                <a:noFill/>
                <a:ln w="7">
                  <a:solidFill>
                    <a:srgbClr val="A0A0A0"/>
                  </a:solidFill>
                  <a:miter lim="800000"/>
                  <a:headEnd/>
                  <a:tailEnd/>
                </a:ln>
              </p:spPr>
              <p:txBody>
                <a:bodyPr/>
                <a:lstStyle/>
                <a:p>
                  <a:endParaRPr lang="en-US"/>
                </a:p>
              </p:txBody>
            </p:sp>
          </p:grpSp>
          <p:grpSp>
            <p:nvGrpSpPr>
              <p:cNvPr id="13" name="Group 29"/>
              <p:cNvGrpSpPr>
                <a:grpSpLocks/>
              </p:cNvGrpSpPr>
              <p:nvPr/>
            </p:nvGrpSpPr>
            <p:grpSpPr bwMode="auto">
              <a:xfrm>
                <a:off x="0" y="1038"/>
                <a:ext cx="2102" cy="346"/>
                <a:chOff x="0" y="1038"/>
                <a:chExt cx="2102" cy="346"/>
              </a:xfrm>
            </p:grpSpPr>
            <p:sp>
              <p:nvSpPr>
                <p:cNvPr id="30753" name="Rectangle 30"/>
                <p:cNvSpPr>
                  <a:spLocks noChangeArrowheads="1"/>
                </p:cNvSpPr>
                <p:nvPr/>
              </p:nvSpPr>
              <p:spPr bwMode="auto">
                <a:xfrm>
                  <a:off x="0" y="1038"/>
                  <a:ext cx="2102" cy="346"/>
                </a:xfrm>
                <a:prstGeom prst="rect">
                  <a:avLst/>
                </a:prstGeom>
                <a:solidFill>
                  <a:srgbClr val="808080"/>
                </a:solidFill>
                <a:ln w="9525">
                  <a:noFill/>
                  <a:miter lim="800000"/>
                  <a:headEnd/>
                  <a:tailEnd/>
                </a:ln>
              </p:spPr>
              <p:txBody>
                <a:bodyPr/>
                <a:lstStyle/>
                <a:p>
                  <a:endParaRPr lang="en-US"/>
                </a:p>
              </p:txBody>
            </p:sp>
            <p:grpSp>
              <p:nvGrpSpPr>
                <p:cNvPr id="14" name="Group 31"/>
                <p:cNvGrpSpPr>
                  <a:grpSpLocks/>
                </p:cNvGrpSpPr>
                <p:nvPr/>
              </p:nvGrpSpPr>
              <p:grpSpPr bwMode="auto">
                <a:xfrm>
                  <a:off x="0" y="1038"/>
                  <a:ext cx="2102" cy="346"/>
                  <a:chOff x="0" y="1038"/>
                  <a:chExt cx="2102" cy="346"/>
                </a:xfrm>
              </p:grpSpPr>
              <p:sp>
                <p:nvSpPr>
                  <p:cNvPr id="30755" name="Rectangle 32"/>
                  <p:cNvSpPr>
                    <a:spLocks noChangeArrowheads="1"/>
                  </p:cNvSpPr>
                  <p:nvPr/>
                </p:nvSpPr>
                <p:spPr bwMode="auto">
                  <a:xfrm>
                    <a:off x="43" y="1038"/>
                    <a:ext cx="2016" cy="346"/>
                  </a:xfrm>
                  <a:prstGeom prst="rect">
                    <a:avLst/>
                  </a:prstGeom>
                  <a:solidFill>
                    <a:srgbClr val="808080"/>
                  </a:solidFill>
                  <a:ln w="9525">
                    <a:noFill/>
                    <a:miter lim="800000"/>
                    <a:headEnd/>
                    <a:tailEnd/>
                  </a:ln>
                </p:spPr>
                <p:txBody>
                  <a:bodyPr/>
                  <a:lstStyle/>
                  <a:p>
                    <a:pPr>
                      <a:tabLst>
                        <a:tab pos="3676650" algn="l"/>
                      </a:tabLst>
                    </a:pP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t </a:t>
                    </a:r>
                    <a:r>
                      <a:rPr lang="en-US" b="1">
                        <a:solidFill>
                          <a:srgbClr val="5F5F5F"/>
                        </a:solidFill>
                        <a:latin typeface="Arial" pitchFamily="34" charset="0"/>
                        <a:cs typeface="Times New Roman" pitchFamily="18" charset="0"/>
                      </a:rPr>
                      <a:t>i</a:t>
                    </a:r>
                    <a:r>
                      <a:rPr lang="en-US">
                        <a:solidFill>
                          <a:srgbClr val="5F5F5F"/>
                        </a:solidFill>
                        <a:latin typeface="Arial" pitchFamily="34" charset="0"/>
                        <a:cs typeface="Times New Roman" pitchFamily="18" charset="0"/>
                      </a:rPr>
                      <a:t>s l</a:t>
                    </a:r>
                    <a:r>
                      <a:rPr lang="en-US" b="1">
                        <a:solidFill>
                          <a:srgbClr val="5F5F5F"/>
                        </a:solidFill>
                        <a:latin typeface="Arial" pitchFamily="34" charset="0"/>
                        <a:cs typeface="Times New Roman" pitchFamily="18" charset="0"/>
                      </a:rPr>
                      <a:t>un</a:t>
                    </a:r>
                    <a:r>
                      <a:rPr lang="en-US">
                        <a:solidFill>
                          <a:srgbClr val="5F5F5F"/>
                        </a:solidFill>
                        <a:latin typeface="Arial" pitchFamily="34" charset="0"/>
                        <a:cs typeface="Times New Roman" pitchFamily="18" charset="0"/>
                      </a:rPr>
                      <a:t>ch t</a:t>
                    </a:r>
                    <a:r>
                      <a:rPr lang="en-US" b="1">
                        <a:solidFill>
                          <a:srgbClr val="5F5F5F"/>
                        </a:solidFill>
                        <a:latin typeface="Arial" pitchFamily="34" charset="0"/>
                        <a:cs typeface="Times New Roman" pitchFamily="18" charset="0"/>
                      </a:rPr>
                      <a:t>im</a:t>
                    </a:r>
                    <a:r>
                      <a:rPr lang="en-US">
                        <a:solidFill>
                          <a:srgbClr val="5F5F5F"/>
                        </a:solidFill>
                        <a:latin typeface="Arial" pitchFamily="34" charset="0"/>
                        <a:cs typeface="Times New Roman" pitchFamily="18" charset="0"/>
                      </a:rPr>
                      <a:t>e s</a:t>
                    </a:r>
                    <a:r>
                      <a:rPr lang="en-US" b="1">
                        <a:solidFill>
                          <a:srgbClr val="5F5F5F"/>
                        </a:solidFill>
                        <a:latin typeface="Arial" pitchFamily="34" charset="0"/>
                        <a:cs typeface="Times New Roman" pitchFamily="18" charset="0"/>
                      </a:rPr>
                      <a:t>oo</a:t>
                    </a:r>
                    <a:r>
                      <a:rPr lang="en-US">
                        <a:solidFill>
                          <a:srgbClr val="5F5F5F"/>
                        </a:solidFill>
                        <a:latin typeface="Arial" pitchFamily="34" charset="0"/>
                        <a:cs typeface="Times New Roman" pitchFamily="18" charset="0"/>
                      </a:rPr>
                      <a:t>n. </a:t>
                    </a:r>
                  </a:p>
                  <a:p>
                    <a:pPr eaLnBrk="0" hangingPunct="0">
                      <a:tabLst>
                        <a:tab pos="3676650" algn="l"/>
                      </a:tabLst>
                    </a:pPr>
                    <a:endParaRPr lang="en-US">
                      <a:solidFill>
                        <a:srgbClr val="5F5F5F"/>
                      </a:solidFill>
                      <a:latin typeface="Arial" pitchFamily="34" charset="0"/>
                      <a:cs typeface="Arial" pitchFamily="34" charset="0"/>
                    </a:endParaRPr>
                  </a:p>
                </p:txBody>
              </p:sp>
              <p:sp>
                <p:nvSpPr>
                  <p:cNvPr id="30756" name="Rectangle 33"/>
                  <p:cNvSpPr>
                    <a:spLocks noChangeArrowheads="1"/>
                  </p:cNvSpPr>
                  <p:nvPr/>
                </p:nvSpPr>
                <p:spPr bwMode="auto">
                  <a:xfrm>
                    <a:off x="0" y="1038"/>
                    <a:ext cx="2102" cy="346"/>
                  </a:xfrm>
                  <a:prstGeom prst="rect">
                    <a:avLst/>
                  </a:prstGeom>
                  <a:noFill/>
                  <a:ln w="7">
                    <a:solidFill>
                      <a:srgbClr val="A0A0A0"/>
                    </a:solidFill>
                    <a:miter lim="800000"/>
                    <a:headEnd/>
                    <a:tailEnd/>
                  </a:ln>
                </p:spPr>
                <p:txBody>
                  <a:bodyPr/>
                  <a:lstStyle/>
                  <a:p>
                    <a:endParaRPr lang="en-US"/>
                  </a:p>
                </p:txBody>
              </p:sp>
            </p:grpSp>
          </p:grpSp>
          <p:grpSp>
            <p:nvGrpSpPr>
              <p:cNvPr id="15" name="Group 34"/>
              <p:cNvGrpSpPr>
                <a:grpSpLocks/>
              </p:cNvGrpSpPr>
              <p:nvPr/>
            </p:nvGrpSpPr>
            <p:grpSpPr bwMode="auto">
              <a:xfrm>
                <a:off x="2102" y="1038"/>
                <a:ext cx="518" cy="346"/>
                <a:chOff x="2102" y="1038"/>
                <a:chExt cx="518" cy="346"/>
              </a:xfrm>
            </p:grpSpPr>
            <p:sp>
              <p:nvSpPr>
                <p:cNvPr id="30751" name="Rectangle 35"/>
                <p:cNvSpPr>
                  <a:spLocks noChangeArrowheads="1"/>
                </p:cNvSpPr>
                <p:nvPr/>
              </p:nvSpPr>
              <p:spPr bwMode="auto">
                <a:xfrm>
                  <a:off x="2145" y="1038"/>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+5</a:t>
                  </a:r>
                  <a:endParaRPr lang="en-US">
                    <a:latin typeface="Arial" pitchFamily="34" charset="0"/>
                    <a:cs typeface="Times New Roman" pitchFamily="18" charset="0"/>
                  </a:endParaRPr>
                </a:p>
                <a:p>
                  <a:pPr eaLnBrk="0" hangingPunct="0">
                    <a:tabLst>
                      <a:tab pos="3676650" algn="l"/>
                    </a:tabLst>
                  </a:pPr>
                  <a:endParaRPr lang="en-US">
                    <a:latin typeface="Arial" pitchFamily="34" charset="0"/>
                    <a:cs typeface="Arial" pitchFamily="34" charset="0"/>
                  </a:endParaRPr>
                </a:p>
              </p:txBody>
            </p:sp>
            <p:sp>
              <p:nvSpPr>
                <p:cNvPr id="30752" name="Rectangle 36"/>
                <p:cNvSpPr>
                  <a:spLocks noChangeArrowheads="1"/>
                </p:cNvSpPr>
                <p:nvPr/>
              </p:nvSpPr>
              <p:spPr bwMode="auto">
                <a:xfrm>
                  <a:off x="2102" y="1038"/>
                  <a:ext cx="518" cy="346"/>
                </a:xfrm>
                <a:prstGeom prst="rect">
                  <a:avLst/>
                </a:prstGeom>
                <a:noFill/>
                <a:ln w="7">
                  <a:solidFill>
                    <a:srgbClr val="A0A0A0"/>
                  </a:solidFill>
                  <a:miter lim="800000"/>
                  <a:headEnd/>
                  <a:tailEnd/>
                </a:ln>
              </p:spPr>
              <p:txBody>
                <a:bodyPr/>
                <a:lstStyle/>
                <a:p>
                  <a:endParaRPr lang="en-US"/>
                </a:p>
              </p:txBody>
            </p:sp>
          </p:grpSp>
          <p:grpSp>
            <p:nvGrpSpPr>
              <p:cNvPr id="16" name="Group 37"/>
              <p:cNvGrpSpPr>
                <a:grpSpLocks/>
              </p:cNvGrpSpPr>
              <p:nvPr/>
            </p:nvGrpSpPr>
            <p:grpSpPr bwMode="auto">
              <a:xfrm>
                <a:off x="0" y="1384"/>
                <a:ext cx="2102" cy="346"/>
                <a:chOff x="0" y="1384"/>
                <a:chExt cx="2102" cy="346"/>
              </a:xfrm>
            </p:grpSpPr>
            <p:sp>
              <p:nvSpPr>
                <p:cNvPr id="30747" name="Rectangle 38"/>
                <p:cNvSpPr>
                  <a:spLocks noChangeArrowheads="1"/>
                </p:cNvSpPr>
                <p:nvPr/>
              </p:nvSpPr>
              <p:spPr bwMode="auto">
                <a:xfrm>
                  <a:off x="0" y="1384"/>
                  <a:ext cx="2102" cy="346"/>
                </a:xfrm>
                <a:prstGeom prst="rect">
                  <a:avLst/>
                </a:prstGeom>
                <a:solidFill>
                  <a:srgbClr val="606060"/>
                </a:solidFill>
                <a:ln w="9525">
                  <a:noFill/>
                  <a:miter lim="800000"/>
                  <a:headEnd/>
                  <a:tailEnd/>
                </a:ln>
              </p:spPr>
              <p:txBody>
                <a:bodyPr/>
                <a:lstStyle/>
                <a:p>
                  <a:endParaRPr lang="en-US"/>
                </a:p>
              </p:txBody>
            </p:sp>
            <p:grpSp>
              <p:nvGrpSpPr>
                <p:cNvPr id="17" name="Group 39"/>
                <p:cNvGrpSpPr>
                  <a:grpSpLocks/>
                </p:cNvGrpSpPr>
                <p:nvPr/>
              </p:nvGrpSpPr>
              <p:grpSpPr bwMode="auto">
                <a:xfrm>
                  <a:off x="0" y="1384"/>
                  <a:ext cx="2102" cy="346"/>
                  <a:chOff x="0" y="1384"/>
                  <a:chExt cx="2102" cy="346"/>
                </a:xfrm>
              </p:grpSpPr>
              <p:sp>
                <p:nvSpPr>
                  <p:cNvPr id="30749" name="Rectangle 40"/>
                  <p:cNvSpPr>
                    <a:spLocks noChangeArrowheads="1"/>
                  </p:cNvSpPr>
                  <p:nvPr/>
                </p:nvSpPr>
                <p:spPr bwMode="auto">
                  <a:xfrm>
                    <a:off x="43" y="1384"/>
                    <a:ext cx="2016" cy="346"/>
                  </a:xfrm>
                  <a:prstGeom prst="rect">
                    <a:avLst/>
                  </a:prstGeom>
                  <a:solidFill>
                    <a:srgbClr val="606060"/>
                  </a:solidFill>
                  <a:ln w="9525">
                    <a:noFill/>
                    <a:miter lim="800000"/>
                    <a:headEnd/>
                    <a:tailEnd/>
                  </a:ln>
                </p:spPr>
                <p:txBody>
                  <a:bodyPr/>
                  <a:lstStyle/>
                  <a:p>
                    <a:r>
                      <a:rPr lang="en-US">
                        <a:solidFill>
                          <a:srgbClr val="4D4D4D"/>
                        </a:solidFill>
                        <a:latin typeface="Arial" pitchFamily="34" charset="0"/>
                        <a:cs typeface="Times New Roman" pitchFamily="18" charset="0"/>
                      </a:rPr>
                      <a:t>W</a:t>
                    </a:r>
                    <a:r>
                      <a:rPr lang="en-US" b="1">
                        <a:solidFill>
                          <a:srgbClr val="4D4D4D"/>
                        </a:solidFill>
                        <a:latin typeface="Arial" pitchFamily="34" charset="0"/>
                        <a:cs typeface="Times New Roman" pitchFamily="18" charset="0"/>
                      </a:rPr>
                      <a:t>a</a:t>
                    </a:r>
                    <a:r>
                      <a:rPr lang="en-US">
                        <a:solidFill>
                          <a:srgbClr val="4D4D4D"/>
                        </a:solidFill>
                        <a:latin typeface="Arial" pitchFamily="34" charset="0"/>
                        <a:cs typeface="Times New Roman" pitchFamily="18" charset="0"/>
                      </a:rPr>
                      <a:t>lk t</a:t>
                    </a:r>
                    <a:r>
                      <a:rPr lang="en-US" b="1">
                        <a:solidFill>
                          <a:srgbClr val="4D4D4D"/>
                        </a:solidFill>
                        <a:latin typeface="Arial" pitchFamily="34" charset="0"/>
                        <a:cs typeface="Times New Roman" pitchFamily="18" charset="0"/>
                      </a:rPr>
                      <a:t>o</a:t>
                    </a:r>
                    <a:r>
                      <a:rPr lang="en-US">
                        <a:solidFill>
                          <a:srgbClr val="4D4D4D"/>
                        </a:solidFill>
                        <a:latin typeface="Arial" pitchFamily="34" charset="0"/>
                        <a:cs typeface="Times New Roman" pitchFamily="18" charset="0"/>
                      </a:rPr>
                      <a:t> th</a:t>
                    </a:r>
                    <a:r>
                      <a:rPr lang="en-US" b="1">
                        <a:solidFill>
                          <a:srgbClr val="4D4D4D"/>
                        </a:solidFill>
                        <a:latin typeface="Arial" pitchFamily="34" charset="0"/>
                        <a:cs typeface="Times New Roman" pitchFamily="18" charset="0"/>
                      </a:rPr>
                      <a:t>e</a:t>
                    </a:r>
                    <a:r>
                      <a:rPr lang="en-US">
                        <a:solidFill>
                          <a:srgbClr val="4D4D4D"/>
                        </a:solidFill>
                        <a:latin typeface="Arial" pitchFamily="34" charset="0"/>
                        <a:cs typeface="Times New Roman" pitchFamily="18" charset="0"/>
                      </a:rPr>
                      <a:t> l</a:t>
                    </a:r>
                    <a:r>
                      <a:rPr lang="en-US" b="1">
                        <a:solidFill>
                          <a:srgbClr val="4D4D4D"/>
                        </a:solidFill>
                        <a:latin typeface="Arial" pitchFamily="34" charset="0"/>
                        <a:cs typeface="Times New Roman" pitchFamily="18" charset="0"/>
                      </a:rPr>
                      <a:t>i</a:t>
                    </a:r>
                    <a:r>
                      <a:rPr lang="en-US">
                        <a:solidFill>
                          <a:srgbClr val="4D4D4D"/>
                        </a:solidFill>
                        <a:latin typeface="Arial" pitchFamily="34" charset="0"/>
                        <a:cs typeface="Times New Roman" pitchFamily="18" charset="0"/>
                      </a:rPr>
                      <a:t>br</a:t>
                    </a:r>
                    <a:r>
                      <a:rPr lang="en-US" b="1">
                        <a:solidFill>
                          <a:srgbClr val="4D4D4D"/>
                        </a:solidFill>
                        <a:latin typeface="Arial" pitchFamily="34" charset="0"/>
                        <a:cs typeface="Times New Roman" pitchFamily="18" charset="0"/>
                      </a:rPr>
                      <a:t>ary</a:t>
                    </a:r>
                    <a:r>
                      <a:rPr lang="en-US">
                        <a:solidFill>
                          <a:srgbClr val="4D4D4D"/>
                        </a:solidFill>
                        <a:latin typeface="Arial" pitchFamily="34" charset="0"/>
                        <a:cs typeface="Times New Roman" pitchFamily="18" charset="0"/>
                      </a:rPr>
                      <a:t> n</a:t>
                    </a:r>
                    <a:r>
                      <a:rPr lang="en-US" b="1">
                        <a:solidFill>
                          <a:srgbClr val="4D4D4D"/>
                        </a:solidFill>
                        <a:latin typeface="Arial" pitchFamily="34" charset="0"/>
                        <a:cs typeface="Times New Roman" pitchFamily="18" charset="0"/>
                      </a:rPr>
                      <a:t>ow</a:t>
                    </a:r>
                    <a:r>
                      <a:rPr lang="en-US">
                        <a:solidFill>
                          <a:srgbClr val="4D4D4D"/>
                        </a:solidFill>
                        <a:latin typeface="Arial" pitchFamily="34" charset="0"/>
                        <a:cs typeface="Times New Roman" pitchFamily="18" charset="0"/>
                      </a:rPr>
                      <a:t>.</a:t>
                    </a:r>
                    <a:r>
                      <a:rPr lang="en-US">
                        <a:solidFill>
                          <a:srgbClr val="333333"/>
                        </a:solidFill>
                        <a:latin typeface="Arial" pitchFamily="34" charset="0"/>
                        <a:cs typeface="Times New Roman" pitchFamily="18" charset="0"/>
                      </a:rPr>
                      <a:t> </a:t>
                    </a:r>
                    <a:endParaRPr lang="en-US">
                      <a:latin typeface="Arial" pitchFamily="34" charset="0"/>
                      <a:cs typeface="Times New Roman" pitchFamily="18" charset="0"/>
                    </a:endParaRPr>
                  </a:p>
                  <a:p>
                    <a:pPr eaLnBrk="0" hangingPunct="0"/>
                    <a:endParaRPr lang="en-US">
                      <a:latin typeface="Arial" pitchFamily="34" charset="0"/>
                      <a:cs typeface="Arial" pitchFamily="34" charset="0"/>
                    </a:endParaRPr>
                  </a:p>
                </p:txBody>
              </p:sp>
              <p:sp>
                <p:nvSpPr>
                  <p:cNvPr id="30750" name="Rectangle 41"/>
                  <p:cNvSpPr>
                    <a:spLocks noChangeArrowheads="1"/>
                  </p:cNvSpPr>
                  <p:nvPr/>
                </p:nvSpPr>
                <p:spPr bwMode="auto">
                  <a:xfrm>
                    <a:off x="0" y="1384"/>
                    <a:ext cx="2102" cy="346"/>
                  </a:xfrm>
                  <a:prstGeom prst="rect">
                    <a:avLst/>
                  </a:prstGeom>
                  <a:noFill/>
                  <a:ln w="7">
                    <a:solidFill>
                      <a:srgbClr val="A0A0A0"/>
                    </a:solidFill>
                    <a:miter lim="800000"/>
                    <a:headEnd/>
                    <a:tailEnd/>
                  </a:ln>
                </p:spPr>
                <p:txBody>
                  <a:bodyPr/>
                  <a:lstStyle/>
                  <a:p>
                    <a:endParaRPr lang="en-US"/>
                  </a:p>
                </p:txBody>
              </p:sp>
            </p:grpSp>
          </p:grpSp>
          <p:grpSp>
            <p:nvGrpSpPr>
              <p:cNvPr id="18" name="Group 42"/>
              <p:cNvGrpSpPr>
                <a:grpSpLocks/>
              </p:cNvGrpSpPr>
              <p:nvPr/>
            </p:nvGrpSpPr>
            <p:grpSpPr bwMode="auto">
              <a:xfrm>
                <a:off x="2102" y="1384"/>
                <a:ext cx="518" cy="346"/>
                <a:chOff x="2102" y="1384"/>
                <a:chExt cx="518" cy="346"/>
              </a:xfrm>
            </p:grpSpPr>
            <p:sp>
              <p:nvSpPr>
                <p:cNvPr id="30745" name="Rectangle 43"/>
                <p:cNvSpPr>
                  <a:spLocks noChangeArrowheads="1"/>
                </p:cNvSpPr>
                <p:nvPr/>
              </p:nvSpPr>
              <p:spPr bwMode="auto">
                <a:xfrm>
                  <a:off x="2145" y="1384"/>
                  <a:ext cx="432" cy="346"/>
                </a:xfrm>
                <a:prstGeom prst="rect">
                  <a:avLst/>
                </a:prstGeom>
                <a:noFill/>
                <a:ln w="9525">
                  <a:noFill/>
                  <a:miter lim="800000"/>
                  <a:headEnd/>
                  <a:tailEnd/>
                </a:ln>
              </p:spPr>
              <p:txBody>
                <a:bodyPr/>
                <a:lstStyle/>
                <a:p>
                  <a:pPr>
                    <a:tabLst>
                      <a:tab pos="3676650" algn="l"/>
                    </a:tabLst>
                  </a:pPr>
                  <a:r>
                    <a:rPr lang="en-US" sz="1200" b="1">
                      <a:latin typeface="Arial" pitchFamily="34" charset="0"/>
                      <a:cs typeface="Times New Roman" pitchFamily="18" charset="0"/>
                    </a:rPr>
                    <a:t>  </a:t>
                  </a:r>
                  <a:r>
                    <a:rPr lang="en-US" b="1">
                      <a:latin typeface="Arial" pitchFamily="34" charset="0"/>
                      <a:cs typeface="Times New Roman" pitchFamily="18" charset="0"/>
                    </a:rPr>
                    <a:t>0</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46" name="Rectangle 44"/>
                <p:cNvSpPr>
                  <a:spLocks noChangeArrowheads="1"/>
                </p:cNvSpPr>
                <p:nvPr/>
              </p:nvSpPr>
              <p:spPr bwMode="auto">
                <a:xfrm>
                  <a:off x="2102" y="1384"/>
                  <a:ext cx="518" cy="346"/>
                </a:xfrm>
                <a:prstGeom prst="rect">
                  <a:avLst/>
                </a:prstGeom>
                <a:noFill/>
                <a:ln w="7">
                  <a:solidFill>
                    <a:srgbClr val="A0A0A0"/>
                  </a:solidFill>
                  <a:miter lim="800000"/>
                  <a:headEnd/>
                  <a:tailEnd/>
                </a:ln>
              </p:spPr>
              <p:txBody>
                <a:bodyPr/>
                <a:lstStyle/>
                <a:p>
                  <a:endParaRPr lang="en-US"/>
                </a:p>
              </p:txBody>
            </p:sp>
          </p:grpSp>
          <p:grpSp>
            <p:nvGrpSpPr>
              <p:cNvPr id="19" name="Group 45"/>
              <p:cNvGrpSpPr>
                <a:grpSpLocks/>
              </p:cNvGrpSpPr>
              <p:nvPr/>
            </p:nvGrpSpPr>
            <p:grpSpPr bwMode="auto">
              <a:xfrm>
                <a:off x="0" y="1730"/>
                <a:ext cx="2102" cy="346"/>
                <a:chOff x="0" y="1730"/>
                <a:chExt cx="2102" cy="346"/>
              </a:xfrm>
            </p:grpSpPr>
            <p:sp>
              <p:nvSpPr>
                <p:cNvPr id="30741" name="Rectangle 46"/>
                <p:cNvSpPr>
                  <a:spLocks noChangeArrowheads="1"/>
                </p:cNvSpPr>
                <p:nvPr/>
              </p:nvSpPr>
              <p:spPr bwMode="auto">
                <a:xfrm>
                  <a:off x="0" y="1730"/>
                  <a:ext cx="2102" cy="346"/>
                </a:xfrm>
                <a:prstGeom prst="rect">
                  <a:avLst/>
                </a:prstGeom>
                <a:solidFill>
                  <a:srgbClr val="595959"/>
                </a:solidFill>
                <a:ln w="9525">
                  <a:noFill/>
                  <a:miter lim="800000"/>
                  <a:headEnd/>
                  <a:tailEnd/>
                </a:ln>
              </p:spPr>
              <p:txBody>
                <a:bodyPr/>
                <a:lstStyle/>
                <a:p>
                  <a:endParaRPr lang="en-US"/>
                </a:p>
              </p:txBody>
            </p:sp>
            <p:grpSp>
              <p:nvGrpSpPr>
                <p:cNvPr id="20" name="Group 47"/>
                <p:cNvGrpSpPr>
                  <a:grpSpLocks/>
                </p:cNvGrpSpPr>
                <p:nvPr/>
              </p:nvGrpSpPr>
              <p:grpSpPr bwMode="auto">
                <a:xfrm>
                  <a:off x="0" y="1730"/>
                  <a:ext cx="2102" cy="346"/>
                  <a:chOff x="0" y="1730"/>
                  <a:chExt cx="2102" cy="346"/>
                </a:xfrm>
              </p:grpSpPr>
              <p:sp>
                <p:nvSpPr>
                  <p:cNvPr id="30743" name="Rectangle 48"/>
                  <p:cNvSpPr>
                    <a:spLocks noChangeArrowheads="1"/>
                  </p:cNvSpPr>
                  <p:nvPr/>
                </p:nvSpPr>
                <p:spPr bwMode="auto">
                  <a:xfrm>
                    <a:off x="43" y="1730"/>
                    <a:ext cx="2016" cy="346"/>
                  </a:xfrm>
                  <a:prstGeom prst="rect">
                    <a:avLst/>
                  </a:prstGeom>
                  <a:solidFill>
                    <a:srgbClr val="595959"/>
                  </a:solidFill>
                  <a:ln w="9525">
                    <a:noFill/>
                    <a:miter lim="800000"/>
                    <a:headEnd/>
                    <a:tailEnd/>
                  </a:ln>
                </p:spPr>
                <p:txBody>
                  <a:bodyPr/>
                  <a:lstStyle/>
                  <a:p>
                    <a:pPr>
                      <a:tabLst>
                        <a:tab pos="3676650" algn="l"/>
                      </a:tabLst>
                    </a:pPr>
                    <a:r>
                      <a:rPr lang="en-US">
                        <a:solidFill>
                          <a:srgbClr val="4D4D4D"/>
                        </a:solidFill>
                        <a:latin typeface="Arial" pitchFamily="34" charset="0"/>
                        <a:cs typeface="Times New Roman" pitchFamily="18" charset="0"/>
                      </a:rPr>
                      <a:t>Y</a:t>
                    </a:r>
                    <a:r>
                      <a:rPr lang="en-US" b="1">
                        <a:solidFill>
                          <a:srgbClr val="4D4D4D"/>
                        </a:solidFill>
                        <a:latin typeface="Arial" pitchFamily="34" charset="0"/>
                        <a:cs typeface="Times New Roman" pitchFamily="18" charset="0"/>
                      </a:rPr>
                      <a:t>our</a:t>
                    </a:r>
                    <a:r>
                      <a:rPr lang="en-US">
                        <a:solidFill>
                          <a:srgbClr val="4D4D4D"/>
                        </a:solidFill>
                        <a:latin typeface="Arial" pitchFamily="34" charset="0"/>
                        <a:cs typeface="Times New Roman" pitchFamily="18" charset="0"/>
                      </a:rPr>
                      <a:t> br</a:t>
                    </a:r>
                    <a:r>
                      <a:rPr lang="en-US" b="1">
                        <a:solidFill>
                          <a:srgbClr val="4D4D4D"/>
                        </a:solidFill>
                        <a:latin typeface="Arial" pitchFamily="34" charset="0"/>
                        <a:cs typeface="Times New Roman" pitchFamily="18" charset="0"/>
                      </a:rPr>
                      <a:t>o</a:t>
                    </a:r>
                    <a:r>
                      <a:rPr lang="en-US">
                        <a:solidFill>
                          <a:srgbClr val="4D4D4D"/>
                        </a:solidFill>
                        <a:latin typeface="Arial" pitchFamily="34" charset="0"/>
                        <a:cs typeface="Times New Roman" pitchFamily="18" charset="0"/>
                      </a:rPr>
                      <a:t>th</a:t>
                    </a:r>
                    <a:r>
                      <a:rPr lang="en-US" b="1">
                        <a:solidFill>
                          <a:srgbClr val="4D4D4D"/>
                        </a:solidFill>
                        <a:latin typeface="Arial" pitchFamily="34" charset="0"/>
                        <a:cs typeface="Times New Roman" pitchFamily="18" charset="0"/>
                      </a:rPr>
                      <a:t>er</a:t>
                    </a:r>
                    <a:r>
                      <a:rPr lang="en-US">
                        <a:solidFill>
                          <a:srgbClr val="4D4D4D"/>
                        </a:solidFill>
                        <a:latin typeface="Arial" pitchFamily="34" charset="0"/>
                        <a:cs typeface="Times New Roman" pitchFamily="18" charset="0"/>
                      </a:rPr>
                      <a:t> </a:t>
                    </a:r>
                    <a:r>
                      <a:rPr lang="en-US" b="1">
                        <a:solidFill>
                          <a:srgbClr val="4D4D4D"/>
                        </a:solidFill>
                        <a:latin typeface="Arial" pitchFamily="34" charset="0"/>
                        <a:cs typeface="Times New Roman" pitchFamily="18" charset="0"/>
                      </a:rPr>
                      <a:t>i</a:t>
                    </a:r>
                    <a:r>
                      <a:rPr lang="en-US">
                        <a:solidFill>
                          <a:srgbClr val="4D4D4D"/>
                        </a:solidFill>
                        <a:latin typeface="Arial" pitchFamily="34" charset="0"/>
                        <a:cs typeface="Times New Roman" pitchFamily="18" charset="0"/>
                      </a:rPr>
                      <a:t>s n</a:t>
                    </a:r>
                    <a:r>
                      <a:rPr lang="en-US" b="1">
                        <a:solidFill>
                          <a:srgbClr val="4D4D4D"/>
                        </a:solidFill>
                        <a:latin typeface="Arial" pitchFamily="34" charset="0"/>
                        <a:cs typeface="Times New Roman" pitchFamily="18" charset="0"/>
                      </a:rPr>
                      <a:t>o</a:t>
                    </a:r>
                    <a:r>
                      <a:rPr lang="en-US">
                        <a:solidFill>
                          <a:srgbClr val="4D4D4D"/>
                        </a:solidFill>
                        <a:latin typeface="Arial" pitchFamily="34" charset="0"/>
                        <a:cs typeface="Times New Roman" pitchFamily="18" charset="0"/>
                      </a:rPr>
                      <a:t>t h</a:t>
                    </a:r>
                    <a:r>
                      <a:rPr lang="en-US" b="1">
                        <a:solidFill>
                          <a:srgbClr val="4D4D4D"/>
                        </a:solidFill>
                        <a:latin typeface="Arial" pitchFamily="34" charset="0"/>
                        <a:cs typeface="Times New Roman" pitchFamily="18" charset="0"/>
                      </a:rPr>
                      <a:t>ere</a:t>
                    </a:r>
                    <a:r>
                      <a:rPr lang="en-US">
                        <a:solidFill>
                          <a:srgbClr val="4D4D4D"/>
                        </a:solidFill>
                        <a:latin typeface="Arial" pitchFamily="34" charset="0"/>
                        <a:cs typeface="Times New Roman" pitchFamily="18" charset="0"/>
                      </a:rPr>
                      <a:t>.</a:t>
                    </a:r>
                    <a:r>
                      <a:rPr lang="en-US" sz="1200">
                        <a:solidFill>
                          <a:srgbClr val="4D4D4D"/>
                        </a:solidFill>
                        <a:latin typeface="Arial" pitchFamily="34" charset="0"/>
                        <a:cs typeface="Times New Roman" pitchFamily="18" charset="0"/>
                      </a:rPr>
                      <a:t> </a:t>
                    </a:r>
                    <a:endParaRPr lang="en-US" sz="1200">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44" name="Rectangle 49"/>
                  <p:cNvSpPr>
                    <a:spLocks noChangeArrowheads="1"/>
                  </p:cNvSpPr>
                  <p:nvPr/>
                </p:nvSpPr>
                <p:spPr bwMode="auto">
                  <a:xfrm>
                    <a:off x="0" y="1730"/>
                    <a:ext cx="2102" cy="346"/>
                  </a:xfrm>
                  <a:prstGeom prst="rect">
                    <a:avLst/>
                  </a:prstGeom>
                  <a:noFill/>
                  <a:ln w="7">
                    <a:solidFill>
                      <a:srgbClr val="A0A0A0"/>
                    </a:solidFill>
                    <a:miter lim="800000"/>
                    <a:headEnd/>
                    <a:tailEnd/>
                  </a:ln>
                </p:spPr>
                <p:txBody>
                  <a:bodyPr/>
                  <a:lstStyle/>
                  <a:p>
                    <a:endParaRPr lang="en-US"/>
                  </a:p>
                </p:txBody>
              </p:sp>
            </p:grpSp>
          </p:grpSp>
          <p:grpSp>
            <p:nvGrpSpPr>
              <p:cNvPr id="21" name="Group 50"/>
              <p:cNvGrpSpPr>
                <a:grpSpLocks/>
              </p:cNvGrpSpPr>
              <p:nvPr/>
            </p:nvGrpSpPr>
            <p:grpSpPr bwMode="auto">
              <a:xfrm>
                <a:off x="2102" y="1730"/>
                <a:ext cx="518" cy="346"/>
                <a:chOff x="2102" y="1730"/>
                <a:chExt cx="518" cy="346"/>
              </a:xfrm>
            </p:grpSpPr>
            <p:sp>
              <p:nvSpPr>
                <p:cNvPr id="30739" name="Rectangle 51"/>
                <p:cNvSpPr>
                  <a:spLocks noChangeArrowheads="1"/>
                </p:cNvSpPr>
                <p:nvPr/>
              </p:nvSpPr>
              <p:spPr bwMode="auto">
                <a:xfrm>
                  <a:off x="2145" y="1730"/>
                  <a:ext cx="432" cy="346"/>
                </a:xfrm>
                <a:prstGeom prst="rect">
                  <a:avLst/>
                </a:prstGeom>
                <a:noFill/>
                <a:ln w="9525">
                  <a:noFill/>
                  <a:miter lim="800000"/>
                  <a:headEnd/>
                  <a:tailEnd/>
                </a:ln>
              </p:spPr>
              <p:txBody>
                <a:bodyPr/>
                <a:lstStyle/>
                <a:p>
                  <a:pPr>
                    <a:tabLst>
                      <a:tab pos="3676650" algn="l"/>
                    </a:tabLst>
                  </a:pPr>
                  <a:r>
                    <a:rPr lang="en-US" b="1">
                      <a:latin typeface="Arial" pitchFamily="34" charset="0"/>
                      <a:cs typeface="Times New Roman" pitchFamily="18" charset="0"/>
                    </a:rPr>
                    <a:t> -5</a:t>
                  </a:r>
                  <a:endParaRPr lang="en-US">
                    <a:latin typeface="Arial" pitchFamily="34" charset="0"/>
                    <a:cs typeface="Times New Roman" pitchFamily="18" charset="0"/>
                  </a:endParaRPr>
                </a:p>
                <a:p>
                  <a:pPr eaLnBrk="0" hangingPunct="0">
                    <a:tabLst>
                      <a:tab pos="3676650" algn="l"/>
                    </a:tabLst>
                  </a:pPr>
                  <a:endParaRPr lang="en-US" sz="1800">
                    <a:latin typeface="Arial" pitchFamily="34" charset="0"/>
                    <a:cs typeface="Arial" pitchFamily="34" charset="0"/>
                  </a:endParaRPr>
                </a:p>
              </p:txBody>
            </p:sp>
            <p:sp>
              <p:nvSpPr>
                <p:cNvPr id="30740" name="Rectangle 52"/>
                <p:cNvSpPr>
                  <a:spLocks noChangeArrowheads="1"/>
                </p:cNvSpPr>
                <p:nvPr/>
              </p:nvSpPr>
              <p:spPr bwMode="auto">
                <a:xfrm>
                  <a:off x="2102" y="1730"/>
                  <a:ext cx="518" cy="346"/>
                </a:xfrm>
                <a:prstGeom prst="rect">
                  <a:avLst/>
                </a:prstGeom>
                <a:noFill/>
                <a:ln w="7">
                  <a:solidFill>
                    <a:srgbClr val="A0A0A0"/>
                  </a:solidFill>
                  <a:miter lim="800000"/>
                  <a:headEnd/>
                  <a:tailEnd/>
                </a:ln>
              </p:spPr>
              <p:txBody>
                <a:bodyPr/>
                <a:lstStyle/>
                <a:p>
                  <a:endParaRPr lang="en-US"/>
                </a:p>
              </p:txBody>
            </p:sp>
          </p:grpSp>
        </p:grpSp>
        <p:sp>
          <p:nvSpPr>
            <p:cNvPr id="30726" name="Rectangle 53"/>
            <p:cNvSpPr>
              <a:spLocks noChangeArrowheads="1"/>
            </p:cNvSpPr>
            <p:nvPr/>
          </p:nvSpPr>
          <p:spPr bwMode="auto">
            <a:xfrm>
              <a:off x="-3" y="-3"/>
              <a:ext cx="2626" cy="2082"/>
            </a:xfrm>
            <a:prstGeom prst="rect">
              <a:avLst/>
            </a:prstGeom>
            <a:noFill/>
            <a:ln w="9525">
              <a:solidFill>
                <a:srgbClr val="A0A0A0"/>
              </a:solidFill>
              <a:miter lim="800000"/>
              <a:headEnd/>
              <a:tailEnd/>
            </a:ln>
          </p:spPr>
          <p:txBody>
            <a:bodyPr/>
            <a:lstStyle/>
            <a:p>
              <a:endParaRPr lang="en-US"/>
            </a:p>
          </p:txBody>
        </p:sp>
      </p:grpSp>
      <p:sp>
        <p:nvSpPr>
          <p:cNvPr id="30724" name="Slide Number Placeholder 55"/>
          <p:cNvSpPr>
            <a:spLocks noGrp="1"/>
          </p:cNvSpPr>
          <p:nvPr>
            <p:ph type="sldNum" sz="quarter" idx="12"/>
          </p:nvPr>
        </p:nvSpPr>
        <p:spPr>
          <a:noFill/>
        </p:spPr>
        <p:txBody>
          <a:bodyPr/>
          <a:lstStyle/>
          <a:p>
            <a:fld id="{D9A7DF18-CA98-4624-9C08-81C07F83CAAE}" type="slidenum">
              <a:rPr lang="en-US" smtClean="0"/>
              <a:pPr/>
              <a:t>74</a:t>
            </a:fld>
            <a:endParaRPr lang="en-US" sz="14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smtClean="0"/>
              <a:t>S/N + “little” hearing loss</a:t>
            </a:r>
          </a:p>
        </p:txBody>
      </p:sp>
      <p:pic>
        <p:nvPicPr>
          <p:cNvPr id="10243" name="Picture 2" descr="C:\Users\Karen\AppData\Local\Temp\Figure 4-2.jpg"/>
          <p:cNvPicPr>
            <a:picLocks noGrp="1" noChangeAspect="1" noChangeArrowheads="1"/>
          </p:cNvPicPr>
          <p:nvPr>
            <p:ph idx="1"/>
          </p:nvPr>
        </p:nvPicPr>
        <p:blipFill>
          <a:blip r:embed="rId3" cstate="print"/>
          <a:srcRect/>
          <a:stretch>
            <a:fillRect/>
          </a:stretch>
        </p:blipFill>
        <p:spPr>
          <a:xfrm>
            <a:off x="914400" y="1219200"/>
            <a:ext cx="6248400" cy="5341938"/>
          </a:xfrm>
          <a:noFill/>
        </p:spPr>
      </p:pic>
      <p:sp>
        <p:nvSpPr>
          <p:cNvPr id="10244" name="TextBox 3"/>
          <p:cNvSpPr txBox="1">
            <a:spLocks noChangeArrowheads="1"/>
          </p:cNvSpPr>
          <p:nvPr/>
        </p:nvSpPr>
        <p:spPr bwMode="auto">
          <a:xfrm>
            <a:off x="1828800" y="4191000"/>
            <a:ext cx="4851400" cy="707886"/>
          </a:xfrm>
          <a:prstGeom prst="rect">
            <a:avLst/>
          </a:prstGeom>
          <a:solidFill>
            <a:schemeClr val="accent1">
              <a:lumMod val="40000"/>
              <a:lumOff val="60000"/>
            </a:schemeClr>
          </a:solidFill>
          <a:ln w="9525">
            <a:noFill/>
            <a:miter lim="800000"/>
            <a:headEnd/>
            <a:tailEnd/>
          </a:ln>
        </p:spPr>
        <p:txBody>
          <a:bodyPr wrap="square">
            <a:spAutoFit/>
          </a:bodyPr>
          <a:lstStyle/>
          <a:p>
            <a:r>
              <a:rPr lang="en-US" sz="2000" dirty="0" smtClean="0"/>
              <a:t>Quiet  </a:t>
            </a:r>
            <a:r>
              <a:rPr lang="en-US" sz="4000" baseline="-25000" dirty="0" smtClean="0"/>
              <a:t>+6   +</a:t>
            </a:r>
            <a:r>
              <a:rPr lang="en-US" sz="4000" baseline="-25000" dirty="0"/>
              <a:t>3  </a:t>
            </a:r>
            <a:r>
              <a:rPr lang="en-US" sz="4000" dirty="0" smtClean="0"/>
              <a:t>  </a:t>
            </a:r>
            <a:r>
              <a:rPr lang="en-US" sz="4000" baseline="-25000" dirty="0" smtClean="0"/>
              <a:t> </a:t>
            </a:r>
            <a:r>
              <a:rPr lang="en-US" sz="4000" baseline="-25000" dirty="0"/>
              <a:t>0   </a:t>
            </a:r>
            <a:r>
              <a:rPr lang="en-US" sz="4000" baseline="-25000" dirty="0" smtClean="0"/>
              <a:t> -</a:t>
            </a:r>
            <a:r>
              <a:rPr lang="en-US" sz="4000" baseline="-25000" dirty="0"/>
              <a:t>3    </a:t>
            </a:r>
            <a:r>
              <a:rPr lang="en-US" sz="4000" baseline="-25000" dirty="0" smtClean="0"/>
              <a:t>-</a:t>
            </a:r>
            <a:r>
              <a:rPr lang="en-US" sz="4000" baseline="-25000" dirty="0"/>
              <a:t>6</a:t>
            </a:r>
            <a:endParaRPr lang="en-US" sz="4000" dirty="0"/>
          </a:p>
        </p:txBody>
      </p:sp>
      <p:pic>
        <p:nvPicPr>
          <p:cNvPr id="10245" name="Picture 5" descr="C:\Users\Karen\AppData\Local\Microsoft\Windows\Temporary Internet Files\Content.IE5\8DUPZ7UG\MPj04393700000[1].jpg"/>
          <p:cNvPicPr>
            <a:picLocks noChangeAspect="1" noChangeArrowheads="1"/>
          </p:cNvPicPr>
          <p:nvPr/>
        </p:nvPicPr>
        <p:blipFill>
          <a:blip r:embed="rId4" cstate="print"/>
          <a:srcRect l="24242"/>
          <a:stretch>
            <a:fillRect/>
          </a:stretch>
        </p:blipFill>
        <p:spPr bwMode="auto">
          <a:xfrm>
            <a:off x="7239000" y="5178425"/>
            <a:ext cx="1905000" cy="1679575"/>
          </a:xfrm>
          <a:prstGeom prst="rect">
            <a:avLst/>
          </a:prstGeom>
          <a:noFill/>
          <a:ln w="9525">
            <a:noFill/>
            <a:miter lim="800000"/>
            <a:headEnd/>
            <a:tailEnd/>
          </a:ln>
        </p:spPr>
      </p:pic>
      <p:sp>
        <p:nvSpPr>
          <p:cNvPr id="6" name="TextBox 5"/>
          <p:cNvSpPr txBox="1"/>
          <p:nvPr/>
        </p:nvSpPr>
        <p:spPr>
          <a:xfrm>
            <a:off x="5791200" y="1295400"/>
            <a:ext cx="1133644" cy="646331"/>
          </a:xfrm>
          <a:prstGeom prst="rect">
            <a:avLst/>
          </a:prstGeom>
          <a:solidFill>
            <a:schemeClr val="accent1">
              <a:lumMod val="40000"/>
              <a:lumOff val="60000"/>
            </a:schemeClr>
          </a:solidFill>
        </p:spPr>
        <p:txBody>
          <a:bodyPr wrap="none" rtlCol="0">
            <a:spAutoFit/>
          </a:bodyPr>
          <a:lstStyle/>
          <a:p>
            <a:r>
              <a:rPr lang="en-US" dirty="0" smtClean="0"/>
              <a:t>Normal</a:t>
            </a:r>
          </a:p>
          <a:p>
            <a:r>
              <a:rPr lang="en-US" dirty="0" smtClean="0"/>
              <a:t>Hearing </a:t>
            </a:r>
            <a:endParaRPr lang="en-US" dirty="0"/>
          </a:p>
        </p:txBody>
      </p:sp>
      <p:sp>
        <p:nvSpPr>
          <p:cNvPr id="7" name="TextBox 6"/>
          <p:cNvSpPr txBox="1"/>
          <p:nvPr/>
        </p:nvSpPr>
        <p:spPr>
          <a:xfrm>
            <a:off x="2667000" y="2209800"/>
            <a:ext cx="1071127" cy="923330"/>
          </a:xfrm>
          <a:prstGeom prst="rect">
            <a:avLst/>
          </a:prstGeom>
          <a:solidFill>
            <a:srgbClr val="FFFF66"/>
          </a:solidFill>
          <a:ln>
            <a:solidFill>
              <a:schemeClr val="bg2">
                <a:lumMod val="50000"/>
              </a:schemeClr>
            </a:solidFill>
          </a:ln>
        </p:spPr>
        <p:txBody>
          <a:bodyPr wrap="none" rtlCol="0">
            <a:spAutoFit/>
          </a:bodyPr>
          <a:lstStyle/>
          <a:p>
            <a:r>
              <a:rPr lang="en-US" dirty="0" smtClean="0"/>
              <a:t>Minimal</a:t>
            </a:r>
          </a:p>
          <a:p>
            <a:r>
              <a:rPr lang="en-US" dirty="0" smtClean="0"/>
              <a:t>Hearing</a:t>
            </a:r>
          </a:p>
          <a:p>
            <a:r>
              <a:rPr lang="en-US" dirty="0" smtClean="0"/>
              <a:t>Loss </a:t>
            </a:r>
            <a:endParaRPr lang="en-US" dirty="0"/>
          </a:p>
        </p:txBody>
      </p:sp>
      <p:sp>
        <p:nvSpPr>
          <p:cNvPr id="8" name="TextBox 7"/>
          <p:cNvSpPr txBox="1"/>
          <p:nvPr/>
        </p:nvSpPr>
        <p:spPr>
          <a:xfrm>
            <a:off x="4343400" y="1676400"/>
            <a:ext cx="630301" cy="369332"/>
          </a:xfrm>
          <a:prstGeom prst="rect">
            <a:avLst/>
          </a:prstGeom>
          <a:solidFill>
            <a:schemeClr val="accent1">
              <a:lumMod val="40000"/>
              <a:lumOff val="60000"/>
            </a:schemeClr>
          </a:solidFill>
        </p:spPr>
        <p:txBody>
          <a:bodyPr wrap="none" rtlCol="0">
            <a:spAutoFit/>
          </a:bodyPr>
          <a:lstStyle/>
          <a:p>
            <a:r>
              <a:rPr lang="en-US" dirty="0" smtClean="0"/>
              <a:t>90%</a:t>
            </a:r>
            <a:endParaRPr lang="en-US" dirty="0"/>
          </a:p>
        </p:txBody>
      </p:sp>
      <p:sp>
        <p:nvSpPr>
          <p:cNvPr id="10" name="Rectangle 9"/>
          <p:cNvSpPr/>
          <p:nvPr/>
        </p:nvSpPr>
        <p:spPr>
          <a:xfrm>
            <a:off x="4267200" y="2590800"/>
            <a:ext cx="630301" cy="369332"/>
          </a:xfrm>
          <a:prstGeom prst="rect">
            <a:avLst/>
          </a:prstGeom>
          <a:solidFill>
            <a:srgbClr val="FFFF66"/>
          </a:solidFill>
          <a:ln>
            <a:solidFill>
              <a:schemeClr val="bg2">
                <a:lumMod val="50000"/>
              </a:schemeClr>
            </a:solidFill>
          </a:ln>
        </p:spPr>
        <p:txBody>
          <a:bodyPr wrap="none">
            <a:spAutoFit/>
          </a:bodyPr>
          <a:lstStyle/>
          <a:p>
            <a:r>
              <a:rPr lang="en-US" dirty="0" smtClean="0"/>
              <a:t>70%</a:t>
            </a:r>
            <a:endParaRPr lang="en-US" dirty="0"/>
          </a:p>
        </p:txBody>
      </p:sp>
      <p:sp>
        <p:nvSpPr>
          <p:cNvPr id="11" name="Rectangle 10"/>
          <p:cNvSpPr/>
          <p:nvPr/>
        </p:nvSpPr>
        <p:spPr>
          <a:xfrm>
            <a:off x="6019800" y="2438400"/>
            <a:ext cx="630301" cy="369332"/>
          </a:xfrm>
          <a:prstGeom prst="rect">
            <a:avLst/>
          </a:prstGeom>
          <a:solidFill>
            <a:schemeClr val="accent1">
              <a:lumMod val="40000"/>
              <a:lumOff val="60000"/>
            </a:schemeClr>
          </a:solidFill>
        </p:spPr>
        <p:txBody>
          <a:bodyPr wrap="none">
            <a:spAutoFit/>
          </a:bodyPr>
          <a:lstStyle/>
          <a:p>
            <a:r>
              <a:rPr lang="en-US" dirty="0" smtClean="0"/>
              <a:t>70%</a:t>
            </a:r>
            <a:endParaRPr lang="en-US" dirty="0"/>
          </a:p>
        </p:txBody>
      </p:sp>
      <p:sp>
        <p:nvSpPr>
          <p:cNvPr id="12" name="Rectangle 11"/>
          <p:cNvSpPr/>
          <p:nvPr/>
        </p:nvSpPr>
        <p:spPr>
          <a:xfrm>
            <a:off x="5943600" y="3429000"/>
            <a:ext cx="630301" cy="369332"/>
          </a:xfrm>
          <a:prstGeom prst="rect">
            <a:avLst/>
          </a:prstGeom>
          <a:solidFill>
            <a:srgbClr val="FFFF66"/>
          </a:solidFill>
          <a:ln>
            <a:solidFill>
              <a:schemeClr val="bg2">
                <a:lumMod val="50000"/>
              </a:schemeClr>
            </a:solidFill>
          </a:ln>
        </p:spPr>
        <p:txBody>
          <a:bodyPr wrap="none">
            <a:spAutoFit/>
          </a:bodyPr>
          <a:lstStyle/>
          <a:p>
            <a:r>
              <a:rPr lang="en-US" dirty="0" smtClean="0"/>
              <a:t>40%</a:t>
            </a:r>
            <a:endParaRPr 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Visual analogy of speech sounds </a:t>
            </a:r>
            <a:br>
              <a:rPr lang="en-US" dirty="0" smtClean="0"/>
            </a:br>
            <a:r>
              <a:rPr lang="en-US" dirty="0" smtClean="0"/>
              <a:t>smearing together as RT increases</a:t>
            </a:r>
          </a:p>
        </p:txBody>
      </p:sp>
      <p:pic>
        <p:nvPicPr>
          <p:cNvPr id="13315" name="Picture 5" descr="The image “file:///G:/powerpoints/Speech%20Clarity.jpg” cannot be displayed, because it contains errors."/>
          <p:cNvPicPr>
            <a:picLocks noGrp="1" noChangeAspect="1" noChangeArrowheads="1"/>
          </p:cNvPicPr>
          <p:nvPr>
            <p:ph idx="1"/>
          </p:nvPr>
        </p:nvPicPr>
        <p:blipFill>
          <a:blip r:embed="rId3" cstate="print"/>
          <a:srcRect t="7588"/>
          <a:stretch>
            <a:fillRect/>
          </a:stretch>
        </p:blipFill>
        <p:spPr>
          <a:xfrm>
            <a:off x="533400" y="1524000"/>
            <a:ext cx="7516813" cy="5334000"/>
          </a:xfrm>
          <a:noFill/>
        </p:spPr>
      </p:pic>
      <p:pic>
        <p:nvPicPr>
          <p:cNvPr id="13316" name="Picture 5" descr="C:\Users\Karen\AppData\Local\Microsoft\Windows\Temporary Internet Files\Content.IE5\JT7E37P4\MPj04231160000[1].jpg"/>
          <p:cNvPicPr>
            <a:picLocks noChangeAspect="1" noChangeArrowheads="1"/>
          </p:cNvPicPr>
          <p:nvPr/>
        </p:nvPicPr>
        <p:blipFill>
          <a:blip r:embed="rId4" cstate="print"/>
          <a:srcRect/>
          <a:stretch>
            <a:fillRect/>
          </a:stretch>
        </p:blipFill>
        <p:spPr bwMode="auto">
          <a:xfrm>
            <a:off x="6450013" y="1752600"/>
            <a:ext cx="2693987"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smtClean="0"/>
              <a:t>RT + “little” hearing loss</a:t>
            </a:r>
          </a:p>
        </p:txBody>
      </p:sp>
      <p:pic>
        <p:nvPicPr>
          <p:cNvPr id="12291" name="Picture 2" descr="C:\Users\Karen\AppData\Local\Temp\Figure 4-1.jpg"/>
          <p:cNvPicPr>
            <a:picLocks noGrp="1" noChangeAspect="1" noChangeArrowheads="1"/>
          </p:cNvPicPr>
          <p:nvPr>
            <p:ph idx="1"/>
          </p:nvPr>
        </p:nvPicPr>
        <p:blipFill>
          <a:blip r:embed="rId3" cstate="print"/>
          <a:srcRect/>
          <a:stretch>
            <a:fillRect/>
          </a:stretch>
        </p:blipFill>
        <p:spPr>
          <a:xfrm>
            <a:off x="1295400" y="1143000"/>
            <a:ext cx="6194617" cy="5410200"/>
          </a:xfrm>
          <a:noFill/>
        </p:spPr>
      </p:pic>
      <p:sp>
        <p:nvSpPr>
          <p:cNvPr id="4" name="TextBox 3"/>
          <p:cNvSpPr txBox="1"/>
          <p:nvPr/>
        </p:nvSpPr>
        <p:spPr>
          <a:xfrm>
            <a:off x="2743200" y="4572000"/>
            <a:ext cx="1172116" cy="369332"/>
          </a:xfrm>
          <a:prstGeom prst="rect">
            <a:avLst/>
          </a:prstGeom>
          <a:solidFill>
            <a:srgbClr val="92D050"/>
          </a:solidFill>
        </p:spPr>
        <p:txBody>
          <a:bodyPr wrap="none" rtlCol="0">
            <a:spAutoFit/>
          </a:bodyPr>
          <a:lstStyle/>
          <a:p>
            <a:r>
              <a:rPr lang="en-US" dirty="0" smtClean="0"/>
              <a:t>RT = 0.0</a:t>
            </a:r>
            <a:endParaRPr lang="en-US" dirty="0"/>
          </a:p>
        </p:txBody>
      </p:sp>
      <p:sp>
        <p:nvSpPr>
          <p:cNvPr id="5" name="TextBox 4"/>
          <p:cNvSpPr txBox="1"/>
          <p:nvPr/>
        </p:nvSpPr>
        <p:spPr>
          <a:xfrm>
            <a:off x="4800600" y="4572000"/>
            <a:ext cx="1172116" cy="369332"/>
          </a:xfrm>
          <a:prstGeom prst="rect">
            <a:avLst/>
          </a:prstGeom>
          <a:solidFill>
            <a:srgbClr val="92D050"/>
          </a:solidFill>
        </p:spPr>
        <p:txBody>
          <a:bodyPr wrap="none" rtlCol="0">
            <a:spAutoFit/>
          </a:bodyPr>
          <a:lstStyle/>
          <a:p>
            <a:r>
              <a:rPr lang="en-US" dirty="0" smtClean="0"/>
              <a:t>RT = 0.8</a:t>
            </a:r>
            <a:endParaRPr lang="en-US" dirty="0"/>
          </a:p>
        </p:txBody>
      </p:sp>
      <p:sp>
        <p:nvSpPr>
          <p:cNvPr id="6" name="TextBox 5"/>
          <p:cNvSpPr txBox="1"/>
          <p:nvPr/>
        </p:nvSpPr>
        <p:spPr>
          <a:xfrm rot="16200000">
            <a:off x="1876881" y="2542720"/>
            <a:ext cx="1949573" cy="369332"/>
          </a:xfrm>
          <a:prstGeom prst="rect">
            <a:avLst/>
          </a:prstGeom>
          <a:solidFill>
            <a:schemeClr val="accent1">
              <a:lumMod val="40000"/>
              <a:lumOff val="60000"/>
            </a:schemeClr>
          </a:solidFill>
        </p:spPr>
        <p:txBody>
          <a:bodyPr wrap="none" rtlCol="0">
            <a:spAutoFit/>
          </a:bodyPr>
          <a:lstStyle/>
          <a:p>
            <a:r>
              <a:rPr lang="en-US" dirty="0" smtClean="0"/>
              <a:t>Normal Hearing</a:t>
            </a:r>
            <a:endParaRPr lang="en-US" dirty="0"/>
          </a:p>
        </p:txBody>
      </p:sp>
      <p:sp>
        <p:nvSpPr>
          <p:cNvPr id="7" name="TextBox 6"/>
          <p:cNvSpPr txBox="1"/>
          <p:nvPr/>
        </p:nvSpPr>
        <p:spPr>
          <a:xfrm rot="16200000">
            <a:off x="4162880" y="2847520"/>
            <a:ext cx="1949573" cy="369332"/>
          </a:xfrm>
          <a:prstGeom prst="rect">
            <a:avLst/>
          </a:prstGeom>
          <a:solidFill>
            <a:schemeClr val="accent1">
              <a:lumMod val="40000"/>
              <a:lumOff val="60000"/>
            </a:schemeClr>
          </a:solidFill>
        </p:spPr>
        <p:txBody>
          <a:bodyPr wrap="none" rtlCol="0">
            <a:spAutoFit/>
          </a:bodyPr>
          <a:lstStyle/>
          <a:p>
            <a:r>
              <a:rPr lang="en-US" dirty="0" smtClean="0"/>
              <a:t>Normal Hearing</a:t>
            </a:r>
            <a:endParaRPr lang="en-US" dirty="0"/>
          </a:p>
        </p:txBody>
      </p:sp>
      <p:sp>
        <p:nvSpPr>
          <p:cNvPr id="8" name="TextBox 7"/>
          <p:cNvSpPr txBox="1"/>
          <p:nvPr/>
        </p:nvSpPr>
        <p:spPr>
          <a:xfrm rot="16200000">
            <a:off x="4915467" y="3314133"/>
            <a:ext cx="1879041" cy="584775"/>
          </a:xfrm>
          <a:prstGeom prst="rect">
            <a:avLst/>
          </a:prstGeom>
          <a:solidFill>
            <a:srgbClr val="FFFF66"/>
          </a:solidFill>
        </p:spPr>
        <p:txBody>
          <a:bodyPr wrap="none" rtlCol="0">
            <a:spAutoFit/>
          </a:bodyPr>
          <a:lstStyle/>
          <a:p>
            <a:r>
              <a:rPr lang="en-US" sz="1600" dirty="0" smtClean="0"/>
              <a:t>Minimal Hearing </a:t>
            </a:r>
          </a:p>
          <a:p>
            <a:pPr algn="ctr"/>
            <a:r>
              <a:rPr lang="en-US" sz="1600" dirty="0" smtClean="0"/>
              <a:t>Loss</a:t>
            </a:r>
            <a:endParaRPr lang="en-US" sz="1600" dirty="0"/>
          </a:p>
        </p:txBody>
      </p:sp>
      <p:sp>
        <p:nvSpPr>
          <p:cNvPr id="9" name="TextBox 8"/>
          <p:cNvSpPr txBox="1"/>
          <p:nvPr/>
        </p:nvSpPr>
        <p:spPr>
          <a:xfrm rot="16200000">
            <a:off x="2629467" y="2933133"/>
            <a:ext cx="1879041" cy="584775"/>
          </a:xfrm>
          <a:prstGeom prst="rect">
            <a:avLst/>
          </a:prstGeom>
          <a:solidFill>
            <a:srgbClr val="FFFF66"/>
          </a:solidFill>
        </p:spPr>
        <p:txBody>
          <a:bodyPr wrap="none" rtlCol="0">
            <a:spAutoFit/>
          </a:bodyPr>
          <a:lstStyle/>
          <a:p>
            <a:pPr algn="ctr"/>
            <a:r>
              <a:rPr lang="en-US" sz="1600" dirty="0" smtClean="0"/>
              <a:t>Minimal Hearing </a:t>
            </a:r>
          </a:p>
          <a:p>
            <a:pPr algn="ctr"/>
            <a:r>
              <a:rPr lang="en-US" sz="1600" dirty="0" smtClean="0"/>
              <a:t>Loss</a:t>
            </a:r>
            <a:endParaRPr lang="en-US" sz="1600" dirty="0"/>
          </a:p>
        </p:txBody>
      </p:sp>
      <p:sp>
        <p:nvSpPr>
          <p:cNvPr id="10" name="TextBox 9"/>
          <p:cNvSpPr txBox="1"/>
          <p:nvPr/>
        </p:nvSpPr>
        <p:spPr>
          <a:xfrm>
            <a:off x="4876800" y="1524000"/>
            <a:ext cx="630301" cy="369332"/>
          </a:xfrm>
          <a:prstGeom prst="rect">
            <a:avLst/>
          </a:prstGeom>
          <a:solidFill>
            <a:schemeClr val="bg2">
              <a:lumMod val="90000"/>
            </a:schemeClr>
          </a:solidFill>
        </p:spPr>
        <p:txBody>
          <a:bodyPr wrap="none" rtlCol="0">
            <a:spAutoFit/>
          </a:bodyPr>
          <a:lstStyle/>
          <a:p>
            <a:r>
              <a:rPr lang="en-US" dirty="0" smtClean="0"/>
              <a:t>85%</a:t>
            </a:r>
            <a:endParaRPr lang="en-US" dirty="0"/>
          </a:p>
        </p:txBody>
      </p:sp>
      <p:sp>
        <p:nvSpPr>
          <p:cNvPr id="11" name="TextBox 10"/>
          <p:cNvSpPr txBox="1"/>
          <p:nvPr/>
        </p:nvSpPr>
        <p:spPr>
          <a:xfrm>
            <a:off x="5562600" y="2209800"/>
            <a:ext cx="630301" cy="369332"/>
          </a:xfrm>
          <a:prstGeom prst="rect">
            <a:avLst/>
          </a:prstGeom>
          <a:solidFill>
            <a:srgbClr val="FFFF66"/>
          </a:solidFill>
        </p:spPr>
        <p:txBody>
          <a:bodyPr wrap="none" rtlCol="0">
            <a:spAutoFit/>
          </a:bodyPr>
          <a:lstStyle/>
          <a:p>
            <a:r>
              <a:rPr lang="en-US" dirty="0" smtClean="0"/>
              <a:t>63%</a:t>
            </a:r>
            <a:endParaRPr lang="en-US"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8229600" cy="4995672"/>
          </a:xfrm>
        </p:spPr>
        <p:txBody>
          <a:bodyPr>
            <a:normAutofit/>
          </a:bodyPr>
          <a:lstStyle/>
          <a:p>
            <a:r>
              <a:rPr lang="en-US" dirty="0" smtClean="0"/>
              <a:t>There are inexpensive telephone apps that are available for measuring background noise and reverberation </a:t>
            </a:r>
          </a:p>
          <a:p>
            <a:r>
              <a:rPr lang="en-US" dirty="0" smtClean="0"/>
              <a:t>There are national </a:t>
            </a:r>
            <a:r>
              <a:rPr lang="en-US" dirty="0" smtClean="0">
                <a:solidFill>
                  <a:srgbClr val="C00000"/>
                </a:solidFill>
              </a:rPr>
              <a:t>standards</a:t>
            </a:r>
            <a:r>
              <a:rPr lang="en-US" dirty="0" smtClean="0"/>
              <a:t> in the US and a few other countries for the allowable noise and reverberation in classrooms</a:t>
            </a:r>
          </a:p>
          <a:p>
            <a:r>
              <a:rPr lang="en-US" dirty="0" smtClean="0"/>
              <a:t>Identifying the acoustic setting should </a:t>
            </a:r>
          </a:p>
          <a:p>
            <a:pPr>
              <a:buNone/>
            </a:pPr>
            <a:r>
              <a:rPr lang="en-US" dirty="0" smtClean="0"/>
              <a:t>   be a consideration in child placement</a:t>
            </a:r>
          </a:p>
          <a:p>
            <a:pPr>
              <a:buNone/>
            </a:pPr>
            <a:r>
              <a:rPr lang="en-US" dirty="0" smtClean="0"/>
              <a:t>It is also valuable to determine the </a:t>
            </a:r>
          </a:p>
          <a:p>
            <a:pPr>
              <a:buNone/>
            </a:pPr>
            <a:r>
              <a:rPr lang="en-US" dirty="0" smtClean="0"/>
              <a:t>student‘s level of awareness of the </a:t>
            </a:r>
          </a:p>
          <a:p>
            <a:pPr>
              <a:buNone/>
            </a:pPr>
            <a:r>
              <a:rPr lang="en-US" dirty="0" smtClean="0"/>
              <a:t>listening setting.</a:t>
            </a:r>
          </a:p>
          <a:p>
            <a:endParaRPr lang="en-US" dirty="0"/>
          </a:p>
        </p:txBody>
      </p:sp>
      <p:sp>
        <p:nvSpPr>
          <p:cNvPr id="2" name="Title 1"/>
          <p:cNvSpPr>
            <a:spLocks noGrp="1"/>
          </p:cNvSpPr>
          <p:nvPr>
            <p:ph type="title"/>
          </p:nvPr>
        </p:nvSpPr>
        <p:spPr/>
        <p:txBody>
          <a:bodyPr/>
          <a:lstStyle/>
          <a:p>
            <a:r>
              <a:rPr lang="en-US" dirty="0" smtClean="0"/>
              <a:t>Apps!</a:t>
            </a:r>
            <a:endParaRPr lang="en-US" dirty="0"/>
          </a:p>
        </p:txBody>
      </p:sp>
      <p:pic>
        <p:nvPicPr>
          <p:cNvPr id="12290" name="Picture 2" descr="C:\Users\karen\AppData\Local\Microsoft\Windows\Temporary Internet Files\Content.IE5\EQ84OX81\MC900441332[1].png"/>
          <p:cNvPicPr>
            <a:picLocks noChangeAspect="1" noChangeArrowheads="1"/>
          </p:cNvPicPr>
          <p:nvPr/>
        </p:nvPicPr>
        <p:blipFill>
          <a:blip r:embed="rId2" cstate="print"/>
          <a:srcRect/>
          <a:stretch>
            <a:fillRect/>
          </a:stretch>
        </p:blipFill>
        <p:spPr bwMode="auto">
          <a:xfrm>
            <a:off x="6858000" y="3886200"/>
            <a:ext cx="2743200" cy="2743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52400"/>
            <a:ext cx="8610600" cy="954107"/>
          </a:xfrm>
          <a:prstGeom prst="rect">
            <a:avLst/>
          </a:prstGeom>
          <a:solidFill>
            <a:schemeClr val="bg1"/>
          </a:solidFill>
        </p:spPr>
        <p:txBody>
          <a:bodyPr wrap="square" rtlCol="0">
            <a:spAutoFit/>
          </a:bodyPr>
          <a:lstStyle/>
          <a:p>
            <a:endParaRPr lang="en-US" sz="2800" dirty="0" smtClean="0"/>
          </a:p>
          <a:p>
            <a:r>
              <a:rPr lang="en-US" sz="2800" dirty="0" smtClean="0"/>
              <a:t> </a:t>
            </a:r>
            <a:endParaRPr lang="en-US" sz="2800" dirty="0"/>
          </a:p>
        </p:txBody>
      </p:sp>
      <p:sp>
        <p:nvSpPr>
          <p:cNvPr id="4" name="Title 3"/>
          <p:cNvSpPr>
            <a:spLocks noGrp="1"/>
          </p:cNvSpPr>
          <p:nvPr>
            <p:ph type="title"/>
          </p:nvPr>
        </p:nvSpPr>
        <p:spPr/>
        <p:txBody>
          <a:bodyPr>
            <a:normAutofit fontScale="90000"/>
          </a:bodyPr>
          <a:lstStyle/>
          <a:p>
            <a:r>
              <a:rPr lang="en-US" sz="4400" dirty="0" smtClean="0"/>
              <a:t>Before LIFE Questions:</a:t>
            </a:r>
            <a:br>
              <a:rPr lang="en-US" sz="4400" dirty="0" smtClean="0"/>
            </a:br>
            <a:endParaRPr lang="en-US" dirty="0"/>
          </a:p>
        </p:txBody>
      </p:sp>
      <p:sp>
        <p:nvSpPr>
          <p:cNvPr id="5" name="Content Placeholder 4"/>
          <p:cNvSpPr>
            <a:spLocks noGrp="1"/>
          </p:cNvSpPr>
          <p:nvPr>
            <p:ph idx="1"/>
          </p:nvPr>
        </p:nvSpPr>
        <p:spPr>
          <a:xfrm>
            <a:off x="152400" y="990600"/>
            <a:ext cx="8534400" cy="5867400"/>
          </a:xfrm>
        </p:spPr>
        <p:txBody>
          <a:bodyPr>
            <a:noAutofit/>
          </a:bodyPr>
          <a:lstStyle/>
          <a:p>
            <a:pPr>
              <a:buFont typeface="Arial" pitchFamily="34" charset="0"/>
              <a:buChar char="•"/>
            </a:pPr>
            <a:r>
              <a:rPr lang="en-US" sz="2800" dirty="0" smtClean="0"/>
              <a:t>Centers’ the student on thinking about    listening in the classroom. </a:t>
            </a:r>
          </a:p>
          <a:p>
            <a:pPr>
              <a:buFont typeface="Arial" pitchFamily="34" charset="0"/>
              <a:buChar char="•"/>
            </a:pPr>
            <a:r>
              <a:rPr lang="en-US" sz="2800" dirty="0" smtClean="0"/>
              <a:t> Reflects student awareness of the listening environment. </a:t>
            </a:r>
          </a:p>
          <a:p>
            <a:pPr>
              <a:buFont typeface="Arial" pitchFamily="34" charset="0"/>
              <a:buChar char="•"/>
            </a:pPr>
            <a:r>
              <a:rPr lang="en-US" sz="2800" dirty="0" smtClean="0"/>
              <a:t> Provides a ‘sketch’ of teaching style</a:t>
            </a:r>
          </a:p>
          <a:p>
            <a:pPr>
              <a:buFont typeface="Arial" pitchFamily="34" charset="0"/>
              <a:buChar char="•"/>
            </a:pPr>
            <a:r>
              <a:rPr lang="en-US" sz="2800" dirty="0" smtClean="0"/>
              <a:t> Provides information on seating position in the classroom. </a:t>
            </a:r>
          </a:p>
          <a:p>
            <a:pPr>
              <a:buFont typeface="Arial" pitchFamily="34" charset="0"/>
              <a:buChar char="•"/>
            </a:pPr>
            <a:r>
              <a:rPr lang="en-US" sz="2800" dirty="0" smtClean="0"/>
              <a:t>Also asks student how s/he feels about hearing technology.</a:t>
            </a:r>
          </a:p>
          <a:p>
            <a:pPr>
              <a:buFont typeface="Arial" pitchFamily="34" charset="0"/>
              <a:buChar char="•"/>
            </a:pPr>
            <a:r>
              <a:rPr lang="en-US" sz="2800" dirty="0" smtClean="0"/>
              <a:t>Not all of the questions need to be asked – this is up to the professional to decide</a:t>
            </a:r>
          </a:p>
          <a:p>
            <a:endParaRPr lang="en-US" sz="1600" dirty="0"/>
          </a:p>
        </p:txBody>
      </p:sp>
      <p:pic>
        <p:nvPicPr>
          <p:cNvPr id="75778" name="Picture 2" descr="C:\Users\karen\AppData\Local\Microsoft\Windows\Temporary Internet Files\Content.IE5\EQ84OX81\MC900434389[1].wmf"/>
          <p:cNvPicPr>
            <a:picLocks noChangeAspect="1" noChangeArrowheads="1"/>
          </p:cNvPicPr>
          <p:nvPr/>
        </p:nvPicPr>
        <p:blipFill>
          <a:blip r:embed="rId2" cstate="print"/>
          <a:srcRect/>
          <a:stretch>
            <a:fillRect/>
          </a:stretch>
        </p:blipFill>
        <p:spPr bwMode="auto">
          <a:xfrm>
            <a:off x="7467600" y="152401"/>
            <a:ext cx="1130300" cy="1781710"/>
          </a:xfrm>
          <a:prstGeom prst="rect">
            <a:avLst/>
          </a:prstGeom>
          <a:noFill/>
        </p:spPr>
      </p:pic>
      <p:sp>
        <p:nvSpPr>
          <p:cNvPr id="6" name="Slide Number Placeholder 5"/>
          <p:cNvSpPr>
            <a:spLocks noGrp="1"/>
          </p:cNvSpPr>
          <p:nvPr>
            <p:ph type="sldNum" sz="quarter" idx="12"/>
          </p:nvPr>
        </p:nvSpPr>
        <p:spPr/>
        <p:txBody>
          <a:bodyPr/>
          <a:lstStyle/>
          <a:p>
            <a:pPr>
              <a:defRPr/>
            </a:pPr>
            <a:fld id="{F558134B-125E-4B78-824C-EEB1345EA9B7}" type="slidenum">
              <a:rPr lang="en-US" smtClean="0"/>
              <a:pPr>
                <a:defRPr/>
              </a:pPr>
              <a:t>79</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4525963"/>
          </a:xfrm>
        </p:spPr>
        <p:txBody>
          <a:bodyPr/>
          <a:lstStyle/>
          <a:p>
            <a:r>
              <a:rPr lang="en-US" dirty="0" smtClean="0"/>
              <a:t>Poorer ability to listen in noisy environments</a:t>
            </a:r>
          </a:p>
          <a:p>
            <a:r>
              <a:rPr lang="en-US" dirty="0" smtClean="0"/>
              <a:t>Poorer ability to localize sound</a:t>
            </a:r>
          </a:p>
          <a:p>
            <a:r>
              <a:rPr lang="en-US" dirty="0" smtClean="0"/>
              <a:t>Need speech to be louder than noise!</a:t>
            </a:r>
          </a:p>
          <a:p>
            <a:pPr>
              <a:buNone/>
            </a:pPr>
            <a:endParaRPr lang="en-US" dirty="0" smtClean="0"/>
          </a:p>
          <a:p>
            <a:pPr>
              <a:buNone/>
            </a:pPr>
            <a:r>
              <a:rPr lang="en-US" b="1" dirty="0" smtClean="0"/>
              <a:t>RESULT: </a:t>
            </a:r>
          </a:p>
          <a:p>
            <a:pPr>
              <a:buNone/>
            </a:pPr>
            <a:r>
              <a:rPr lang="en-US" sz="2800" b="1" dirty="0" smtClean="0"/>
              <a:t>10x risk of school</a:t>
            </a:r>
          </a:p>
          <a:p>
            <a:pPr>
              <a:buNone/>
            </a:pPr>
            <a:r>
              <a:rPr lang="en-US" sz="2800" b="1" dirty="0" smtClean="0"/>
              <a:t>difficulty/failure</a:t>
            </a:r>
            <a:endParaRPr lang="en-US" sz="2800" b="1" dirty="0"/>
          </a:p>
        </p:txBody>
      </p:sp>
      <p:sp>
        <p:nvSpPr>
          <p:cNvPr id="3" name="Title 2"/>
          <p:cNvSpPr>
            <a:spLocks noGrp="1"/>
          </p:cNvSpPr>
          <p:nvPr>
            <p:ph type="title"/>
          </p:nvPr>
        </p:nvSpPr>
        <p:spPr>
          <a:xfrm>
            <a:off x="457200" y="274638"/>
            <a:ext cx="8229600" cy="639762"/>
          </a:xfrm>
        </p:spPr>
        <p:txBody>
          <a:bodyPr>
            <a:normAutofit fontScale="90000"/>
          </a:bodyPr>
          <a:lstStyle/>
          <a:p>
            <a:r>
              <a:rPr lang="en-US" dirty="0" smtClean="0"/>
              <a:t>Challenges with only one good ear</a:t>
            </a:r>
            <a:endParaRPr lang="en-US" dirty="0"/>
          </a:p>
        </p:txBody>
      </p:sp>
      <p:pic>
        <p:nvPicPr>
          <p:cNvPr id="1027"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609600" y="4419600"/>
            <a:ext cx="1295400" cy="1295400"/>
          </a:xfrm>
          <a:prstGeom prst="rect">
            <a:avLst/>
          </a:prstGeom>
          <a:noFill/>
        </p:spPr>
      </p:pic>
      <p:pic>
        <p:nvPicPr>
          <p:cNvPr id="6"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3505200" y="5181600"/>
            <a:ext cx="1295400" cy="1295400"/>
          </a:xfrm>
          <a:prstGeom prst="rect">
            <a:avLst/>
          </a:prstGeom>
          <a:noFill/>
        </p:spPr>
      </p:pic>
      <p:pic>
        <p:nvPicPr>
          <p:cNvPr id="7"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3505200" y="3962400"/>
            <a:ext cx="1295400" cy="1295400"/>
          </a:xfrm>
          <a:prstGeom prst="rect">
            <a:avLst/>
          </a:prstGeom>
          <a:noFill/>
        </p:spPr>
      </p:pic>
      <p:pic>
        <p:nvPicPr>
          <p:cNvPr id="8"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4724400" y="3962400"/>
            <a:ext cx="1295400" cy="1295400"/>
          </a:xfrm>
          <a:prstGeom prst="rect">
            <a:avLst/>
          </a:prstGeom>
          <a:noFill/>
        </p:spPr>
      </p:pic>
      <p:pic>
        <p:nvPicPr>
          <p:cNvPr id="9"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4800600" y="5181600"/>
            <a:ext cx="1295400" cy="1295400"/>
          </a:xfrm>
          <a:prstGeom prst="rect">
            <a:avLst/>
          </a:prstGeom>
          <a:noFill/>
        </p:spPr>
      </p:pic>
      <p:pic>
        <p:nvPicPr>
          <p:cNvPr id="10"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5943600" y="3962400"/>
            <a:ext cx="1295400" cy="1295400"/>
          </a:xfrm>
          <a:prstGeom prst="rect">
            <a:avLst/>
          </a:prstGeom>
          <a:noFill/>
        </p:spPr>
      </p:pic>
      <p:pic>
        <p:nvPicPr>
          <p:cNvPr id="11"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7086600" y="3962400"/>
            <a:ext cx="1295400" cy="1295400"/>
          </a:xfrm>
          <a:prstGeom prst="rect">
            <a:avLst/>
          </a:prstGeom>
          <a:noFill/>
        </p:spPr>
      </p:pic>
      <p:pic>
        <p:nvPicPr>
          <p:cNvPr id="12"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6019800" y="5181600"/>
            <a:ext cx="1295400" cy="1295400"/>
          </a:xfrm>
          <a:prstGeom prst="rect">
            <a:avLst/>
          </a:prstGeom>
          <a:noFill/>
        </p:spPr>
      </p:pic>
      <p:pic>
        <p:nvPicPr>
          <p:cNvPr id="13"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7162800" y="5181600"/>
            <a:ext cx="1295400" cy="1295400"/>
          </a:xfrm>
          <a:prstGeom prst="rect">
            <a:avLst/>
          </a:prstGeom>
          <a:noFill/>
        </p:spPr>
      </p:pic>
      <p:pic>
        <p:nvPicPr>
          <p:cNvPr id="14"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5867400" y="2743200"/>
            <a:ext cx="1295400" cy="1295400"/>
          </a:xfrm>
          <a:prstGeom prst="rect">
            <a:avLst/>
          </a:prstGeom>
          <a:noFill/>
        </p:spPr>
      </p:pic>
      <p:pic>
        <p:nvPicPr>
          <p:cNvPr id="15" name="Picture 3" descr="C:\Users\karen\AppData\Local\Microsoft\Windows\Temporary Internet Files\Content.IE5\EQ84OX81\MC900433161[1].jpg"/>
          <p:cNvPicPr>
            <a:picLocks noChangeAspect="1" noChangeArrowheads="1"/>
          </p:cNvPicPr>
          <p:nvPr/>
        </p:nvPicPr>
        <p:blipFill>
          <a:blip r:embed="rId2" cstate="print"/>
          <a:srcRect/>
          <a:stretch>
            <a:fillRect/>
          </a:stretch>
        </p:blipFill>
        <p:spPr bwMode="auto">
          <a:xfrm>
            <a:off x="7086600" y="2743200"/>
            <a:ext cx="1295400" cy="1295400"/>
          </a:xfrm>
          <a:prstGeom prst="rect">
            <a:avLst/>
          </a:prstGeom>
          <a:noFill/>
        </p:spPr>
      </p:pic>
      <p:sp>
        <p:nvSpPr>
          <p:cNvPr id="16" name="TextBox 15"/>
          <p:cNvSpPr txBox="1"/>
          <p:nvPr/>
        </p:nvSpPr>
        <p:spPr>
          <a:xfrm>
            <a:off x="4800600" y="3200400"/>
            <a:ext cx="990977" cy="584775"/>
          </a:xfrm>
          <a:prstGeom prst="rect">
            <a:avLst/>
          </a:prstGeom>
          <a:noFill/>
        </p:spPr>
        <p:txBody>
          <a:bodyPr wrap="none" rtlCol="0">
            <a:spAutoFit/>
          </a:bodyPr>
          <a:lstStyle/>
          <a:p>
            <a:r>
              <a:rPr lang="en-US" sz="3200" b="1" dirty="0" smtClean="0"/>
              <a:t>UHL</a:t>
            </a:r>
            <a:endParaRPr lang="en-US" sz="3200" b="1" dirty="0"/>
          </a:p>
        </p:txBody>
      </p:sp>
      <p:sp>
        <p:nvSpPr>
          <p:cNvPr id="18" name="Freeform 17"/>
          <p:cNvSpPr/>
          <p:nvPr/>
        </p:nvSpPr>
        <p:spPr>
          <a:xfrm>
            <a:off x="3050823" y="2396067"/>
            <a:ext cx="6093177" cy="4461933"/>
          </a:xfrm>
          <a:custGeom>
            <a:avLst/>
            <a:gdLst>
              <a:gd name="connsiteX0" fmla="*/ 2333977 w 6093177"/>
              <a:gd name="connsiteY0" fmla="*/ 254000 h 4461933"/>
              <a:gd name="connsiteX1" fmla="*/ 606777 w 6093177"/>
              <a:gd name="connsiteY1" fmla="*/ 1828800 h 4461933"/>
              <a:gd name="connsiteX2" fmla="*/ 488244 w 6093177"/>
              <a:gd name="connsiteY2" fmla="*/ 3911600 h 4461933"/>
              <a:gd name="connsiteX3" fmla="*/ 3536244 w 6093177"/>
              <a:gd name="connsiteY3" fmla="*/ 4301066 h 4461933"/>
              <a:gd name="connsiteX4" fmla="*/ 5703710 w 6093177"/>
              <a:gd name="connsiteY4" fmla="*/ 4064000 h 4461933"/>
              <a:gd name="connsiteX5" fmla="*/ 5873044 w 6093177"/>
              <a:gd name="connsiteY5" fmla="*/ 1913466 h 4461933"/>
              <a:gd name="connsiteX6" fmla="*/ 5432777 w 6093177"/>
              <a:gd name="connsiteY6" fmla="*/ 304800 h 4461933"/>
              <a:gd name="connsiteX7" fmla="*/ 2333977 w 6093177"/>
              <a:gd name="connsiteY7" fmla="*/ 254000 h 4461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3177" h="4461933">
                <a:moveTo>
                  <a:pt x="2333977" y="254000"/>
                </a:moveTo>
                <a:cubicBezTo>
                  <a:pt x="1529644" y="508000"/>
                  <a:pt x="914399" y="1219200"/>
                  <a:pt x="606777" y="1828800"/>
                </a:cubicBezTo>
                <a:cubicBezTo>
                  <a:pt x="299155" y="2438400"/>
                  <a:pt x="0" y="3499556"/>
                  <a:pt x="488244" y="3911600"/>
                </a:cubicBezTo>
                <a:cubicBezTo>
                  <a:pt x="976488" y="4323644"/>
                  <a:pt x="2667000" y="4275666"/>
                  <a:pt x="3536244" y="4301066"/>
                </a:cubicBezTo>
                <a:cubicBezTo>
                  <a:pt x="4405488" y="4326466"/>
                  <a:pt x="5314243" y="4461933"/>
                  <a:pt x="5703710" y="4064000"/>
                </a:cubicBezTo>
                <a:cubicBezTo>
                  <a:pt x="6093177" y="3666067"/>
                  <a:pt x="5918199" y="2539999"/>
                  <a:pt x="5873044" y="1913466"/>
                </a:cubicBezTo>
                <a:cubicBezTo>
                  <a:pt x="5827889" y="1286933"/>
                  <a:pt x="6019799" y="578556"/>
                  <a:pt x="5432777" y="304800"/>
                </a:cubicBezTo>
                <a:cubicBezTo>
                  <a:pt x="4845755" y="31045"/>
                  <a:pt x="3138310" y="0"/>
                  <a:pt x="2333977" y="25400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828800" y="4876800"/>
            <a:ext cx="1146468" cy="461665"/>
          </a:xfrm>
          <a:prstGeom prst="rect">
            <a:avLst/>
          </a:prstGeom>
          <a:noFill/>
        </p:spPr>
        <p:txBody>
          <a:bodyPr wrap="none" rtlCol="0">
            <a:spAutoFit/>
          </a:bodyPr>
          <a:lstStyle/>
          <a:p>
            <a:r>
              <a:rPr lang="en-US" sz="2400" b="1" dirty="0" smtClean="0"/>
              <a:t>versus</a:t>
            </a:r>
            <a:endParaRPr lang="en-US" sz="24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4815" t="14558" r="65741" b="38522"/>
          <a:stretch>
            <a:fillRect/>
          </a:stretch>
        </p:blipFill>
        <p:spPr bwMode="auto">
          <a:xfrm>
            <a:off x="283030" y="0"/>
            <a:ext cx="8860970" cy="6858000"/>
          </a:xfrm>
          <a:prstGeom prst="rect">
            <a:avLst/>
          </a:prstGeom>
          <a:noFill/>
          <a:ln w="9525">
            <a:solidFill>
              <a:schemeClr val="tx1"/>
            </a:solidFill>
            <a:miter lim="800000"/>
            <a:headEnd/>
            <a:tailEnd/>
          </a:ln>
        </p:spPr>
      </p:pic>
      <p:sp>
        <p:nvSpPr>
          <p:cNvPr id="3" name="Slide Number Placeholder 2"/>
          <p:cNvSpPr>
            <a:spLocks noGrp="1"/>
          </p:cNvSpPr>
          <p:nvPr>
            <p:ph type="sldNum" sz="quarter" idx="12"/>
          </p:nvPr>
        </p:nvSpPr>
        <p:spPr/>
        <p:txBody>
          <a:bodyPr/>
          <a:lstStyle/>
          <a:p>
            <a:pPr>
              <a:defRPr/>
            </a:pPr>
            <a:fld id="{F558134B-125E-4B78-824C-EEB1345EA9B7}"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l="14815" t="61477" r="65741" b="10681"/>
          <a:stretch>
            <a:fillRect/>
          </a:stretch>
        </p:blipFill>
        <p:spPr bwMode="auto">
          <a:xfrm>
            <a:off x="125361" y="304800"/>
            <a:ext cx="8959645" cy="4114800"/>
          </a:xfrm>
          <a:prstGeom prst="rect">
            <a:avLst/>
          </a:prstGeom>
          <a:noFill/>
          <a:ln w="9525">
            <a:solidFill>
              <a:schemeClr val="tx1"/>
            </a:solidFill>
            <a:miter lim="800000"/>
            <a:headEnd/>
            <a:tailEnd/>
          </a:ln>
        </p:spPr>
      </p:pic>
      <p:sp>
        <p:nvSpPr>
          <p:cNvPr id="4" name="TextBox 3"/>
          <p:cNvSpPr txBox="1"/>
          <p:nvPr/>
        </p:nvSpPr>
        <p:spPr>
          <a:xfrm>
            <a:off x="228600" y="4724400"/>
            <a:ext cx="8534400" cy="2308324"/>
          </a:xfrm>
          <a:prstGeom prst="rect">
            <a:avLst/>
          </a:prstGeom>
          <a:noFill/>
        </p:spPr>
        <p:txBody>
          <a:bodyPr wrap="square" rtlCol="0">
            <a:spAutoFit/>
          </a:bodyPr>
          <a:lstStyle/>
          <a:p>
            <a:r>
              <a:rPr lang="en-US" sz="2400" i="1" dirty="0" smtClean="0">
                <a:solidFill>
                  <a:srgbClr val="0070C0"/>
                </a:solidFill>
                <a:effectLst>
                  <a:outerShdw blurRad="38100" dist="38100" dir="2700000" algn="tl">
                    <a:srgbClr val="000000">
                      <a:alpha val="43137"/>
                    </a:srgbClr>
                  </a:outerShdw>
                </a:effectLst>
              </a:rPr>
              <a:t>#5. How do you know when you did not hear or understand the teacher completely?</a:t>
            </a:r>
          </a:p>
          <a:p>
            <a:pPr>
              <a:buFont typeface="Arial" pitchFamily="34" charset="0"/>
              <a:buChar char="•"/>
            </a:pPr>
            <a:r>
              <a:rPr lang="en-US" sz="2400" dirty="0" smtClean="0"/>
              <a:t> An IMPORTANT question! How often do we ask this?</a:t>
            </a:r>
          </a:p>
          <a:p>
            <a:pPr>
              <a:buFont typeface="Arial" pitchFamily="34" charset="0"/>
              <a:buChar char="•"/>
            </a:pPr>
            <a:r>
              <a:rPr lang="en-US" sz="2400" dirty="0" smtClean="0"/>
              <a:t> The other Before LIFE questions set up the student to be more ready to answer this question. </a:t>
            </a:r>
          </a:p>
          <a:p>
            <a:endParaRPr lang="en-US" sz="2400" dirty="0"/>
          </a:p>
        </p:txBody>
      </p:sp>
      <p:sp>
        <p:nvSpPr>
          <p:cNvPr id="5" name="Slide Number Placeholder 4"/>
          <p:cNvSpPr>
            <a:spLocks noGrp="1"/>
          </p:cNvSpPr>
          <p:nvPr>
            <p:ph type="sldNum" sz="quarter" idx="12"/>
          </p:nvPr>
        </p:nvSpPr>
        <p:spPr/>
        <p:txBody>
          <a:bodyPr/>
          <a:lstStyle/>
          <a:p>
            <a:pPr>
              <a:defRPr/>
            </a:pPr>
            <a:fld id="{F558134B-125E-4B78-824C-EEB1345EA9B7}" type="slidenum">
              <a:rPr lang="en-US" smtClean="0"/>
              <a:pPr>
                <a:defRPr/>
              </a:pPr>
              <a:t>81</a:t>
            </a:fld>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152400" y="1295400"/>
            <a:ext cx="8610600" cy="476250"/>
          </a:xfrm>
          <a:prstGeom prst="rect">
            <a:avLst/>
          </a:prstGeom>
          <a:solidFill>
            <a:srgbClr val="EAF6F8"/>
          </a:solidFill>
          <a:ln w="9525">
            <a:solidFill>
              <a:srgbClr val="000000"/>
            </a:solidFill>
            <a:miter lim="800000"/>
            <a:headEnd/>
            <a:tailEnd/>
          </a:ln>
        </p:spPr>
        <p:txBody>
          <a:bodyPr/>
          <a:lstStyle/>
          <a:p>
            <a:pPr algn="ctr"/>
            <a:r>
              <a:rPr lang="en-US" sz="3600" dirty="0" smtClean="0">
                <a:latin typeface="Abadi MT Condensed Extra Bold" pitchFamily="34" charset="0"/>
                <a:cs typeface="Times New Roman" pitchFamily="18" charset="0"/>
              </a:rPr>
              <a:t>Need to get </a:t>
            </a:r>
            <a:r>
              <a:rPr lang="en-US" sz="3600" dirty="0">
                <a:latin typeface="Abadi MT Condensed Extra Bold" pitchFamily="34" charset="0"/>
                <a:cs typeface="Times New Roman" pitchFamily="18" charset="0"/>
              </a:rPr>
              <a:t>into the child’s hearing </a:t>
            </a:r>
            <a:r>
              <a:rPr lang="en-US" sz="3600" dirty="0" smtClean="0">
                <a:latin typeface="Abadi MT Condensed Extra Bold" pitchFamily="34" charset="0"/>
                <a:cs typeface="Times New Roman" pitchFamily="18" charset="0"/>
              </a:rPr>
              <a:t>range</a:t>
            </a:r>
            <a:endParaRPr lang="en-US" sz="3600" dirty="0">
              <a:latin typeface="Times New Roman" pitchFamily="18" charset="0"/>
              <a:cs typeface="Times New Roman" pitchFamily="18" charset="0"/>
            </a:endParaRPr>
          </a:p>
          <a:p>
            <a:pPr eaLnBrk="0" hangingPunct="0"/>
            <a:endParaRPr lang="en-US" sz="2400" dirty="0">
              <a:latin typeface="Times New Roman" pitchFamily="18" charset="0"/>
            </a:endParaRPr>
          </a:p>
        </p:txBody>
      </p:sp>
      <p:sp>
        <p:nvSpPr>
          <p:cNvPr id="24579" name="Text Box 3"/>
          <p:cNvSpPr txBox="1">
            <a:spLocks noChangeArrowheads="1"/>
          </p:cNvSpPr>
          <p:nvPr/>
        </p:nvSpPr>
        <p:spPr bwMode="auto">
          <a:xfrm>
            <a:off x="1371600" y="6019800"/>
            <a:ext cx="3048000" cy="457200"/>
          </a:xfrm>
          <a:prstGeom prst="rect">
            <a:avLst/>
          </a:prstGeom>
          <a:solidFill>
            <a:srgbClr val="EAF6F8"/>
          </a:solidFill>
          <a:ln w="9525">
            <a:solidFill>
              <a:srgbClr val="000000"/>
            </a:solidFill>
            <a:miter lim="800000"/>
            <a:headEnd/>
            <a:tailEnd/>
          </a:ln>
        </p:spPr>
        <p:txBody>
          <a:bodyPr/>
          <a:lstStyle/>
          <a:p>
            <a:r>
              <a:rPr lang="en-US" b="1">
                <a:latin typeface="Times New Roman" pitchFamily="18" charset="0"/>
                <a:cs typeface="Times New Roman" pitchFamily="18" charset="0"/>
              </a:rPr>
              <a:t>Not in range!</a:t>
            </a:r>
          </a:p>
          <a:p>
            <a:pPr eaLnBrk="0" hangingPunct="0"/>
            <a:endParaRPr lang="en-US" sz="2400">
              <a:latin typeface="Times New Roman" pitchFamily="18" charset="0"/>
            </a:endParaRPr>
          </a:p>
        </p:txBody>
      </p:sp>
      <p:sp>
        <p:nvSpPr>
          <p:cNvPr id="24580" name="Text Box 4"/>
          <p:cNvSpPr txBox="1">
            <a:spLocks noChangeArrowheads="1"/>
          </p:cNvSpPr>
          <p:nvPr/>
        </p:nvSpPr>
        <p:spPr bwMode="auto">
          <a:xfrm>
            <a:off x="5257800" y="6096000"/>
            <a:ext cx="3581400" cy="457200"/>
          </a:xfrm>
          <a:prstGeom prst="rect">
            <a:avLst/>
          </a:prstGeom>
          <a:solidFill>
            <a:srgbClr val="EAF6F8"/>
          </a:solidFill>
          <a:ln w="9525">
            <a:solidFill>
              <a:srgbClr val="000000"/>
            </a:solidFill>
            <a:miter lim="800000"/>
            <a:headEnd/>
            <a:tailEnd/>
          </a:ln>
        </p:spPr>
        <p:txBody>
          <a:bodyPr/>
          <a:lstStyle/>
          <a:p>
            <a:r>
              <a:rPr lang="en-US" b="1">
                <a:latin typeface="Times New Roman" pitchFamily="18" charset="0"/>
                <a:cs typeface="Times New Roman" pitchFamily="18" charset="0"/>
              </a:rPr>
              <a:t>In range and </a:t>
            </a:r>
            <a:r>
              <a:rPr lang="en-US" b="1" u="sng">
                <a:latin typeface="Times New Roman" pitchFamily="18" charset="0"/>
                <a:cs typeface="Times New Roman" pitchFamily="18" charset="0"/>
              </a:rPr>
              <a:t>listening</a:t>
            </a:r>
            <a:r>
              <a:rPr lang="en-US" sz="1200" b="1" u="sng">
                <a:latin typeface="Times New Roman" pitchFamily="18" charset="0"/>
                <a:cs typeface="Times New Roman" pitchFamily="18" charset="0"/>
              </a:rPr>
              <a:t>!</a:t>
            </a:r>
            <a:endParaRPr lang="en-US" sz="1200" b="1">
              <a:latin typeface="Times New Roman" pitchFamily="18" charset="0"/>
              <a:cs typeface="Times New Roman" pitchFamily="18" charset="0"/>
            </a:endParaRPr>
          </a:p>
          <a:p>
            <a:pPr eaLnBrk="0" hangingPunct="0"/>
            <a:endParaRPr lang="en-US" sz="2400">
              <a:latin typeface="Times New Roman" pitchFamily="18" charset="0"/>
            </a:endParaRPr>
          </a:p>
        </p:txBody>
      </p:sp>
      <p:sp>
        <p:nvSpPr>
          <p:cNvPr id="24581" name="Rectangle 5"/>
          <p:cNvSpPr>
            <a:spLocks noChangeArrowheads="1"/>
          </p:cNvSpPr>
          <p:nvPr/>
        </p:nvSpPr>
        <p:spPr bwMode="auto">
          <a:xfrm>
            <a:off x="457200" y="1781175"/>
            <a:ext cx="9144000" cy="0"/>
          </a:xfrm>
          <a:prstGeom prst="rect">
            <a:avLst/>
          </a:prstGeom>
          <a:noFill/>
          <a:ln w="9525">
            <a:noFill/>
            <a:miter lim="800000"/>
            <a:headEnd/>
            <a:tailEnd/>
          </a:ln>
        </p:spPr>
        <p:txBody>
          <a:bodyPr>
            <a:spAutoFit/>
          </a:bodyPr>
          <a:lstStyle/>
          <a:p>
            <a:endParaRPr lang="en-US"/>
          </a:p>
        </p:txBody>
      </p:sp>
      <p:sp>
        <p:nvSpPr>
          <p:cNvPr id="24582" name="Rectangle 6"/>
          <p:cNvSpPr>
            <a:spLocks noChangeArrowheads="1"/>
          </p:cNvSpPr>
          <p:nvPr/>
        </p:nvSpPr>
        <p:spPr bwMode="auto">
          <a:xfrm>
            <a:off x="228600" y="381000"/>
            <a:ext cx="8382000" cy="1569660"/>
          </a:xfrm>
          <a:prstGeom prst="rect">
            <a:avLst/>
          </a:prstGeom>
          <a:noFill/>
          <a:ln w="9525">
            <a:noFill/>
            <a:miter lim="800000"/>
            <a:headEnd/>
            <a:tailEnd/>
          </a:ln>
        </p:spPr>
        <p:txBody>
          <a:bodyPr wrap="square">
            <a:spAutoFit/>
          </a:bodyPr>
          <a:lstStyle/>
          <a:p>
            <a:pPr algn="ctr"/>
            <a:r>
              <a:rPr lang="en-US" sz="4800" dirty="0">
                <a:latin typeface="Abadi MT Condensed Extra Bold" pitchFamily="34" charset="0"/>
              </a:rPr>
              <a:t>The Listening Bubble </a:t>
            </a:r>
            <a:r>
              <a:rPr lang="en-US" sz="4800" dirty="0" smtClean="0">
                <a:latin typeface="Abadi MT Condensed Extra Bold" pitchFamily="34" charset="0"/>
              </a:rPr>
              <a:t>Concept</a:t>
            </a:r>
            <a:endParaRPr lang="en-US" sz="4800" dirty="0">
              <a:latin typeface="Times New Roman" pitchFamily="18" charset="0"/>
            </a:endParaRPr>
          </a:p>
          <a:p>
            <a:pPr eaLnBrk="0" hangingPunct="0"/>
            <a:endParaRPr lang="en-US" sz="4800" dirty="0">
              <a:latin typeface="Times New Roman" pitchFamily="18" charset="0"/>
            </a:endParaRPr>
          </a:p>
        </p:txBody>
      </p:sp>
      <p:sp>
        <p:nvSpPr>
          <p:cNvPr id="24583" name="Rectangle 7"/>
          <p:cNvSpPr>
            <a:spLocks noChangeArrowheads="1"/>
          </p:cNvSpPr>
          <p:nvPr/>
        </p:nvSpPr>
        <p:spPr bwMode="auto">
          <a:xfrm>
            <a:off x="457200" y="3771900"/>
            <a:ext cx="9144000" cy="547688"/>
          </a:xfrm>
          <a:prstGeom prst="rect">
            <a:avLst/>
          </a:prstGeom>
          <a:noFill/>
          <a:ln w="9525">
            <a:noFill/>
            <a:miter lim="800000"/>
            <a:headEnd/>
            <a:tailEnd/>
          </a:ln>
        </p:spPr>
        <p:txBody>
          <a:bodyPr lIns="-685584" tIns="0" rIns="-685584" bIns="0">
            <a:spAutoFit/>
          </a:bodyPr>
          <a:lstStyle/>
          <a:p>
            <a:endParaRPr lang="en-US" sz="1200" b="1">
              <a:latin typeface="Times New Roman" pitchFamily="18" charset="0"/>
              <a:cs typeface="Times New Roman" pitchFamily="18" charset="0"/>
            </a:endParaRPr>
          </a:p>
          <a:p>
            <a:pPr eaLnBrk="0" hangingPunct="0"/>
            <a:endParaRPr lang="en-US" sz="2400">
              <a:latin typeface="Times New Roman" pitchFamily="18" charset="0"/>
            </a:endParaRPr>
          </a:p>
        </p:txBody>
      </p:sp>
      <p:pic>
        <p:nvPicPr>
          <p:cNvPr id="24585" name="Picture 9" descr="bubbleout"/>
          <p:cNvPicPr>
            <a:picLocks noChangeAspect="1" noChangeArrowheads="1"/>
          </p:cNvPicPr>
          <p:nvPr/>
        </p:nvPicPr>
        <p:blipFill>
          <a:blip r:embed="rId2" cstate="print">
            <a:lum contrast="6000"/>
          </a:blip>
          <a:srcRect/>
          <a:stretch>
            <a:fillRect/>
          </a:stretch>
        </p:blipFill>
        <p:spPr bwMode="auto">
          <a:xfrm>
            <a:off x="914400" y="2362200"/>
            <a:ext cx="3895725" cy="3733800"/>
          </a:xfrm>
          <a:prstGeom prst="rect">
            <a:avLst/>
          </a:prstGeom>
          <a:noFill/>
          <a:ln w="9525">
            <a:noFill/>
            <a:miter lim="800000"/>
            <a:headEnd/>
            <a:tailEnd/>
          </a:ln>
        </p:spPr>
      </p:pic>
      <p:pic>
        <p:nvPicPr>
          <p:cNvPr id="24586" name="Picture 10" descr="bubblein"/>
          <p:cNvPicPr>
            <a:picLocks noChangeAspect="1" noChangeArrowheads="1"/>
          </p:cNvPicPr>
          <p:nvPr/>
        </p:nvPicPr>
        <p:blipFill>
          <a:blip r:embed="rId3" cstate="print">
            <a:lum contrast="6000"/>
          </a:blip>
          <a:srcRect/>
          <a:stretch>
            <a:fillRect/>
          </a:stretch>
        </p:blipFill>
        <p:spPr bwMode="auto">
          <a:xfrm>
            <a:off x="4953000" y="2286000"/>
            <a:ext cx="3771900" cy="3657600"/>
          </a:xfrm>
          <a:prstGeom prst="rect">
            <a:avLst/>
          </a:prstGeom>
          <a:noFill/>
          <a:ln w="9525">
            <a:noFill/>
            <a:miter lim="800000"/>
            <a:headEnd/>
            <a:tailEnd/>
          </a:ln>
        </p:spPr>
      </p:pic>
      <p:sp>
        <p:nvSpPr>
          <p:cNvPr id="24587" name="Rectangle 11"/>
          <p:cNvSpPr>
            <a:spLocks noChangeArrowheads="1"/>
          </p:cNvSpPr>
          <p:nvPr/>
        </p:nvSpPr>
        <p:spPr bwMode="auto">
          <a:xfrm>
            <a:off x="3028950" y="2081213"/>
            <a:ext cx="9144000" cy="0"/>
          </a:xfrm>
          <a:prstGeom prst="rect">
            <a:avLst/>
          </a:prstGeom>
          <a:noFill/>
          <a:ln w="9525">
            <a:noFill/>
            <a:miter lim="800000"/>
            <a:headEnd/>
            <a:tailEnd/>
          </a:ln>
        </p:spPr>
        <p:txBody>
          <a:bodyPr>
            <a:spAutoFit/>
          </a:bodyPr>
          <a:lstStyle/>
          <a:p>
            <a:endParaRPr lang="en-US"/>
          </a:p>
        </p:txBody>
      </p:sp>
      <p:sp>
        <p:nvSpPr>
          <p:cNvPr id="12" name="Freeform 11"/>
          <p:cNvSpPr/>
          <p:nvPr/>
        </p:nvSpPr>
        <p:spPr>
          <a:xfrm>
            <a:off x="990600" y="2971800"/>
            <a:ext cx="2664460" cy="1435100"/>
          </a:xfrm>
          <a:custGeom>
            <a:avLst/>
            <a:gdLst>
              <a:gd name="connsiteX0" fmla="*/ 0 w 2664460"/>
              <a:gd name="connsiteY0" fmla="*/ 1435100 h 1435100"/>
              <a:gd name="connsiteX1" fmla="*/ 121920 w 2664460"/>
              <a:gd name="connsiteY1" fmla="*/ 1084580 h 1435100"/>
              <a:gd name="connsiteX2" fmla="*/ 274320 w 2664460"/>
              <a:gd name="connsiteY2" fmla="*/ 795020 h 1435100"/>
              <a:gd name="connsiteX3" fmla="*/ 472440 w 2664460"/>
              <a:gd name="connsiteY3" fmla="*/ 581660 h 1435100"/>
              <a:gd name="connsiteX4" fmla="*/ 731520 w 2664460"/>
              <a:gd name="connsiteY4" fmla="*/ 383540 h 1435100"/>
              <a:gd name="connsiteX5" fmla="*/ 990600 w 2664460"/>
              <a:gd name="connsiteY5" fmla="*/ 231140 h 1435100"/>
              <a:gd name="connsiteX6" fmla="*/ 1264920 w 2664460"/>
              <a:gd name="connsiteY6" fmla="*/ 124460 h 1435100"/>
              <a:gd name="connsiteX7" fmla="*/ 1615440 w 2664460"/>
              <a:gd name="connsiteY7" fmla="*/ 17780 h 1435100"/>
              <a:gd name="connsiteX8" fmla="*/ 1905000 w 2664460"/>
              <a:gd name="connsiteY8" fmla="*/ 17780 h 1435100"/>
              <a:gd name="connsiteX9" fmla="*/ 2133600 w 2664460"/>
              <a:gd name="connsiteY9" fmla="*/ 78740 h 1435100"/>
              <a:gd name="connsiteX10" fmla="*/ 2392680 w 2664460"/>
              <a:gd name="connsiteY10" fmla="*/ 170180 h 1435100"/>
              <a:gd name="connsiteX11" fmla="*/ 2621280 w 2664460"/>
              <a:gd name="connsiteY11" fmla="*/ 292100 h 1435100"/>
              <a:gd name="connsiteX12" fmla="*/ 2651760 w 2664460"/>
              <a:gd name="connsiteY12" fmla="*/ 322580 h 1435100"/>
              <a:gd name="connsiteX13" fmla="*/ 2651760 w 2664460"/>
              <a:gd name="connsiteY13" fmla="*/ 322580 h 143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64460" h="1435100">
                <a:moveTo>
                  <a:pt x="0" y="1435100"/>
                </a:moveTo>
                <a:cubicBezTo>
                  <a:pt x="38100" y="1313180"/>
                  <a:pt x="76200" y="1191260"/>
                  <a:pt x="121920" y="1084580"/>
                </a:cubicBezTo>
                <a:cubicBezTo>
                  <a:pt x="167640" y="977900"/>
                  <a:pt x="215900" y="878840"/>
                  <a:pt x="274320" y="795020"/>
                </a:cubicBezTo>
                <a:cubicBezTo>
                  <a:pt x="332740" y="711200"/>
                  <a:pt x="396240" y="650240"/>
                  <a:pt x="472440" y="581660"/>
                </a:cubicBezTo>
                <a:cubicBezTo>
                  <a:pt x="548640" y="513080"/>
                  <a:pt x="645160" y="441960"/>
                  <a:pt x="731520" y="383540"/>
                </a:cubicBezTo>
                <a:cubicBezTo>
                  <a:pt x="817880" y="325120"/>
                  <a:pt x="901700" y="274320"/>
                  <a:pt x="990600" y="231140"/>
                </a:cubicBezTo>
                <a:cubicBezTo>
                  <a:pt x="1079500" y="187960"/>
                  <a:pt x="1160780" y="160020"/>
                  <a:pt x="1264920" y="124460"/>
                </a:cubicBezTo>
                <a:cubicBezTo>
                  <a:pt x="1369060" y="88900"/>
                  <a:pt x="1508760" y="35560"/>
                  <a:pt x="1615440" y="17780"/>
                </a:cubicBezTo>
                <a:cubicBezTo>
                  <a:pt x="1722120" y="0"/>
                  <a:pt x="1818640" y="7620"/>
                  <a:pt x="1905000" y="17780"/>
                </a:cubicBezTo>
                <a:cubicBezTo>
                  <a:pt x="1991360" y="27940"/>
                  <a:pt x="2052320" y="53340"/>
                  <a:pt x="2133600" y="78740"/>
                </a:cubicBezTo>
                <a:cubicBezTo>
                  <a:pt x="2214880" y="104140"/>
                  <a:pt x="2311400" y="134620"/>
                  <a:pt x="2392680" y="170180"/>
                </a:cubicBezTo>
                <a:cubicBezTo>
                  <a:pt x="2473960" y="205740"/>
                  <a:pt x="2578100" y="266700"/>
                  <a:pt x="2621280" y="292100"/>
                </a:cubicBezTo>
                <a:cubicBezTo>
                  <a:pt x="2664460" y="317500"/>
                  <a:pt x="2651760" y="322580"/>
                  <a:pt x="2651760" y="322580"/>
                </a:cubicBezTo>
                <a:lnTo>
                  <a:pt x="2651760" y="322580"/>
                </a:lnTo>
              </a:path>
            </a:pathLst>
          </a:cu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Freeform 12"/>
          <p:cNvSpPr/>
          <p:nvPr/>
        </p:nvSpPr>
        <p:spPr>
          <a:xfrm>
            <a:off x="4297680" y="3931920"/>
            <a:ext cx="144780" cy="487680"/>
          </a:xfrm>
          <a:custGeom>
            <a:avLst/>
            <a:gdLst>
              <a:gd name="connsiteX0" fmla="*/ 137160 w 144780"/>
              <a:gd name="connsiteY0" fmla="*/ 487680 h 487680"/>
              <a:gd name="connsiteX1" fmla="*/ 121920 w 144780"/>
              <a:gd name="connsiteY1" fmla="*/ 289560 h 487680"/>
              <a:gd name="connsiteX2" fmla="*/ 0 w 144780"/>
              <a:gd name="connsiteY2" fmla="*/ 0 h 487680"/>
              <a:gd name="connsiteX3" fmla="*/ 0 w 144780"/>
              <a:gd name="connsiteY3" fmla="*/ 0 h 487680"/>
            </a:gdLst>
            <a:ahLst/>
            <a:cxnLst>
              <a:cxn ang="0">
                <a:pos x="connsiteX0" y="connsiteY0"/>
              </a:cxn>
              <a:cxn ang="0">
                <a:pos x="connsiteX1" y="connsiteY1"/>
              </a:cxn>
              <a:cxn ang="0">
                <a:pos x="connsiteX2" y="connsiteY2"/>
              </a:cxn>
              <a:cxn ang="0">
                <a:pos x="connsiteX3" y="connsiteY3"/>
              </a:cxn>
            </a:cxnLst>
            <a:rect l="l" t="t" r="r" b="b"/>
            <a:pathLst>
              <a:path w="144780" h="487680">
                <a:moveTo>
                  <a:pt x="137160" y="487680"/>
                </a:moveTo>
                <a:cubicBezTo>
                  <a:pt x="140970" y="429260"/>
                  <a:pt x="144780" y="370840"/>
                  <a:pt x="121920" y="289560"/>
                </a:cubicBezTo>
                <a:cubicBezTo>
                  <a:pt x="99060" y="208280"/>
                  <a:pt x="0" y="0"/>
                  <a:pt x="0" y="0"/>
                </a:cubicBezTo>
                <a:lnTo>
                  <a:pt x="0" y="0"/>
                </a:lnTo>
              </a:path>
            </a:pathLst>
          </a:cu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lumMod val="50000"/>
                </a:schemeClr>
              </a:solidFill>
            </a:endParaRPr>
          </a:p>
        </p:txBody>
      </p:sp>
      <p:sp>
        <p:nvSpPr>
          <p:cNvPr id="14" name="Freeform 13"/>
          <p:cNvSpPr/>
          <p:nvPr/>
        </p:nvSpPr>
        <p:spPr>
          <a:xfrm>
            <a:off x="5059680" y="2529840"/>
            <a:ext cx="2364740" cy="1615440"/>
          </a:xfrm>
          <a:custGeom>
            <a:avLst/>
            <a:gdLst>
              <a:gd name="connsiteX0" fmla="*/ 0 w 2364740"/>
              <a:gd name="connsiteY0" fmla="*/ 1615440 h 1615440"/>
              <a:gd name="connsiteX1" fmla="*/ 106680 w 2364740"/>
              <a:gd name="connsiteY1" fmla="*/ 1249680 h 1615440"/>
              <a:gd name="connsiteX2" fmla="*/ 213360 w 2364740"/>
              <a:gd name="connsiteY2" fmla="*/ 1066800 h 1615440"/>
              <a:gd name="connsiteX3" fmla="*/ 365760 w 2364740"/>
              <a:gd name="connsiteY3" fmla="*/ 838200 h 1615440"/>
              <a:gd name="connsiteX4" fmla="*/ 594360 w 2364740"/>
              <a:gd name="connsiteY4" fmla="*/ 533400 h 1615440"/>
              <a:gd name="connsiteX5" fmla="*/ 914400 w 2364740"/>
              <a:gd name="connsiteY5" fmla="*/ 304800 h 1615440"/>
              <a:gd name="connsiteX6" fmla="*/ 1082040 w 2364740"/>
              <a:gd name="connsiteY6" fmla="*/ 167640 h 1615440"/>
              <a:gd name="connsiteX7" fmla="*/ 1310640 w 2364740"/>
              <a:gd name="connsiteY7" fmla="*/ 45720 h 1615440"/>
              <a:gd name="connsiteX8" fmla="*/ 1600200 w 2364740"/>
              <a:gd name="connsiteY8" fmla="*/ 15240 h 1615440"/>
              <a:gd name="connsiteX9" fmla="*/ 1813560 w 2364740"/>
              <a:gd name="connsiteY9" fmla="*/ 15240 h 1615440"/>
              <a:gd name="connsiteX10" fmla="*/ 2042160 w 2364740"/>
              <a:gd name="connsiteY10" fmla="*/ 106680 h 1615440"/>
              <a:gd name="connsiteX11" fmla="*/ 2225040 w 2364740"/>
              <a:gd name="connsiteY11" fmla="*/ 228600 h 1615440"/>
              <a:gd name="connsiteX12" fmla="*/ 2346960 w 2364740"/>
              <a:gd name="connsiteY12" fmla="*/ 304800 h 1615440"/>
              <a:gd name="connsiteX13" fmla="*/ 2331720 w 2364740"/>
              <a:gd name="connsiteY13" fmla="*/ 304800 h 161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64740" h="1615440">
                <a:moveTo>
                  <a:pt x="0" y="1615440"/>
                </a:moveTo>
                <a:cubicBezTo>
                  <a:pt x="35560" y="1478280"/>
                  <a:pt x="71120" y="1341120"/>
                  <a:pt x="106680" y="1249680"/>
                </a:cubicBezTo>
                <a:cubicBezTo>
                  <a:pt x="142240" y="1158240"/>
                  <a:pt x="170180" y="1135380"/>
                  <a:pt x="213360" y="1066800"/>
                </a:cubicBezTo>
                <a:cubicBezTo>
                  <a:pt x="256540" y="998220"/>
                  <a:pt x="302260" y="927100"/>
                  <a:pt x="365760" y="838200"/>
                </a:cubicBezTo>
                <a:cubicBezTo>
                  <a:pt x="429260" y="749300"/>
                  <a:pt x="502920" y="622300"/>
                  <a:pt x="594360" y="533400"/>
                </a:cubicBezTo>
                <a:cubicBezTo>
                  <a:pt x="685800" y="444500"/>
                  <a:pt x="833120" y="365760"/>
                  <a:pt x="914400" y="304800"/>
                </a:cubicBezTo>
                <a:cubicBezTo>
                  <a:pt x="995680" y="243840"/>
                  <a:pt x="1016000" y="210820"/>
                  <a:pt x="1082040" y="167640"/>
                </a:cubicBezTo>
                <a:cubicBezTo>
                  <a:pt x="1148080" y="124460"/>
                  <a:pt x="1224280" y="71120"/>
                  <a:pt x="1310640" y="45720"/>
                </a:cubicBezTo>
                <a:cubicBezTo>
                  <a:pt x="1397000" y="20320"/>
                  <a:pt x="1516380" y="20320"/>
                  <a:pt x="1600200" y="15240"/>
                </a:cubicBezTo>
                <a:cubicBezTo>
                  <a:pt x="1684020" y="10160"/>
                  <a:pt x="1739900" y="0"/>
                  <a:pt x="1813560" y="15240"/>
                </a:cubicBezTo>
                <a:cubicBezTo>
                  <a:pt x="1887220" y="30480"/>
                  <a:pt x="1973580" y="71120"/>
                  <a:pt x="2042160" y="106680"/>
                </a:cubicBezTo>
                <a:cubicBezTo>
                  <a:pt x="2110740" y="142240"/>
                  <a:pt x="2174240" y="195580"/>
                  <a:pt x="2225040" y="228600"/>
                </a:cubicBezTo>
                <a:cubicBezTo>
                  <a:pt x="2275840" y="261620"/>
                  <a:pt x="2329180" y="292100"/>
                  <a:pt x="2346960" y="304800"/>
                </a:cubicBezTo>
                <a:cubicBezTo>
                  <a:pt x="2364740" y="317500"/>
                  <a:pt x="2348230" y="311150"/>
                  <a:pt x="2331720" y="304800"/>
                </a:cubicBezTo>
              </a:path>
            </a:pathLst>
          </a:cu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624078" indent="-514350">
              <a:buClrTx/>
              <a:buNone/>
            </a:pPr>
            <a:r>
              <a:rPr lang="en-US" dirty="0" smtClean="0"/>
              <a:t>Education about strategies:</a:t>
            </a:r>
          </a:p>
          <a:p>
            <a:pPr lvl="1">
              <a:buClrTx/>
            </a:pPr>
            <a:r>
              <a:rPr lang="en-US" sz="2800" dirty="0" smtClean="0"/>
              <a:t>Predicting challenges within the environment</a:t>
            </a:r>
          </a:p>
          <a:p>
            <a:pPr lvl="1">
              <a:buClrTx/>
            </a:pPr>
            <a:r>
              <a:rPr lang="en-US" sz="2800" dirty="0" smtClean="0"/>
              <a:t>Skill Building – </a:t>
            </a:r>
          </a:p>
          <a:p>
            <a:pPr lvl="2">
              <a:buClrTx/>
            </a:pPr>
            <a:r>
              <a:rPr lang="en-US" sz="2800" dirty="0" smtClean="0"/>
              <a:t>Role as ‘Technology Specialist’ </a:t>
            </a:r>
          </a:p>
          <a:p>
            <a:pPr lvl="2">
              <a:buClrTx/>
            </a:pPr>
            <a:r>
              <a:rPr lang="en-US" sz="2800" dirty="0" smtClean="0"/>
              <a:t>Building communication repair skills</a:t>
            </a:r>
          </a:p>
          <a:p>
            <a:pPr lvl="2">
              <a:buClrTx/>
            </a:pPr>
            <a:r>
              <a:rPr lang="en-US" sz="2800" dirty="0" smtClean="0"/>
              <a:t>Self advocacy skills</a:t>
            </a:r>
          </a:p>
          <a:p>
            <a:pPr lvl="1">
              <a:buClrTx/>
            </a:pPr>
            <a:r>
              <a:rPr lang="en-US" sz="2800" dirty="0" smtClean="0"/>
              <a:t>Demonstration/role playing of strategies</a:t>
            </a:r>
          </a:p>
          <a:p>
            <a:endParaRPr lang="en-US" dirty="0"/>
          </a:p>
        </p:txBody>
      </p:sp>
      <p:sp>
        <p:nvSpPr>
          <p:cNvPr id="3" name="Title 2"/>
          <p:cNvSpPr>
            <a:spLocks noGrp="1"/>
          </p:cNvSpPr>
          <p:nvPr>
            <p:ph type="title"/>
          </p:nvPr>
        </p:nvSpPr>
        <p:spPr/>
        <p:txBody>
          <a:bodyPr/>
          <a:lstStyle/>
          <a:p>
            <a:r>
              <a:rPr lang="en-US" dirty="0" smtClean="0"/>
              <a:t>3</a:t>
            </a:r>
            <a:r>
              <a:rPr lang="en-US" baseline="30000" dirty="0" smtClean="0"/>
              <a:t>rd</a:t>
            </a:r>
            <a:r>
              <a:rPr lang="en-US" dirty="0" smtClean="0"/>
              <a:t> Ingredient</a:t>
            </a:r>
            <a:endParaRPr lang="en-US" dirty="0"/>
          </a:p>
        </p:txBody>
      </p:sp>
      <p:pic>
        <p:nvPicPr>
          <p:cNvPr id="4" name="Picture 2" descr="C:\Users\karen\AppData\Local\Microsoft\Windows\Temporary Internet Files\Content.IE5\QO9BWNM6\MC900034584[1].wmf"/>
          <p:cNvPicPr>
            <a:picLocks noChangeAspect="1" noChangeArrowheads="1"/>
          </p:cNvPicPr>
          <p:nvPr/>
        </p:nvPicPr>
        <p:blipFill>
          <a:blip r:embed="rId2" cstate="print"/>
          <a:srcRect/>
          <a:stretch>
            <a:fillRect/>
          </a:stretch>
        </p:blipFill>
        <p:spPr bwMode="auto">
          <a:xfrm>
            <a:off x="7112596" y="0"/>
            <a:ext cx="2031404" cy="1963093"/>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800600" y="1371600"/>
            <a:ext cx="3886200" cy="5029200"/>
          </a:xfrm>
          <a:solidFill>
            <a:schemeClr val="bg1">
              <a:lumMod val="50000"/>
            </a:schemeClr>
          </a:solidFill>
        </p:spPr>
        <p:txBody>
          <a:bodyPr>
            <a:normAutofit fontScale="92500"/>
          </a:bodyPr>
          <a:lstStyle/>
          <a:p>
            <a:pPr>
              <a:buNone/>
            </a:pPr>
            <a:r>
              <a:rPr lang="en-US" b="1" dirty="0" smtClean="0">
                <a:solidFill>
                  <a:srgbClr val="FFFF00"/>
                </a:solidFill>
                <a:effectLst>
                  <a:outerShdw blurRad="38100" dist="38100" dir="2700000" algn="tl">
                    <a:srgbClr val="000000">
                      <a:alpha val="43137"/>
                    </a:srgbClr>
                  </a:outerShdw>
                </a:effectLst>
              </a:rPr>
              <a:t>Accommodations within the classroom</a:t>
            </a:r>
          </a:p>
          <a:p>
            <a:pPr>
              <a:buNone/>
            </a:pPr>
            <a:endParaRPr lang="en-US" sz="1600" dirty="0" smtClean="0"/>
          </a:p>
          <a:p>
            <a:pPr>
              <a:buNone/>
            </a:pPr>
            <a:endParaRPr lang="en-US" sz="1600" dirty="0" smtClean="0">
              <a:solidFill>
                <a:srgbClr val="92D050"/>
              </a:solidFill>
            </a:endParaRPr>
          </a:p>
          <a:p>
            <a:pPr>
              <a:buNone/>
            </a:pPr>
            <a:r>
              <a:rPr lang="en-US" b="1" dirty="0" smtClean="0">
                <a:solidFill>
                  <a:srgbClr val="92D050"/>
                </a:solidFill>
                <a:effectLst>
                  <a:outerShdw blurRad="38100" dist="38100" dir="2700000" algn="tl">
                    <a:srgbClr val="000000">
                      <a:alpha val="43137"/>
                    </a:srgbClr>
                  </a:outerShdw>
                </a:effectLst>
              </a:rPr>
              <a:t>Student awareness of issues and communication repair skills</a:t>
            </a:r>
          </a:p>
          <a:p>
            <a:pPr>
              <a:buNone/>
            </a:pPr>
            <a:endParaRPr lang="en-US" dirty="0" smtClean="0"/>
          </a:p>
          <a:p>
            <a:pPr>
              <a:buNone/>
            </a:pPr>
            <a:r>
              <a:rPr lang="en-US" b="1" dirty="0" smtClean="0">
                <a:solidFill>
                  <a:srgbClr val="FFC000"/>
                </a:solidFill>
                <a:effectLst>
                  <a:outerShdw blurRad="38100" dist="38100" dir="2700000" algn="tl">
                    <a:srgbClr val="000000">
                      <a:alpha val="43137"/>
                    </a:srgbClr>
                  </a:outerShdw>
                </a:effectLst>
              </a:rPr>
              <a:t>Student self-advocacy &amp; effective use of hearing assistance technology</a:t>
            </a:r>
            <a:endParaRPr lang="en-US" b="1" dirty="0">
              <a:solidFill>
                <a:srgbClr val="FFC000"/>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228600" y="0"/>
            <a:ext cx="8915400" cy="1295400"/>
          </a:xfrm>
        </p:spPr>
        <p:txBody>
          <a:bodyPr>
            <a:noAutofit/>
          </a:bodyPr>
          <a:lstStyle/>
          <a:p>
            <a:pPr algn="ctr"/>
            <a:r>
              <a:rPr lang="en-US" sz="2800" dirty="0" smtClean="0"/>
              <a:t>How well does the student predict </a:t>
            </a:r>
            <a:br>
              <a:rPr lang="en-US" sz="2800" dirty="0" smtClean="0"/>
            </a:br>
            <a:r>
              <a:rPr lang="en-US" sz="2800" dirty="0" smtClean="0"/>
              <a:t>causes of listening challenges? </a:t>
            </a:r>
            <a:br>
              <a:rPr lang="en-US" sz="2800" dirty="0" smtClean="0"/>
            </a:br>
            <a:r>
              <a:rPr lang="en-US" sz="2800" dirty="0" smtClean="0">
                <a:effectLst/>
              </a:rPr>
              <a:t>True access requires ‘control’ of all 3</a:t>
            </a:r>
            <a:endParaRPr lang="en-US" sz="2800" dirty="0">
              <a:effectLst/>
            </a:endParaRPr>
          </a:p>
        </p:txBody>
      </p:sp>
      <p:pic>
        <p:nvPicPr>
          <p:cNvPr id="7" name="Picture 5"/>
          <p:cNvPicPr>
            <a:picLocks noChangeAspect="1" noChangeArrowheads="1"/>
          </p:cNvPicPr>
          <p:nvPr/>
        </p:nvPicPr>
        <p:blipFill>
          <a:blip r:embed="rId2" cstate="print"/>
          <a:srcRect l="18817" t="18667" r="62366" b="7556"/>
          <a:stretch>
            <a:fillRect/>
          </a:stretch>
        </p:blipFill>
        <p:spPr bwMode="auto">
          <a:xfrm>
            <a:off x="0" y="1219200"/>
            <a:ext cx="4241494" cy="5334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additive="base">
                                        <p:cTn id="7" dur="500" fill="hold"/>
                                        <p:tgtEl>
                                          <p:spTgt spid="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4">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 calcmode="lin" valueType="num">
                                      <p:cBhvr additive="base">
                                        <p:cTn id="25"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l="61297" t="12444" r="17320" b="23555"/>
          <a:stretch>
            <a:fillRect/>
          </a:stretch>
        </p:blipFill>
        <p:spPr bwMode="auto">
          <a:xfrm>
            <a:off x="0" y="0"/>
            <a:ext cx="5715000" cy="54864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l="63008" t="14222" r="17320" b="45778"/>
          <a:stretch>
            <a:fillRect/>
          </a:stretch>
        </p:blipFill>
        <p:spPr bwMode="auto">
          <a:xfrm rot="1149101">
            <a:off x="416975" y="2443972"/>
            <a:ext cx="5257800" cy="3429000"/>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l="18817" t="18667" r="62366" b="7556"/>
          <a:stretch>
            <a:fillRect/>
          </a:stretch>
        </p:blipFill>
        <p:spPr bwMode="auto">
          <a:xfrm>
            <a:off x="5486400" y="1905000"/>
            <a:ext cx="3657600" cy="4599710"/>
          </a:xfrm>
          <a:prstGeom prst="rect">
            <a:avLst/>
          </a:prstGeom>
          <a:noFill/>
          <a:ln w="9525">
            <a:noFill/>
            <a:miter lim="800000"/>
            <a:headEnd/>
            <a:tailEnd/>
          </a:ln>
        </p:spPr>
      </p:pic>
      <p:sp>
        <p:nvSpPr>
          <p:cNvPr id="7" name="TextBox 6"/>
          <p:cNvSpPr txBox="1"/>
          <p:nvPr/>
        </p:nvSpPr>
        <p:spPr>
          <a:xfrm>
            <a:off x="5410200" y="304800"/>
            <a:ext cx="3505200" cy="1569660"/>
          </a:xfrm>
          <a:prstGeom prst="rect">
            <a:avLst/>
          </a:prstGeom>
          <a:solidFill>
            <a:srgbClr val="FFFF99"/>
          </a:solidFill>
        </p:spPr>
        <p:txBody>
          <a:bodyPr wrap="square" rtlCol="0">
            <a:spAutoFit/>
          </a:bodyPr>
          <a:lstStyle/>
          <a:p>
            <a:pPr algn="ctr"/>
            <a:r>
              <a:rPr lang="en-US" sz="2400" dirty="0" smtClean="0"/>
              <a:t>How well does the student predict </a:t>
            </a:r>
            <a:br>
              <a:rPr lang="en-US" sz="2400" dirty="0" smtClean="0"/>
            </a:br>
            <a:r>
              <a:rPr lang="en-US" sz="2400" dirty="0" smtClean="0"/>
              <a:t>challenges within the environment?</a:t>
            </a:r>
            <a:endParaRPr lang="en-US" sz="2500" dirty="0"/>
          </a:p>
        </p:txBody>
      </p:sp>
      <p:sp>
        <p:nvSpPr>
          <p:cNvPr id="8" name="TextBox 7"/>
          <p:cNvSpPr txBox="1"/>
          <p:nvPr/>
        </p:nvSpPr>
        <p:spPr>
          <a:xfrm rot="1140080">
            <a:off x="1283449" y="5682923"/>
            <a:ext cx="1659429" cy="461665"/>
          </a:xfrm>
          <a:prstGeom prst="rect">
            <a:avLst/>
          </a:prstGeom>
          <a:noFill/>
          <a:ln>
            <a:solidFill>
              <a:srgbClr val="0070C0"/>
            </a:solidFill>
          </a:ln>
        </p:spPr>
        <p:txBody>
          <a:bodyPr wrap="none" rtlCol="0">
            <a:spAutoFit/>
          </a:bodyPr>
          <a:lstStyle/>
          <a:p>
            <a:r>
              <a:rPr lang="en-US" sz="2400" b="1" dirty="0" smtClean="0">
                <a:solidFill>
                  <a:srgbClr val="0066CC"/>
                </a:solidFill>
                <a:effectLst>
                  <a:outerShdw blurRad="38100" dist="38100" dir="2700000" algn="tl">
                    <a:srgbClr val="000000">
                      <a:alpha val="43137"/>
                    </a:srgbClr>
                  </a:outerShdw>
                </a:effectLst>
              </a:rPr>
              <a:t>Strategies</a:t>
            </a:r>
            <a:endParaRPr lang="en-US" sz="2400" b="1" dirty="0">
              <a:solidFill>
                <a:srgbClr val="0066CC"/>
              </a:solidFill>
              <a:effectLst>
                <a:outerShdw blurRad="38100" dist="38100" dir="2700000" algn="tl">
                  <a:srgbClr val="000000">
                    <a:alpha val="43137"/>
                  </a:srgbClr>
                </a:outerShdw>
              </a:effectLst>
            </a:endParaRPr>
          </a:p>
        </p:txBody>
      </p:sp>
      <p:sp>
        <p:nvSpPr>
          <p:cNvPr id="9" name="TextBox 8"/>
          <p:cNvSpPr txBox="1"/>
          <p:nvPr/>
        </p:nvSpPr>
        <p:spPr>
          <a:xfrm>
            <a:off x="1524000" y="0"/>
            <a:ext cx="2590800" cy="400110"/>
          </a:xfrm>
          <a:prstGeom prst="rect">
            <a:avLst/>
          </a:prstGeom>
          <a:solidFill>
            <a:srgbClr val="0070C0"/>
          </a:solidFill>
        </p:spPr>
        <p:txBody>
          <a:bodyPr wrap="square" rtlCol="0">
            <a:spAutoFit/>
          </a:bodyPr>
          <a:lstStyle/>
          <a:p>
            <a:pPr algn="ctr"/>
            <a:r>
              <a:rPr lang="en-US" sz="2000" b="1" dirty="0" smtClean="0">
                <a:solidFill>
                  <a:schemeClr val="bg1"/>
                </a:solidFill>
              </a:rPr>
              <a:t>Situations</a:t>
            </a:r>
            <a:endParaRPr lang="en-US"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Technology advances abound</a:t>
            </a:r>
          </a:p>
        </p:txBody>
      </p:sp>
      <p:pic>
        <p:nvPicPr>
          <p:cNvPr id="19459" name="Picture 4" descr="wpeB.gif (31470 bytes)"/>
          <p:cNvPicPr>
            <a:picLocks noChangeAspect="1" noChangeArrowheads="1"/>
          </p:cNvPicPr>
          <p:nvPr/>
        </p:nvPicPr>
        <p:blipFill>
          <a:blip r:embed="rId3" cstate="print"/>
          <a:srcRect/>
          <a:stretch>
            <a:fillRect/>
          </a:stretch>
        </p:blipFill>
        <p:spPr bwMode="auto">
          <a:xfrm>
            <a:off x="228600" y="3429000"/>
            <a:ext cx="4062413" cy="3124200"/>
          </a:xfrm>
          <a:prstGeom prst="rect">
            <a:avLst/>
          </a:prstGeom>
          <a:noFill/>
          <a:ln w="9525">
            <a:noFill/>
            <a:miter lim="800000"/>
            <a:headEnd/>
            <a:tailEnd/>
          </a:ln>
        </p:spPr>
      </p:pic>
      <p:sp>
        <p:nvSpPr>
          <p:cNvPr id="19460" name="Rectangle 6"/>
          <p:cNvSpPr>
            <a:spLocks noChangeArrowheads="1"/>
          </p:cNvSpPr>
          <p:nvPr/>
        </p:nvSpPr>
        <p:spPr bwMode="auto">
          <a:xfrm>
            <a:off x="3124200" y="1219200"/>
            <a:ext cx="5715000" cy="461665"/>
          </a:xfrm>
          <a:prstGeom prst="rect">
            <a:avLst/>
          </a:prstGeom>
          <a:noFill/>
          <a:ln w="9525">
            <a:noFill/>
            <a:miter lim="800000"/>
            <a:headEnd/>
            <a:tailEnd/>
          </a:ln>
        </p:spPr>
        <p:txBody>
          <a:bodyPr wrap="square">
            <a:spAutoFit/>
          </a:bodyPr>
          <a:lstStyle/>
          <a:p>
            <a:r>
              <a:rPr lang="en-US" sz="2400" i="1" dirty="0">
                <a:solidFill>
                  <a:srgbClr val="C00000"/>
                </a:solidFill>
              </a:rPr>
              <a:t>Reverberation</a:t>
            </a:r>
            <a:r>
              <a:rPr lang="en-US" sz="2400" dirty="0">
                <a:solidFill>
                  <a:srgbClr val="C00000"/>
                </a:solidFill>
              </a:rPr>
              <a:t> canceling wireless </a:t>
            </a:r>
            <a:r>
              <a:rPr lang="en-US" sz="2400" i="1" dirty="0" smtClean="0">
                <a:solidFill>
                  <a:srgbClr val="C00000"/>
                </a:solidFill>
              </a:rPr>
              <a:t>aids</a:t>
            </a:r>
            <a:endParaRPr lang="en-US" sz="2400" dirty="0">
              <a:solidFill>
                <a:srgbClr val="C00000"/>
              </a:solidFill>
            </a:endParaRPr>
          </a:p>
        </p:txBody>
      </p:sp>
      <p:pic>
        <p:nvPicPr>
          <p:cNvPr id="19463" name="Picture 9" descr="http://oticon.com/eprise/main/_Images/Slideshows/APPETIZERS/Scroller_Product_Delta.jpg">
            <a:hlinkClick r:id="rId4"/>
          </p:cNvPr>
          <p:cNvPicPr>
            <a:picLocks noChangeAspect="1" noChangeArrowheads="1"/>
          </p:cNvPicPr>
          <p:nvPr/>
        </p:nvPicPr>
        <p:blipFill>
          <a:blip r:embed="rId5" cstate="print"/>
          <a:srcRect l="21053"/>
          <a:stretch>
            <a:fillRect/>
          </a:stretch>
        </p:blipFill>
        <p:spPr bwMode="auto">
          <a:xfrm>
            <a:off x="6553200" y="1828800"/>
            <a:ext cx="2000250" cy="1390650"/>
          </a:xfrm>
          <a:prstGeom prst="rect">
            <a:avLst/>
          </a:prstGeom>
          <a:noFill/>
          <a:ln w="9525">
            <a:noFill/>
            <a:miter lim="800000"/>
            <a:headEnd/>
            <a:tailEnd/>
          </a:ln>
        </p:spPr>
      </p:pic>
      <p:sp>
        <p:nvSpPr>
          <p:cNvPr id="19464" name="Rectangle 10"/>
          <p:cNvSpPr>
            <a:spLocks noChangeArrowheads="1"/>
          </p:cNvSpPr>
          <p:nvPr/>
        </p:nvSpPr>
        <p:spPr bwMode="auto">
          <a:xfrm>
            <a:off x="4572000" y="4343400"/>
            <a:ext cx="4343400" cy="2308324"/>
          </a:xfrm>
          <a:prstGeom prst="rect">
            <a:avLst/>
          </a:prstGeom>
          <a:noFill/>
          <a:ln w="9525">
            <a:noFill/>
            <a:miter lim="800000"/>
            <a:headEnd/>
            <a:tailEnd/>
          </a:ln>
        </p:spPr>
        <p:txBody>
          <a:bodyPr wrap="square">
            <a:spAutoFit/>
          </a:bodyPr>
          <a:lstStyle/>
          <a:p>
            <a:r>
              <a:rPr lang="en-US" sz="2400" dirty="0"/>
              <a:t>Previously inaudible, high frequencies become audible again. Not only speech comprehension, but also one’s own voice quality can be improved. </a:t>
            </a:r>
          </a:p>
        </p:txBody>
      </p:sp>
      <p:pic>
        <p:nvPicPr>
          <p:cNvPr id="19465" name="Picture 11" descr="Baha, the only implanted treatment for hearing loss that works through direct bone conduction.">
            <a:hlinkClick r:id="rId6"/>
          </p:cNvPr>
          <p:cNvPicPr>
            <a:picLocks noChangeAspect="1" noChangeArrowheads="1"/>
          </p:cNvPicPr>
          <p:nvPr/>
        </p:nvPicPr>
        <p:blipFill>
          <a:blip r:embed="rId7" cstate="print"/>
          <a:srcRect b="65861"/>
          <a:stretch>
            <a:fillRect/>
          </a:stretch>
        </p:blipFill>
        <p:spPr bwMode="auto">
          <a:xfrm>
            <a:off x="3200400" y="1981200"/>
            <a:ext cx="3077308" cy="533400"/>
          </a:xfrm>
          <a:prstGeom prst="rect">
            <a:avLst/>
          </a:prstGeom>
          <a:noFill/>
          <a:ln w="9525">
            <a:solidFill>
              <a:schemeClr val="tx1">
                <a:lumMod val="50000"/>
                <a:lumOff val="50000"/>
              </a:schemeClr>
            </a:solidFill>
            <a:miter lim="800000"/>
            <a:headEnd/>
            <a:tailEnd/>
          </a:ln>
        </p:spPr>
      </p:pic>
      <p:pic>
        <p:nvPicPr>
          <p:cNvPr id="19466" name="Picture 13" descr="CI system"/>
          <p:cNvPicPr>
            <a:picLocks noChangeAspect="1" noChangeArrowheads="1"/>
          </p:cNvPicPr>
          <p:nvPr/>
        </p:nvPicPr>
        <p:blipFill>
          <a:blip r:embed="rId8" cstate="print"/>
          <a:srcRect/>
          <a:stretch>
            <a:fillRect/>
          </a:stretch>
        </p:blipFill>
        <p:spPr bwMode="auto">
          <a:xfrm>
            <a:off x="457200" y="1219200"/>
            <a:ext cx="2243138" cy="1600200"/>
          </a:xfrm>
          <a:prstGeom prst="rect">
            <a:avLst/>
          </a:prstGeom>
          <a:noFill/>
          <a:ln w="9525">
            <a:noFill/>
            <a:miter lim="800000"/>
            <a:headEnd/>
            <a:tailEnd/>
          </a:ln>
        </p:spPr>
      </p:pic>
      <p:sp>
        <p:nvSpPr>
          <p:cNvPr id="12" name="TextBox 11"/>
          <p:cNvSpPr txBox="1"/>
          <p:nvPr/>
        </p:nvSpPr>
        <p:spPr>
          <a:xfrm>
            <a:off x="4800600" y="3352800"/>
            <a:ext cx="3810000" cy="830997"/>
          </a:xfrm>
          <a:prstGeom prst="rect">
            <a:avLst/>
          </a:prstGeom>
          <a:noFill/>
        </p:spPr>
        <p:txBody>
          <a:bodyPr wrap="square" rtlCol="0">
            <a:spAutoFit/>
          </a:bodyPr>
          <a:lstStyle/>
          <a:p>
            <a:r>
              <a:rPr lang="en-US" sz="2400" dirty="0" smtClean="0">
                <a:solidFill>
                  <a:srgbClr val="C00000"/>
                </a:solidFill>
              </a:rPr>
              <a:t>Dynamic FM varies S/N </a:t>
            </a:r>
          </a:p>
          <a:p>
            <a:r>
              <a:rPr lang="en-US" sz="2400" dirty="0" smtClean="0">
                <a:solidFill>
                  <a:srgbClr val="C00000"/>
                </a:solidFill>
              </a:rPr>
              <a:t>as noise level changes</a:t>
            </a:r>
            <a:endParaRPr lang="en-US" sz="2400" dirty="0">
              <a:solidFill>
                <a:srgbClr val="C00000"/>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553200" cy="1143000"/>
          </a:xfrm>
        </p:spPr>
        <p:txBody>
          <a:bodyPr rtlCol="0">
            <a:normAutofit fontScale="90000"/>
          </a:bodyPr>
          <a:lstStyle/>
          <a:p>
            <a:pPr eaLnBrk="1" fontAlgn="auto" hangingPunct="1">
              <a:spcAft>
                <a:spcPts val="0"/>
              </a:spcAft>
              <a:defRPr/>
            </a:pPr>
            <a:r>
              <a:rPr lang="en-US" dirty="0" smtClean="0"/>
              <a:t>What type of S/N technology </a:t>
            </a:r>
            <a:br>
              <a:rPr lang="en-US" dirty="0" smtClean="0"/>
            </a:br>
            <a:r>
              <a:rPr lang="en-US" dirty="0" smtClean="0"/>
              <a:t>is best?</a:t>
            </a:r>
          </a:p>
        </p:txBody>
      </p:sp>
      <p:pic>
        <p:nvPicPr>
          <p:cNvPr id="17411" name="Picture 5"/>
          <p:cNvPicPr>
            <a:picLocks noChangeAspect="1" noChangeArrowheads="1"/>
          </p:cNvPicPr>
          <p:nvPr/>
        </p:nvPicPr>
        <p:blipFill>
          <a:blip r:embed="rId3" cstate="print"/>
          <a:srcRect l="31949" t="28169"/>
          <a:stretch>
            <a:fillRect/>
          </a:stretch>
        </p:blipFill>
        <p:spPr bwMode="auto">
          <a:xfrm>
            <a:off x="457200" y="2971800"/>
            <a:ext cx="5246688" cy="3886200"/>
          </a:xfrm>
          <a:prstGeom prst="rect">
            <a:avLst/>
          </a:prstGeom>
          <a:noFill/>
          <a:ln w="9525">
            <a:noFill/>
            <a:miter lim="800000"/>
            <a:headEnd/>
            <a:tailEnd/>
          </a:ln>
        </p:spPr>
      </p:pic>
      <p:sp>
        <p:nvSpPr>
          <p:cNvPr id="17412" name="Rectangle 5"/>
          <p:cNvSpPr>
            <a:spLocks noChangeArrowheads="1"/>
          </p:cNvSpPr>
          <p:nvPr/>
        </p:nvSpPr>
        <p:spPr bwMode="auto">
          <a:xfrm>
            <a:off x="2895600" y="1981200"/>
            <a:ext cx="2819400" cy="1938338"/>
          </a:xfrm>
          <a:prstGeom prst="rect">
            <a:avLst/>
          </a:prstGeom>
          <a:noFill/>
          <a:ln w="9525">
            <a:noFill/>
            <a:miter lim="800000"/>
            <a:headEnd/>
            <a:tailEnd/>
          </a:ln>
        </p:spPr>
        <p:txBody>
          <a:bodyPr>
            <a:spAutoFit/>
          </a:bodyPr>
          <a:lstStyle/>
          <a:p>
            <a:pPr>
              <a:spcBef>
                <a:spcPct val="50000"/>
              </a:spcBef>
            </a:pPr>
            <a:r>
              <a:rPr lang="en-US" sz="2400">
                <a:solidFill>
                  <a:srgbClr val="03001C"/>
                </a:solidFill>
                <a:latin typeface="Tahoma" pitchFamily="34" charset="0"/>
              </a:rPr>
              <a:t>Classroom Sound Field?</a:t>
            </a:r>
          </a:p>
          <a:p>
            <a:pPr>
              <a:spcBef>
                <a:spcPct val="50000"/>
              </a:spcBef>
            </a:pPr>
            <a:r>
              <a:rPr lang="en-US" sz="2400">
                <a:solidFill>
                  <a:srgbClr val="03001C"/>
                </a:solidFill>
                <a:latin typeface="Tahoma" pitchFamily="34" charset="0"/>
              </a:rPr>
              <a:t>Desktop FM?</a:t>
            </a:r>
          </a:p>
          <a:p>
            <a:pPr>
              <a:spcBef>
                <a:spcPct val="50000"/>
              </a:spcBef>
            </a:pPr>
            <a:r>
              <a:rPr lang="en-US" sz="2400">
                <a:solidFill>
                  <a:srgbClr val="03001C"/>
                </a:solidFill>
                <a:latin typeface="Tahoma" pitchFamily="34" charset="0"/>
              </a:rPr>
              <a:t>Personal FM?</a:t>
            </a:r>
          </a:p>
        </p:txBody>
      </p:sp>
      <p:pic>
        <p:nvPicPr>
          <p:cNvPr id="17413" name="Picture 3"/>
          <p:cNvPicPr>
            <a:picLocks noChangeAspect="1" noChangeArrowheads="1"/>
          </p:cNvPicPr>
          <p:nvPr/>
        </p:nvPicPr>
        <p:blipFill>
          <a:blip r:embed="rId4" cstate="print"/>
          <a:srcRect/>
          <a:stretch>
            <a:fillRect/>
          </a:stretch>
        </p:blipFill>
        <p:spPr bwMode="auto">
          <a:xfrm>
            <a:off x="6705600" y="4267200"/>
            <a:ext cx="1600200" cy="2239963"/>
          </a:xfrm>
          <a:prstGeom prst="rect">
            <a:avLst/>
          </a:prstGeom>
          <a:noFill/>
          <a:ln w="9525">
            <a:noFill/>
            <a:miter lim="800000"/>
            <a:headEnd/>
            <a:tailEnd/>
          </a:ln>
        </p:spPr>
      </p:pic>
      <p:pic>
        <p:nvPicPr>
          <p:cNvPr id="17414" name="Picture 4"/>
          <p:cNvPicPr>
            <a:picLocks noGrp="1" noChangeAspect="1" noChangeArrowheads="1"/>
          </p:cNvPicPr>
          <p:nvPr>
            <p:ph idx="1"/>
          </p:nvPr>
        </p:nvPicPr>
        <p:blipFill>
          <a:blip r:embed="rId5" cstate="print"/>
          <a:srcRect/>
          <a:stretch>
            <a:fillRect/>
          </a:stretch>
        </p:blipFill>
        <p:spPr>
          <a:xfrm>
            <a:off x="5410200" y="1981200"/>
            <a:ext cx="3384550" cy="2362200"/>
          </a:xfrm>
          <a:noFill/>
        </p:spPr>
      </p:pic>
      <p:pic>
        <p:nvPicPr>
          <p:cNvPr id="17415" name="Picture 7" descr="C:\Users\Karen\AppData\Local\Microsoft\Windows\Temporary Internet Files\Content.IE5\JT7E37P4\MPj04395390000[1].jpg"/>
          <p:cNvPicPr>
            <a:picLocks noChangeAspect="1" noChangeArrowheads="1"/>
          </p:cNvPicPr>
          <p:nvPr/>
        </p:nvPicPr>
        <p:blipFill>
          <a:blip r:embed="rId6" cstate="print"/>
          <a:srcRect t="13095" r="26884" b="11905"/>
          <a:stretch>
            <a:fillRect/>
          </a:stretch>
        </p:blipFill>
        <p:spPr bwMode="auto">
          <a:xfrm>
            <a:off x="7010400" y="0"/>
            <a:ext cx="1257300" cy="1925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14400" y="304800"/>
            <a:ext cx="5486400" cy="1143000"/>
          </a:xfrm>
        </p:spPr>
        <p:txBody>
          <a:bodyPr>
            <a:normAutofit fontScale="90000"/>
          </a:bodyPr>
          <a:lstStyle/>
          <a:p>
            <a:pPr eaLnBrk="1" hangingPunct="1"/>
            <a:r>
              <a:rPr lang="en-US" smtClean="0"/>
              <a:t>Sizing up classroom hearing technology</a:t>
            </a:r>
          </a:p>
        </p:txBody>
      </p:sp>
      <p:pic>
        <p:nvPicPr>
          <p:cNvPr id="18435" name="Content Placeholder 3"/>
          <p:cNvPicPr>
            <a:picLocks noGrp="1" noChangeAspect="1" noChangeArrowheads="1"/>
          </p:cNvPicPr>
          <p:nvPr>
            <p:ph idx="1"/>
          </p:nvPr>
        </p:nvPicPr>
        <p:blipFill>
          <a:blip r:embed="rId3" cstate="print"/>
          <a:srcRect/>
          <a:stretch>
            <a:fillRect/>
          </a:stretch>
        </p:blipFill>
        <p:spPr>
          <a:xfrm>
            <a:off x="609600" y="1447800"/>
            <a:ext cx="7983538" cy="4733925"/>
          </a:xfrm>
          <a:noFill/>
        </p:spPr>
      </p:pic>
      <p:pic>
        <p:nvPicPr>
          <p:cNvPr id="18436" name="Picture 6" descr="C:\Users\Karen\AppData\Local\Microsoft\Windows\Temporary Internet Files\Content.IE5\DYRGXSST\MPj03853440000[1].jpg"/>
          <p:cNvPicPr>
            <a:picLocks noChangeAspect="1" noChangeArrowheads="1"/>
          </p:cNvPicPr>
          <p:nvPr/>
        </p:nvPicPr>
        <p:blipFill>
          <a:blip r:embed="rId4" cstate="print"/>
          <a:srcRect/>
          <a:stretch>
            <a:fillRect/>
          </a:stretch>
        </p:blipFill>
        <p:spPr bwMode="auto">
          <a:xfrm>
            <a:off x="6553200" y="163513"/>
            <a:ext cx="1828800" cy="1306512"/>
          </a:xfrm>
          <a:prstGeom prst="rect">
            <a:avLst/>
          </a:prstGeom>
          <a:noFill/>
          <a:ln w="9525">
            <a:noFill/>
            <a:miter lim="800000"/>
            <a:headEnd/>
            <a:tailEnd/>
          </a:ln>
        </p:spPr>
      </p:pic>
      <p:sp>
        <p:nvSpPr>
          <p:cNvPr id="7" name="TextBox 6"/>
          <p:cNvSpPr txBox="1"/>
          <p:nvPr/>
        </p:nvSpPr>
        <p:spPr>
          <a:xfrm>
            <a:off x="1295400" y="5903913"/>
            <a:ext cx="7164388" cy="954087"/>
          </a:xfrm>
          <a:prstGeom prst="rect">
            <a:avLst/>
          </a:prstGeom>
          <a:solidFill>
            <a:schemeClr val="accent1">
              <a:lumMod val="20000"/>
              <a:lumOff val="80000"/>
            </a:schemeClr>
          </a:solidFill>
        </p:spPr>
        <p:txBody>
          <a:bodyPr wrap="square">
            <a:spAutoFit/>
          </a:bodyPr>
          <a:lstStyle/>
          <a:p>
            <a:pPr>
              <a:defRPr/>
            </a:pPr>
            <a:r>
              <a:rPr lang="en-US" sz="2800" dirty="0"/>
              <a:t>How many “pieces” can a child miss </a:t>
            </a:r>
          </a:p>
          <a:p>
            <a:pPr>
              <a:defRPr/>
            </a:pPr>
            <a:r>
              <a:rPr lang="en-US" sz="2800" dirty="0"/>
              <a:t>before learning is affected?</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1676400"/>
            <a:ext cx="8229600" cy="4800600"/>
          </a:xfrm>
        </p:spPr>
        <p:txBody>
          <a:bodyPr>
            <a:normAutofit/>
          </a:bodyPr>
          <a:lstStyle/>
          <a:p>
            <a:r>
              <a:rPr lang="en-US" dirty="0" smtClean="0"/>
              <a:t>Background noise and reverberation in room</a:t>
            </a:r>
          </a:p>
          <a:p>
            <a:r>
              <a:rPr lang="en-US" dirty="0" smtClean="0"/>
              <a:t>Audibility of speech</a:t>
            </a:r>
          </a:p>
          <a:p>
            <a:r>
              <a:rPr lang="en-US" dirty="0" smtClean="0"/>
              <a:t>Functional speech recognition (FLE)</a:t>
            </a:r>
          </a:p>
          <a:p>
            <a:r>
              <a:rPr lang="en-US" dirty="0" smtClean="0"/>
              <a:t>Knowledge of language of instruction</a:t>
            </a:r>
          </a:p>
          <a:p>
            <a:r>
              <a:rPr lang="en-US" dirty="0" smtClean="0"/>
              <a:t>Level of effort to listen diminishes cognitive resources to understand</a:t>
            </a:r>
          </a:p>
          <a:p>
            <a:r>
              <a:rPr lang="en-US" dirty="0" smtClean="0"/>
              <a:t>Type of assistive listening devices used</a:t>
            </a:r>
          </a:p>
          <a:p>
            <a:r>
              <a:rPr lang="en-US" dirty="0" smtClean="0"/>
              <a:t>Who is speaking into the microphone transmitter</a:t>
            </a:r>
          </a:p>
          <a:p>
            <a:r>
              <a:rPr lang="en-US" dirty="0" smtClean="0"/>
              <a:t>Implications for social interaction</a:t>
            </a:r>
            <a:endParaRPr lang="en-US" dirty="0"/>
          </a:p>
        </p:txBody>
      </p:sp>
      <p:sp>
        <p:nvSpPr>
          <p:cNvPr id="3" name="Title 2"/>
          <p:cNvSpPr>
            <a:spLocks noGrp="1"/>
          </p:cNvSpPr>
          <p:nvPr>
            <p:ph type="title"/>
          </p:nvPr>
        </p:nvSpPr>
        <p:spPr/>
        <p:txBody>
          <a:bodyPr>
            <a:normAutofit fontScale="90000"/>
          </a:bodyPr>
          <a:lstStyle/>
          <a:p>
            <a:r>
              <a:rPr lang="en-US" dirty="0" smtClean="0"/>
              <a:t>Limitations to </a:t>
            </a:r>
            <a:br>
              <a:rPr lang="en-US" dirty="0" smtClean="0"/>
            </a:br>
            <a:r>
              <a:rPr lang="en-US" dirty="0" smtClean="0"/>
              <a:t>Auditory Access</a:t>
            </a:r>
            <a:endParaRPr lang="en-US" dirty="0"/>
          </a:p>
        </p:txBody>
      </p:sp>
      <p:pic>
        <p:nvPicPr>
          <p:cNvPr id="13318" name="Picture 6" descr="C:\Users\karen\Pictures\tug of war ear.jpg"/>
          <p:cNvPicPr>
            <a:picLocks noChangeAspect="1" noChangeArrowheads="1"/>
          </p:cNvPicPr>
          <p:nvPr/>
        </p:nvPicPr>
        <p:blipFill>
          <a:blip r:embed="rId2" cstate="print"/>
          <a:srcRect/>
          <a:stretch>
            <a:fillRect/>
          </a:stretch>
        </p:blipFill>
        <p:spPr bwMode="auto">
          <a:xfrm>
            <a:off x="5715000" y="0"/>
            <a:ext cx="3200400" cy="1722620"/>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228600"/>
            <a:ext cx="8991601" cy="914400"/>
          </a:xfrm>
        </p:spPr>
        <p:txBody>
          <a:bodyPr>
            <a:normAutofit fontScale="90000"/>
          </a:bodyPr>
          <a:lstStyle/>
          <a:p>
            <a:r>
              <a:rPr lang="en-US" sz="4000" dirty="0" smtClean="0">
                <a:solidFill>
                  <a:schemeClr val="accent2">
                    <a:lumMod val="75000"/>
                  </a:schemeClr>
                </a:solidFill>
              </a:rPr>
              <a:t>Hearing does not always stay the same. </a:t>
            </a:r>
          </a:p>
        </p:txBody>
      </p:sp>
      <p:sp>
        <p:nvSpPr>
          <p:cNvPr id="4" name="Oval 3"/>
          <p:cNvSpPr/>
          <p:nvPr/>
        </p:nvSpPr>
        <p:spPr bwMode="auto">
          <a:xfrm>
            <a:off x="609600" y="1219200"/>
            <a:ext cx="2438400" cy="2362200"/>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6" name="Straight Connector 5"/>
          <p:cNvCxnSpPr>
            <a:stCxn id="4" idx="0"/>
          </p:cNvCxnSpPr>
          <p:nvPr/>
        </p:nvCxnSpPr>
        <p:spPr bwMode="auto">
          <a:xfrm rot="16200000" flipH="1">
            <a:off x="1219200" y="1828800"/>
            <a:ext cx="1219200"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cxnSp>
        <p:nvCxnSpPr>
          <p:cNvPr id="8" name="Straight Connector 7"/>
          <p:cNvCxnSpPr>
            <a:endCxn id="4" idx="6"/>
          </p:cNvCxnSpPr>
          <p:nvPr/>
        </p:nvCxnSpPr>
        <p:spPr bwMode="auto">
          <a:xfrm flipV="1">
            <a:off x="1828800" y="2400300"/>
            <a:ext cx="1219200" cy="3810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4" name="TextBox 13"/>
          <p:cNvSpPr txBox="1"/>
          <p:nvPr/>
        </p:nvSpPr>
        <p:spPr>
          <a:xfrm>
            <a:off x="1981200" y="1752600"/>
            <a:ext cx="753732" cy="461665"/>
          </a:xfrm>
          <a:prstGeom prst="rect">
            <a:avLst/>
          </a:prstGeom>
          <a:noFill/>
        </p:spPr>
        <p:txBody>
          <a:bodyPr wrap="square" rtlCol="0">
            <a:spAutoFit/>
          </a:bodyPr>
          <a:lstStyle/>
          <a:p>
            <a:r>
              <a:rPr lang="en-US" sz="2400" b="1" dirty="0" smtClean="0">
                <a:solidFill>
                  <a:schemeClr val="bg1"/>
                </a:solidFill>
              </a:rPr>
              <a:t>1/4</a:t>
            </a:r>
            <a:endParaRPr lang="en-US" sz="2800" b="1" dirty="0">
              <a:solidFill>
                <a:schemeClr val="bg1"/>
              </a:solidFill>
            </a:endParaRPr>
          </a:p>
        </p:txBody>
      </p:sp>
      <p:sp>
        <p:nvSpPr>
          <p:cNvPr id="15" name="TextBox 14"/>
          <p:cNvSpPr txBox="1"/>
          <p:nvPr/>
        </p:nvSpPr>
        <p:spPr>
          <a:xfrm>
            <a:off x="3429000" y="1219200"/>
            <a:ext cx="5155808" cy="2400657"/>
          </a:xfrm>
          <a:prstGeom prst="rect">
            <a:avLst/>
          </a:prstGeom>
          <a:noFill/>
        </p:spPr>
        <p:txBody>
          <a:bodyPr wrap="square" rtlCol="0">
            <a:spAutoFit/>
          </a:bodyPr>
          <a:lstStyle/>
          <a:p>
            <a:r>
              <a:rPr lang="en-US" sz="3000" dirty="0" smtClean="0"/>
              <a:t>It appears that one out of </a:t>
            </a:r>
          </a:p>
          <a:p>
            <a:r>
              <a:rPr lang="en-US" sz="3000" dirty="0" smtClean="0"/>
              <a:t>every four children with one normal hearing ear </a:t>
            </a:r>
            <a:r>
              <a:rPr lang="en-US" sz="3000" b="1" dirty="0" smtClean="0">
                <a:solidFill>
                  <a:schemeClr val="accent2">
                    <a:lumMod val="50000"/>
                  </a:schemeClr>
                </a:solidFill>
              </a:rPr>
              <a:t>will develop hearing loss in their better hearing ear.</a:t>
            </a:r>
            <a:endParaRPr lang="en-US" sz="3000" b="1" dirty="0">
              <a:solidFill>
                <a:schemeClr val="accent2">
                  <a:lumMod val="50000"/>
                </a:schemeClr>
              </a:solidFill>
            </a:endParaRPr>
          </a:p>
        </p:txBody>
      </p:sp>
      <p:sp>
        <p:nvSpPr>
          <p:cNvPr id="16" name="TextBox 15"/>
          <p:cNvSpPr txBox="1"/>
          <p:nvPr/>
        </p:nvSpPr>
        <p:spPr>
          <a:xfrm>
            <a:off x="381000" y="3886200"/>
            <a:ext cx="7765267" cy="1938992"/>
          </a:xfrm>
          <a:prstGeom prst="rect">
            <a:avLst/>
          </a:prstGeom>
          <a:noFill/>
        </p:spPr>
        <p:txBody>
          <a:bodyPr wrap="none" rtlCol="0">
            <a:spAutoFit/>
          </a:bodyPr>
          <a:lstStyle/>
          <a:p>
            <a:r>
              <a:rPr lang="en-US" sz="3000" dirty="0" smtClean="0"/>
              <a:t>This appears true for the children normal</a:t>
            </a:r>
          </a:p>
          <a:p>
            <a:r>
              <a:rPr lang="en-US" sz="3000" dirty="0" smtClean="0"/>
              <a:t>looking ears, not those born with a deformed</a:t>
            </a:r>
          </a:p>
          <a:p>
            <a:r>
              <a:rPr lang="en-US" sz="3000" dirty="0" smtClean="0"/>
              <a:t>ear. We cannot predict which children will </a:t>
            </a:r>
          </a:p>
          <a:p>
            <a:r>
              <a:rPr lang="en-US" sz="3000" dirty="0" smtClean="0"/>
              <a:t>end up </a:t>
            </a:r>
            <a:r>
              <a:rPr lang="en-US" sz="3000" dirty="0" smtClean="0">
                <a:solidFill>
                  <a:srgbClr val="FF0000"/>
                </a:solidFill>
              </a:rPr>
              <a:t>having permanent loss in both ears</a:t>
            </a:r>
            <a:r>
              <a:rPr lang="en-US" sz="3000" dirty="0" smtClean="0"/>
              <a:t>!</a:t>
            </a:r>
            <a:endParaRPr lang="en-US" sz="30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534400" cy="4449763"/>
          </a:xfrm>
        </p:spPr>
        <p:txBody>
          <a:bodyPr rtlCol="0">
            <a:noAutofit/>
          </a:bodyPr>
          <a:lstStyle/>
          <a:p>
            <a:pPr eaLnBrk="1" fontAlgn="auto" hangingPunct="1">
              <a:spcAft>
                <a:spcPts val="0"/>
              </a:spcAft>
              <a:buFont typeface="Arial" pitchFamily="34" charset="0"/>
              <a:buNone/>
              <a:defRPr/>
            </a:pPr>
            <a:r>
              <a:rPr lang="en-US" sz="2800" dirty="0" smtClean="0"/>
              <a:t>What will the school team need to include in their planning for An Li to ensure that he has the best auditory access possible? </a:t>
            </a:r>
          </a:p>
          <a:p>
            <a:pPr eaLnBrk="1" fontAlgn="auto" hangingPunct="1">
              <a:spcAft>
                <a:spcPts val="0"/>
              </a:spcAft>
              <a:buFont typeface="Arial" pitchFamily="34" charset="0"/>
              <a:buNone/>
              <a:defRPr/>
            </a:pPr>
            <a:endParaRPr lang="en-US" sz="2800" dirty="0" smtClean="0"/>
          </a:p>
          <a:p>
            <a:pPr eaLnBrk="1" fontAlgn="auto" hangingPunct="1">
              <a:spcAft>
                <a:spcPts val="0"/>
              </a:spcAft>
              <a:buFont typeface="Arial" pitchFamily="34" charset="0"/>
              <a:buNone/>
              <a:defRPr/>
            </a:pPr>
            <a:r>
              <a:rPr lang="en-US" sz="2800" dirty="0" smtClean="0"/>
              <a:t>What will An Li need to be able to do to help ensure that he receives the same level of instruction as his class peers?</a:t>
            </a:r>
          </a:p>
          <a:p>
            <a:pPr algn="r">
              <a:buNone/>
              <a:defRPr/>
            </a:pPr>
            <a:endParaRPr lang="en-US" sz="100"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endParaRPr lang="en-US" sz="100" b="1" dirty="0" smtClean="0"/>
          </a:p>
          <a:p>
            <a:pPr algn="r">
              <a:buNone/>
              <a:defRPr/>
            </a:pPr>
            <a:r>
              <a:rPr lang="en-US" sz="2800" b="1" dirty="0" smtClean="0"/>
              <a:t>We will open our next session with this discussion!</a:t>
            </a:r>
          </a:p>
          <a:p>
            <a:pPr eaLnBrk="1" fontAlgn="auto" hangingPunct="1">
              <a:spcAft>
                <a:spcPts val="0"/>
              </a:spcAft>
              <a:buFont typeface="Arial" pitchFamily="34" charset="0"/>
              <a:buNone/>
              <a:defRPr/>
            </a:pPr>
            <a:endParaRPr lang="en-US" sz="2700" dirty="0" smtClean="0"/>
          </a:p>
        </p:txBody>
      </p:sp>
      <p:sp>
        <p:nvSpPr>
          <p:cNvPr id="4" name="Title 3"/>
          <p:cNvSpPr>
            <a:spLocks noGrp="1"/>
          </p:cNvSpPr>
          <p:nvPr>
            <p:ph type="title"/>
          </p:nvPr>
        </p:nvSpPr>
        <p:spPr/>
        <p:txBody>
          <a:bodyPr/>
          <a:lstStyle/>
          <a:p>
            <a:r>
              <a:rPr lang="en-US" dirty="0" smtClean="0"/>
              <a:t>Turn-and-Talk:</a:t>
            </a:r>
            <a:endParaRPr lang="en-US" dirty="0"/>
          </a:p>
        </p:txBody>
      </p:sp>
      <p:pic>
        <p:nvPicPr>
          <p:cNvPr id="26625" name="Picture 1" descr="C:\Users\karen\AppData\Local\Microsoft\Windows\Temporary Internet Files\Content.IE5\G6SXG491\MC900149396[1].wmf"/>
          <p:cNvPicPr>
            <a:picLocks noChangeAspect="1" noChangeArrowheads="1"/>
          </p:cNvPicPr>
          <p:nvPr/>
        </p:nvPicPr>
        <p:blipFill>
          <a:blip r:embed="rId2" cstate="print"/>
          <a:srcRect/>
          <a:stretch>
            <a:fillRect/>
          </a:stretch>
        </p:blipFill>
        <p:spPr bwMode="auto">
          <a:xfrm>
            <a:off x="5777620" y="0"/>
            <a:ext cx="2375780" cy="1443997"/>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2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4.xml><?xml version="1.0" encoding="utf-8"?>
<a:theme xmlns:a="http://schemas.openxmlformats.org/drawingml/2006/main" name="3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5.xml><?xml version="1.0" encoding="utf-8"?>
<a:theme xmlns:a="http://schemas.openxmlformats.org/drawingml/2006/main" name="4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6.xml><?xml version="1.0" encoding="utf-8"?>
<a:theme xmlns:a="http://schemas.openxmlformats.org/drawingml/2006/main" name="5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7.xml><?xml version="1.0" encoding="utf-8"?>
<a:theme xmlns:a="http://schemas.openxmlformats.org/drawingml/2006/main" name="7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815</TotalTime>
  <Words>5068</Words>
  <Application>Microsoft Office PowerPoint</Application>
  <PresentationFormat>On-screen Show (4:3)</PresentationFormat>
  <Paragraphs>766</Paragraphs>
  <Slides>90</Slides>
  <Notes>12</Notes>
  <HiddenSlides>0</HiddenSlides>
  <MMClips>2</MMClips>
  <ScaleCrop>false</ScaleCrop>
  <HeadingPairs>
    <vt:vector size="4" baseType="variant">
      <vt:variant>
        <vt:lpstr>Theme</vt:lpstr>
      </vt:variant>
      <vt:variant>
        <vt:i4>7</vt:i4>
      </vt:variant>
      <vt:variant>
        <vt:lpstr>Slide Titles</vt:lpstr>
      </vt:variant>
      <vt:variant>
        <vt:i4>90</vt:i4>
      </vt:variant>
    </vt:vector>
  </HeadingPairs>
  <TitlesOfParts>
    <vt:vector size="97" baseType="lpstr">
      <vt:lpstr>Concourse</vt:lpstr>
      <vt:lpstr>1_Concourse</vt:lpstr>
      <vt:lpstr>2_Concourse</vt:lpstr>
      <vt:lpstr>3_Concourse</vt:lpstr>
      <vt:lpstr>4_Concourse</vt:lpstr>
      <vt:lpstr>5_Concourse</vt:lpstr>
      <vt:lpstr>7_Concourse</vt:lpstr>
      <vt:lpstr>Building Skills for Communication and Learning Success in the Classroom for Students with Hearing Loss</vt:lpstr>
      <vt:lpstr>Today’s agenda</vt:lpstr>
      <vt:lpstr>Foundation</vt:lpstr>
      <vt:lpstr>Relative Prevalence by  Laterality of Hearing Loss</vt:lpstr>
      <vt:lpstr>Different types of unilateral hearing loss (UHL)</vt:lpstr>
      <vt:lpstr>Potential impact of hearing loss in one ear on language learning</vt:lpstr>
      <vt:lpstr>Potential behavior &amp; social issues</vt:lpstr>
      <vt:lpstr>Challenges with only one good ear</vt:lpstr>
      <vt:lpstr>Hearing does not always stay the same. </vt:lpstr>
      <vt:lpstr>Amplification Findings for UHL</vt:lpstr>
      <vt:lpstr>Basic Information on Hearing Loss</vt:lpstr>
      <vt:lpstr>The Sound Audiogram</vt:lpstr>
      <vt:lpstr>Degree of Hearing Loss &amp; Listening</vt:lpstr>
      <vt:lpstr>Relative Prevalence by  Degree of Hearing Loss</vt:lpstr>
      <vt:lpstr>Growth of Cochlear Implants            for Children in the US</vt:lpstr>
      <vt:lpstr>Relative Prevalence by Potential Functionality of Hearing Loss</vt:lpstr>
      <vt:lpstr>Slide 17</vt:lpstr>
      <vt:lpstr>Today’s  young learners with hearing loss </vt:lpstr>
      <vt:lpstr>Today’s young learners with hearing loss - results</vt:lpstr>
      <vt:lpstr>Language Learning during age 4-7 years</vt:lpstr>
      <vt:lpstr>Which child characteristics differentiate language trajectories?</vt:lpstr>
      <vt:lpstr>Which child characteristics differentiate language trajectories?</vt:lpstr>
      <vt:lpstr>Introducing An Li    Age 9</vt:lpstr>
      <vt:lpstr>Access is at the center of most of the struggles of the student with hearing loss</vt:lpstr>
      <vt:lpstr>  Auditory Access</vt:lpstr>
      <vt:lpstr>Access is at the center of most of the struggles of the student with hearing loss</vt:lpstr>
      <vt:lpstr>Continuum of communication modality </vt:lpstr>
      <vt:lpstr>We know..</vt:lpstr>
      <vt:lpstr>Ingredients of  Communication Confidence</vt:lpstr>
      <vt:lpstr>Data logging study – 5000 children Number of hours by age</vt:lpstr>
      <vt:lpstr>More language used, more language learned!</vt:lpstr>
      <vt:lpstr>Low vocabulary = low reading</vt:lpstr>
      <vt:lpstr>How much of speech does a child with hearing loss perceive?</vt:lpstr>
      <vt:lpstr>Slide 34</vt:lpstr>
      <vt:lpstr>Functional Listening – An Li</vt:lpstr>
      <vt:lpstr>Turn-and-Talk </vt:lpstr>
      <vt:lpstr>Slide 37</vt:lpstr>
      <vt:lpstr>The Count the Dot Audiogram presents a representation of audible speech energy for a 45 dB HL input (audibility) </vt:lpstr>
      <vt:lpstr>The Count the Dot Audiogram adaptation to represent speech energy for a 35 dB HL input </vt:lpstr>
      <vt:lpstr>Slide 40</vt:lpstr>
      <vt:lpstr>AUDIBILITY ≠ SPEECH UNDERSTANDING</vt:lpstr>
      <vt:lpstr>AUDIBILITY ≠ SPEECH UNDERSTANDING</vt:lpstr>
      <vt:lpstr>Audibility ≠ word recognition</vt:lpstr>
      <vt:lpstr>Slide 44</vt:lpstr>
      <vt:lpstr>Sample Speech Audibility Audiogram for Classroom Listening   Completed  for An Li</vt:lpstr>
      <vt:lpstr>Relationship of Hearing Loss to Listening and Learning Needs</vt:lpstr>
      <vt:lpstr>Also raising your awareness this session on:</vt:lpstr>
      <vt:lpstr>SEAM for School Success:  Student Expectations for Advocacy &amp; Monitoring Listening and Hearing Technology</vt:lpstr>
      <vt:lpstr>  SEAM for School Success = a skill hierarchy) Prior to School Entry</vt:lpstr>
      <vt:lpstr>  SEAM for School Success = a skill hierarchy) 1st day of school, Preschool, Kindergarten</vt:lpstr>
      <vt:lpstr>  SEAM for School Success = a skill hierarchy) By end of Grade 1</vt:lpstr>
      <vt:lpstr>Slide 52</vt:lpstr>
      <vt:lpstr>Turn-and-Talk</vt:lpstr>
      <vt:lpstr>Assessing student ability to perceive and understand classroom communication</vt:lpstr>
      <vt:lpstr>Obtaining Input from the Teacher</vt:lpstr>
      <vt:lpstr>Slide 56</vt:lpstr>
      <vt:lpstr>Obtaining the Student’s View of Challenging Classroom Listening</vt:lpstr>
      <vt:lpstr>Student Appraisal: LIFE Classroom Situations</vt:lpstr>
      <vt:lpstr>Slide 59</vt:lpstr>
      <vt:lpstr>Slide 60</vt:lpstr>
      <vt:lpstr>Slide 61</vt:lpstr>
      <vt:lpstr>Turn-and-Talk</vt:lpstr>
      <vt:lpstr>  Environmental Access</vt:lpstr>
      <vt:lpstr>The ‘cost’ of  challenged listening</vt:lpstr>
      <vt:lpstr>Slower pace =  increasing learning gaps</vt:lpstr>
      <vt:lpstr>These factors can affect the PACE of learning</vt:lpstr>
      <vt:lpstr>Classrooms are  auditory-verbal environments</vt:lpstr>
      <vt:lpstr>Average loudness</vt:lpstr>
      <vt:lpstr>Listening in a Sea of Noise</vt:lpstr>
      <vt:lpstr>Average is not ‘real’</vt:lpstr>
      <vt:lpstr>Successful amplification  fitting does not mean  ‘normal’</vt:lpstr>
      <vt:lpstr>An analogy</vt:lpstr>
      <vt:lpstr>Classroom acoustic  conditions &amp; listening</vt:lpstr>
      <vt:lpstr>Analogy tool: Picking speech out of background noise </vt:lpstr>
      <vt:lpstr>S/N + “little” hearing loss</vt:lpstr>
      <vt:lpstr>Visual analogy of speech sounds  smearing together as RT increases</vt:lpstr>
      <vt:lpstr>RT + “little” hearing loss</vt:lpstr>
      <vt:lpstr>Apps!</vt:lpstr>
      <vt:lpstr>Before LIFE Questions: </vt:lpstr>
      <vt:lpstr>Slide 80</vt:lpstr>
      <vt:lpstr>Slide 81</vt:lpstr>
      <vt:lpstr>Slide 82</vt:lpstr>
      <vt:lpstr>3rd Ingredient</vt:lpstr>
      <vt:lpstr>How well does the student predict  causes of listening challenges?  True access requires ‘control’ of all 3</vt:lpstr>
      <vt:lpstr>Slide 85</vt:lpstr>
      <vt:lpstr>Technology advances abound</vt:lpstr>
      <vt:lpstr>What type of S/N technology  is best?</vt:lpstr>
      <vt:lpstr>Sizing up classroom hearing technology</vt:lpstr>
      <vt:lpstr>Limitations to  Auditory Access</vt:lpstr>
      <vt:lpstr>Turn-and-Talk:</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Building Success in the         Fast-Paced Classroom</dc:title>
  <dc:creator>karenlanderson</dc:creator>
  <cp:lastModifiedBy>karenlanderson</cp:lastModifiedBy>
  <cp:revision>69</cp:revision>
  <dcterms:created xsi:type="dcterms:W3CDTF">2012-03-05T15:01:22Z</dcterms:created>
  <dcterms:modified xsi:type="dcterms:W3CDTF">2012-03-11T15:47:04Z</dcterms:modified>
</cp:coreProperties>
</file>