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Default Extension="png" ContentType="image/png"/>
  <Override PartName="/ppt/diagrams/quickStyle5.xml" ContentType="application/vnd.openxmlformats-officedocument.drawingml.diagramStyl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handoutMasterIdLst>
    <p:handoutMasterId r:id="rId63"/>
  </p:handoutMasterIdLst>
  <p:sldIdLst>
    <p:sldId id="256" r:id="rId2"/>
    <p:sldId id="287" r:id="rId3"/>
    <p:sldId id="314" r:id="rId4"/>
    <p:sldId id="315" r:id="rId5"/>
    <p:sldId id="316" r:id="rId6"/>
    <p:sldId id="341" r:id="rId7"/>
    <p:sldId id="317" r:id="rId8"/>
    <p:sldId id="318" r:id="rId9"/>
    <p:sldId id="319" r:id="rId10"/>
    <p:sldId id="313" r:id="rId11"/>
    <p:sldId id="320" r:id="rId12"/>
    <p:sldId id="321" r:id="rId13"/>
    <p:sldId id="322" r:id="rId14"/>
    <p:sldId id="336" r:id="rId15"/>
    <p:sldId id="342" r:id="rId16"/>
    <p:sldId id="339" r:id="rId17"/>
    <p:sldId id="337" r:id="rId18"/>
    <p:sldId id="343" r:id="rId19"/>
    <p:sldId id="281" r:id="rId20"/>
    <p:sldId id="270" r:id="rId21"/>
    <p:sldId id="282" r:id="rId22"/>
    <p:sldId id="325" r:id="rId23"/>
    <p:sldId id="326" r:id="rId24"/>
    <p:sldId id="311" r:id="rId25"/>
    <p:sldId id="312" r:id="rId26"/>
    <p:sldId id="285" r:id="rId27"/>
    <p:sldId id="286" r:id="rId28"/>
    <p:sldId id="265" r:id="rId29"/>
    <p:sldId id="288" r:id="rId30"/>
    <p:sldId id="323" r:id="rId31"/>
    <p:sldId id="289" r:id="rId32"/>
    <p:sldId id="279" r:id="rId33"/>
    <p:sldId id="277" r:id="rId34"/>
    <p:sldId id="278" r:id="rId35"/>
    <p:sldId id="304" r:id="rId36"/>
    <p:sldId id="305" r:id="rId37"/>
    <p:sldId id="280" r:id="rId38"/>
    <p:sldId id="290" r:id="rId39"/>
    <p:sldId id="292" r:id="rId40"/>
    <p:sldId id="338" r:id="rId41"/>
    <p:sldId id="293" r:id="rId42"/>
    <p:sldId id="294" r:id="rId43"/>
    <p:sldId id="295" r:id="rId44"/>
    <p:sldId id="296" r:id="rId45"/>
    <p:sldId id="298" r:id="rId46"/>
    <p:sldId id="299" r:id="rId47"/>
    <p:sldId id="324" r:id="rId48"/>
    <p:sldId id="300" r:id="rId49"/>
    <p:sldId id="344" r:id="rId50"/>
    <p:sldId id="302" r:id="rId51"/>
    <p:sldId id="345" r:id="rId52"/>
    <p:sldId id="273" r:id="rId53"/>
    <p:sldId id="327" r:id="rId54"/>
    <p:sldId id="329" r:id="rId55"/>
    <p:sldId id="330" r:id="rId56"/>
    <p:sldId id="331" r:id="rId57"/>
    <p:sldId id="332" r:id="rId58"/>
    <p:sldId id="333" r:id="rId59"/>
    <p:sldId id="335" r:id="rId60"/>
    <p:sldId id="334" r:id="rId6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9933"/>
    <a:srgbClr val="CC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96705" autoAdjust="0"/>
  </p:normalViewPr>
  <p:slideViewPr>
    <p:cSldViewPr>
      <p:cViewPr varScale="1">
        <p:scale>
          <a:sx n="65" d="100"/>
          <a:sy n="65" d="100"/>
        </p:scale>
        <p:origin x="-94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946"/>
    </p:cViewPr>
  </p:sorterViewPr>
  <p:notesViewPr>
    <p:cSldViewPr>
      <p:cViewPr varScale="1">
        <p:scale>
          <a:sx n="50" d="100"/>
          <a:sy n="50" d="100"/>
        </p:scale>
        <p:origin x="-2130"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C4B7C7-98B3-4D29-8142-2100F5DAB29E}" type="doc">
      <dgm:prSet loTypeId="urn:microsoft.com/office/officeart/2005/8/layout/pyramid1" loCatId="pyramid" qsTypeId="urn:microsoft.com/office/officeart/2005/8/quickstyle/simple1" qsCatId="simple" csTypeId="urn:microsoft.com/office/officeart/2005/8/colors/accent1_3" csCatId="accent1" phldr="1"/>
      <dgm:spPr/>
      <dgm:t>
        <a:bodyPr/>
        <a:lstStyle/>
        <a:p>
          <a:endParaRPr lang="en-US"/>
        </a:p>
      </dgm:t>
    </dgm:pt>
    <dgm:pt modelId="{4289D961-7E50-456B-B116-0A5107C35771}">
      <dgm:prSet phldrT="[Text]"/>
      <dgm:spPr/>
      <dgm:t>
        <a:bodyPr/>
        <a:lstStyle/>
        <a:p>
          <a:r>
            <a:rPr lang="en-US" dirty="0" smtClean="0"/>
            <a:t>Severe - Profound</a:t>
          </a:r>
          <a:endParaRPr lang="en-US" dirty="0"/>
        </a:p>
      </dgm:t>
    </dgm:pt>
    <dgm:pt modelId="{4E744E05-1D89-4D8D-80F1-6B505692CB20}" type="parTrans" cxnId="{BC056322-C70F-4956-8E2A-FAC22997012C}">
      <dgm:prSet/>
      <dgm:spPr/>
      <dgm:t>
        <a:bodyPr/>
        <a:lstStyle/>
        <a:p>
          <a:endParaRPr lang="en-US"/>
        </a:p>
      </dgm:t>
    </dgm:pt>
    <dgm:pt modelId="{E894A7D3-7738-44E8-BFA4-BAD2AF8D6977}" type="sibTrans" cxnId="{BC056322-C70F-4956-8E2A-FAC22997012C}">
      <dgm:prSet/>
      <dgm:spPr/>
      <dgm:t>
        <a:bodyPr/>
        <a:lstStyle/>
        <a:p>
          <a:endParaRPr lang="en-US"/>
        </a:p>
      </dgm:t>
    </dgm:pt>
    <dgm:pt modelId="{0BF1C49F-88D4-4D9E-AD5D-13210BFF005A}">
      <dgm:prSet phldrT="[Text]"/>
      <dgm:spPr/>
      <dgm:t>
        <a:bodyPr/>
        <a:lstStyle/>
        <a:p>
          <a:r>
            <a:rPr lang="en-US" dirty="0" smtClean="0"/>
            <a:t>Moderate</a:t>
          </a:r>
          <a:endParaRPr lang="en-US" dirty="0"/>
        </a:p>
      </dgm:t>
    </dgm:pt>
    <dgm:pt modelId="{25E73755-CB9C-469D-A4A6-17ABEC482CDC}" type="parTrans" cxnId="{05E4D7A8-1222-41BE-9AF3-9AE933E72C6D}">
      <dgm:prSet/>
      <dgm:spPr/>
      <dgm:t>
        <a:bodyPr/>
        <a:lstStyle/>
        <a:p>
          <a:endParaRPr lang="en-US"/>
        </a:p>
      </dgm:t>
    </dgm:pt>
    <dgm:pt modelId="{CEA78188-82D3-407C-ACE5-75633DCAC0F5}" type="sibTrans" cxnId="{05E4D7A8-1222-41BE-9AF3-9AE933E72C6D}">
      <dgm:prSet/>
      <dgm:spPr/>
      <dgm:t>
        <a:bodyPr/>
        <a:lstStyle/>
        <a:p>
          <a:endParaRPr lang="en-US"/>
        </a:p>
      </dgm:t>
    </dgm:pt>
    <dgm:pt modelId="{31DC9DA5-86EB-4143-950E-C43AA1527790}">
      <dgm:prSet phldrT="[Text]" custT="1"/>
      <dgm:spPr/>
      <dgm:t>
        <a:bodyPr/>
        <a:lstStyle/>
        <a:p>
          <a:r>
            <a:rPr lang="en-US" sz="4400" dirty="0" smtClean="0"/>
            <a:t>Mild</a:t>
          </a:r>
          <a:endParaRPr lang="en-US" sz="4400" dirty="0"/>
        </a:p>
      </dgm:t>
    </dgm:pt>
    <dgm:pt modelId="{1C825223-3360-4654-B6E5-9E0EFD4836F2}" type="parTrans" cxnId="{14ED8848-4AB4-40B7-B855-6BA24F0D39D8}">
      <dgm:prSet/>
      <dgm:spPr/>
      <dgm:t>
        <a:bodyPr/>
        <a:lstStyle/>
        <a:p>
          <a:endParaRPr lang="en-US"/>
        </a:p>
      </dgm:t>
    </dgm:pt>
    <dgm:pt modelId="{97824BEF-7234-4BC0-8702-D5A2985457B0}" type="sibTrans" cxnId="{14ED8848-4AB4-40B7-B855-6BA24F0D39D8}">
      <dgm:prSet/>
      <dgm:spPr/>
      <dgm:t>
        <a:bodyPr/>
        <a:lstStyle/>
        <a:p>
          <a:endParaRPr lang="en-US"/>
        </a:p>
      </dgm:t>
    </dgm:pt>
    <dgm:pt modelId="{EAB67B2C-C1B6-43F7-BC4D-6738E3542067}" type="pres">
      <dgm:prSet presAssocID="{2EC4B7C7-98B3-4D29-8142-2100F5DAB29E}" presName="Name0" presStyleCnt="0">
        <dgm:presLayoutVars>
          <dgm:dir/>
          <dgm:animLvl val="lvl"/>
          <dgm:resizeHandles val="exact"/>
        </dgm:presLayoutVars>
      </dgm:prSet>
      <dgm:spPr/>
      <dgm:t>
        <a:bodyPr/>
        <a:lstStyle/>
        <a:p>
          <a:endParaRPr lang="en-US"/>
        </a:p>
      </dgm:t>
    </dgm:pt>
    <dgm:pt modelId="{EC5D3231-B5B9-4768-84E9-617BF690CB8C}" type="pres">
      <dgm:prSet presAssocID="{4289D961-7E50-456B-B116-0A5107C35771}" presName="Name8" presStyleCnt="0"/>
      <dgm:spPr/>
    </dgm:pt>
    <dgm:pt modelId="{55B74A52-2C62-4C4F-A627-CCAAC0FD57E8}" type="pres">
      <dgm:prSet presAssocID="{4289D961-7E50-456B-B116-0A5107C35771}" presName="level" presStyleLbl="node1" presStyleIdx="0" presStyleCnt="3" custScaleX="90645" custScaleY="55570" custLinFactNeighborX="2778" custLinFactNeighborY="-5051">
        <dgm:presLayoutVars>
          <dgm:chMax val="1"/>
          <dgm:bulletEnabled val="1"/>
        </dgm:presLayoutVars>
      </dgm:prSet>
      <dgm:spPr/>
      <dgm:t>
        <a:bodyPr/>
        <a:lstStyle/>
        <a:p>
          <a:endParaRPr lang="en-US"/>
        </a:p>
      </dgm:t>
    </dgm:pt>
    <dgm:pt modelId="{F8A0ADD9-75DC-4D4C-ADC0-F3596EA22037}" type="pres">
      <dgm:prSet presAssocID="{4289D961-7E50-456B-B116-0A5107C35771}" presName="levelTx" presStyleLbl="revTx" presStyleIdx="0" presStyleCnt="0">
        <dgm:presLayoutVars>
          <dgm:chMax val="1"/>
          <dgm:bulletEnabled val="1"/>
        </dgm:presLayoutVars>
      </dgm:prSet>
      <dgm:spPr/>
      <dgm:t>
        <a:bodyPr/>
        <a:lstStyle/>
        <a:p>
          <a:endParaRPr lang="en-US"/>
        </a:p>
      </dgm:t>
    </dgm:pt>
    <dgm:pt modelId="{6D260C97-6D98-4B86-964D-C20438FC58FC}" type="pres">
      <dgm:prSet presAssocID="{0BF1C49F-88D4-4D9E-AD5D-13210BFF005A}" presName="Name8" presStyleCnt="0"/>
      <dgm:spPr/>
    </dgm:pt>
    <dgm:pt modelId="{10290209-BDCE-4D9C-A622-9D93D4185D43}" type="pres">
      <dgm:prSet presAssocID="{0BF1C49F-88D4-4D9E-AD5D-13210BFF005A}" presName="level" presStyleLbl="node1" presStyleIdx="1" presStyleCnt="3" custScaleX="95419" custScaleY="47432">
        <dgm:presLayoutVars>
          <dgm:chMax val="1"/>
          <dgm:bulletEnabled val="1"/>
        </dgm:presLayoutVars>
      </dgm:prSet>
      <dgm:spPr/>
      <dgm:t>
        <a:bodyPr/>
        <a:lstStyle/>
        <a:p>
          <a:endParaRPr lang="en-US"/>
        </a:p>
      </dgm:t>
    </dgm:pt>
    <dgm:pt modelId="{0516AE37-9A25-4E7C-86A8-03D87DD413C7}" type="pres">
      <dgm:prSet presAssocID="{0BF1C49F-88D4-4D9E-AD5D-13210BFF005A}" presName="levelTx" presStyleLbl="revTx" presStyleIdx="0" presStyleCnt="0">
        <dgm:presLayoutVars>
          <dgm:chMax val="1"/>
          <dgm:bulletEnabled val="1"/>
        </dgm:presLayoutVars>
      </dgm:prSet>
      <dgm:spPr/>
      <dgm:t>
        <a:bodyPr/>
        <a:lstStyle/>
        <a:p>
          <a:endParaRPr lang="en-US"/>
        </a:p>
      </dgm:t>
    </dgm:pt>
    <dgm:pt modelId="{ACF2A8D8-076B-4A6E-80BD-00E991AF0E0C}" type="pres">
      <dgm:prSet presAssocID="{31DC9DA5-86EB-4143-950E-C43AA1527790}" presName="Name8" presStyleCnt="0"/>
      <dgm:spPr/>
    </dgm:pt>
    <dgm:pt modelId="{DE3586A7-A492-4DBD-A332-77B5E03B63C9}" type="pres">
      <dgm:prSet presAssocID="{31DC9DA5-86EB-4143-950E-C43AA1527790}" presName="level" presStyleLbl="node1" presStyleIdx="2" presStyleCnt="3">
        <dgm:presLayoutVars>
          <dgm:chMax val="1"/>
          <dgm:bulletEnabled val="1"/>
        </dgm:presLayoutVars>
      </dgm:prSet>
      <dgm:spPr/>
      <dgm:t>
        <a:bodyPr/>
        <a:lstStyle/>
        <a:p>
          <a:endParaRPr lang="en-US"/>
        </a:p>
      </dgm:t>
    </dgm:pt>
    <dgm:pt modelId="{4CFC0428-A70F-409E-B685-80F8F6B051E5}" type="pres">
      <dgm:prSet presAssocID="{31DC9DA5-86EB-4143-950E-C43AA1527790}" presName="levelTx" presStyleLbl="revTx" presStyleIdx="0" presStyleCnt="0">
        <dgm:presLayoutVars>
          <dgm:chMax val="1"/>
          <dgm:bulletEnabled val="1"/>
        </dgm:presLayoutVars>
      </dgm:prSet>
      <dgm:spPr/>
      <dgm:t>
        <a:bodyPr/>
        <a:lstStyle/>
        <a:p>
          <a:endParaRPr lang="en-US"/>
        </a:p>
      </dgm:t>
    </dgm:pt>
  </dgm:ptLst>
  <dgm:cxnLst>
    <dgm:cxn modelId="{A36A5478-5FFA-42B0-8DC1-8EE8DD583031}" type="presOf" srcId="{2EC4B7C7-98B3-4D29-8142-2100F5DAB29E}" destId="{EAB67B2C-C1B6-43F7-BC4D-6738E3542067}" srcOrd="0" destOrd="0" presId="urn:microsoft.com/office/officeart/2005/8/layout/pyramid1"/>
    <dgm:cxn modelId="{BC056322-C70F-4956-8E2A-FAC22997012C}" srcId="{2EC4B7C7-98B3-4D29-8142-2100F5DAB29E}" destId="{4289D961-7E50-456B-B116-0A5107C35771}" srcOrd="0" destOrd="0" parTransId="{4E744E05-1D89-4D8D-80F1-6B505692CB20}" sibTransId="{E894A7D3-7738-44E8-BFA4-BAD2AF8D6977}"/>
    <dgm:cxn modelId="{14ED8848-4AB4-40B7-B855-6BA24F0D39D8}" srcId="{2EC4B7C7-98B3-4D29-8142-2100F5DAB29E}" destId="{31DC9DA5-86EB-4143-950E-C43AA1527790}" srcOrd="2" destOrd="0" parTransId="{1C825223-3360-4654-B6E5-9E0EFD4836F2}" sibTransId="{97824BEF-7234-4BC0-8702-D5A2985457B0}"/>
    <dgm:cxn modelId="{7D329C56-4471-4AA5-869C-47429C7155DC}" type="presOf" srcId="{4289D961-7E50-456B-B116-0A5107C35771}" destId="{55B74A52-2C62-4C4F-A627-CCAAC0FD57E8}" srcOrd="0" destOrd="0" presId="urn:microsoft.com/office/officeart/2005/8/layout/pyramid1"/>
    <dgm:cxn modelId="{05E4D7A8-1222-41BE-9AF3-9AE933E72C6D}" srcId="{2EC4B7C7-98B3-4D29-8142-2100F5DAB29E}" destId="{0BF1C49F-88D4-4D9E-AD5D-13210BFF005A}" srcOrd="1" destOrd="0" parTransId="{25E73755-CB9C-469D-A4A6-17ABEC482CDC}" sibTransId="{CEA78188-82D3-407C-ACE5-75633DCAC0F5}"/>
    <dgm:cxn modelId="{E6D25A25-6C5A-4D97-96B2-F558BEF0AFE2}" type="presOf" srcId="{31DC9DA5-86EB-4143-950E-C43AA1527790}" destId="{4CFC0428-A70F-409E-B685-80F8F6B051E5}" srcOrd="1" destOrd="0" presId="urn:microsoft.com/office/officeart/2005/8/layout/pyramid1"/>
    <dgm:cxn modelId="{08BEF6F7-502E-4605-8982-AFBB285BD207}" type="presOf" srcId="{0BF1C49F-88D4-4D9E-AD5D-13210BFF005A}" destId="{0516AE37-9A25-4E7C-86A8-03D87DD413C7}" srcOrd="1" destOrd="0" presId="urn:microsoft.com/office/officeart/2005/8/layout/pyramid1"/>
    <dgm:cxn modelId="{A2CE438C-454B-432F-863C-34060990E29E}" type="presOf" srcId="{4289D961-7E50-456B-B116-0A5107C35771}" destId="{F8A0ADD9-75DC-4D4C-ADC0-F3596EA22037}" srcOrd="1" destOrd="0" presId="urn:microsoft.com/office/officeart/2005/8/layout/pyramid1"/>
    <dgm:cxn modelId="{AF098DED-AA90-4A40-AFA9-BB862A3FAC7D}" type="presOf" srcId="{0BF1C49F-88D4-4D9E-AD5D-13210BFF005A}" destId="{10290209-BDCE-4D9C-A622-9D93D4185D43}" srcOrd="0" destOrd="0" presId="urn:microsoft.com/office/officeart/2005/8/layout/pyramid1"/>
    <dgm:cxn modelId="{E97F3769-81BB-4F70-A69F-4985F27EA419}" type="presOf" srcId="{31DC9DA5-86EB-4143-950E-C43AA1527790}" destId="{DE3586A7-A492-4DBD-A332-77B5E03B63C9}" srcOrd="0" destOrd="0" presId="urn:microsoft.com/office/officeart/2005/8/layout/pyramid1"/>
    <dgm:cxn modelId="{3B2AE83C-1810-4A5E-989A-CD516572C0C3}" type="presParOf" srcId="{EAB67B2C-C1B6-43F7-BC4D-6738E3542067}" destId="{EC5D3231-B5B9-4768-84E9-617BF690CB8C}" srcOrd="0" destOrd="0" presId="urn:microsoft.com/office/officeart/2005/8/layout/pyramid1"/>
    <dgm:cxn modelId="{6DD0639A-1D33-4F9D-A93F-A5AF1A6D2C0B}" type="presParOf" srcId="{EC5D3231-B5B9-4768-84E9-617BF690CB8C}" destId="{55B74A52-2C62-4C4F-A627-CCAAC0FD57E8}" srcOrd="0" destOrd="0" presId="urn:microsoft.com/office/officeart/2005/8/layout/pyramid1"/>
    <dgm:cxn modelId="{131ED4A5-D926-48C6-9471-00C1A5C0BF88}" type="presParOf" srcId="{EC5D3231-B5B9-4768-84E9-617BF690CB8C}" destId="{F8A0ADD9-75DC-4D4C-ADC0-F3596EA22037}" srcOrd="1" destOrd="0" presId="urn:microsoft.com/office/officeart/2005/8/layout/pyramid1"/>
    <dgm:cxn modelId="{81E25C52-4BD1-4C06-9845-D0D19E957656}" type="presParOf" srcId="{EAB67B2C-C1B6-43F7-BC4D-6738E3542067}" destId="{6D260C97-6D98-4B86-964D-C20438FC58FC}" srcOrd="1" destOrd="0" presId="urn:microsoft.com/office/officeart/2005/8/layout/pyramid1"/>
    <dgm:cxn modelId="{34F425D2-39AF-4E08-89D5-A3D509E7ABF1}" type="presParOf" srcId="{6D260C97-6D98-4B86-964D-C20438FC58FC}" destId="{10290209-BDCE-4D9C-A622-9D93D4185D43}" srcOrd="0" destOrd="0" presId="urn:microsoft.com/office/officeart/2005/8/layout/pyramid1"/>
    <dgm:cxn modelId="{C8126EBE-721B-4A08-8ADF-F1DE3670DB17}" type="presParOf" srcId="{6D260C97-6D98-4B86-964D-C20438FC58FC}" destId="{0516AE37-9A25-4E7C-86A8-03D87DD413C7}" srcOrd="1" destOrd="0" presId="urn:microsoft.com/office/officeart/2005/8/layout/pyramid1"/>
    <dgm:cxn modelId="{677180EC-5DC6-4170-8B41-7A0F4FE2F69A}" type="presParOf" srcId="{EAB67B2C-C1B6-43F7-BC4D-6738E3542067}" destId="{ACF2A8D8-076B-4A6E-80BD-00E991AF0E0C}" srcOrd="2" destOrd="0" presId="urn:microsoft.com/office/officeart/2005/8/layout/pyramid1"/>
    <dgm:cxn modelId="{11917391-DDD8-4585-8F87-5F2496C1D815}" type="presParOf" srcId="{ACF2A8D8-076B-4A6E-80BD-00E991AF0E0C}" destId="{DE3586A7-A492-4DBD-A332-77B5E03B63C9}" srcOrd="0" destOrd="0" presId="urn:microsoft.com/office/officeart/2005/8/layout/pyramid1"/>
    <dgm:cxn modelId="{81145416-142D-4379-B9A6-142D6F171B52}" type="presParOf" srcId="{ACF2A8D8-076B-4A6E-80BD-00E991AF0E0C}" destId="{4CFC0428-A70F-409E-B685-80F8F6B051E5}"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3A2E94-694D-4840-AE47-ECF7480D8288}" type="doc">
      <dgm:prSet loTypeId="urn:microsoft.com/office/officeart/2005/8/layout/venn3" loCatId="relationship" qsTypeId="urn:microsoft.com/office/officeart/2005/8/quickstyle/simple1" qsCatId="simple" csTypeId="urn:microsoft.com/office/officeart/2005/8/colors/colorful2" csCatId="colorful" phldr="1"/>
      <dgm:spPr/>
      <dgm:t>
        <a:bodyPr/>
        <a:lstStyle/>
        <a:p>
          <a:endParaRPr lang="en-US"/>
        </a:p>
      </dgm:t>
    </dgm:pt>
    <dgm:pt modelId="{9C3EA9B6-DB70-4CEE-8A88-4B979239581E}">
      <dgm:prSet phldrT="[Text]"/>
      <dgm:spPr/>
      <dgm:t>
        <a:bodyPr/>
        <a:lstStyle/>
        <a:p>
          <a:r>
            <a:rPr lang="en-US" dirty="0" smtClean="0"/>
            <a:t>A</a:t>
          </a:r>
          <a:endParaRPr lang="en-US" dirty="0"/>
        </a:p>
      </dgm:t>
    </dgm:pt>
    <dgm:pt modelId="{ECCECE7B-56B3-4594-AF96-C071BD6860BD}" type="parTrans" cxnId="{88FC90B7-1789-4EA5-8411-96F770CFF1E1}">
      <dgm:prSet/>
      <dgm:spPr/>
      <dgm:t>
        <a:bodyPr/>
        <a:lstStyle/>
        <a:p>
          <a:endParaRPr lang="en-US"/>
        </a:p>
      </dgm:t>
    </dgm:pt>
    <dgm:pt modelId="{2FF062BD-CFAF-436B-808D-CE493059A757}" type="sibTrans" cxnId="{88FC90B7-1789-4EA5-8411-96F770CFF1E1}">
      <dgm:prSet/>
      <dgm:spPr/>
      <dgm:t>
        <a:bodyPr/>
        <a:lstStyle/>
        <a:p>
          <a:endParaRPr lang="en-US"/>
        </a:p>
      </dgm:t>
    </dgm:pt>
    <dgm:pt modelId="{4B7E2015-E423-45DA-B55A-8656F2B36317}">
      <dgm:prSet phldrT="[Text]"/>
      <dgm:spPr/>
      <dgm:t>
        <a:bodyPr/>
        <a:lstStyle/>
        <a:p>
          <a:r>
            <a:rPr lang="en-US" dirty="0" smtClean="0"/>
            <a:t>Av</a:t>
          </a:r>
          <a:endParaRPr lang="en-US" dirty="0"/>
        </a:p>
      </dgm:t>
    </dgm:pt>
    <dgm:pt modelId="{6DBD26B1-A048-4697-84CB-BE524A6B3057}" type="parTrans" cxnId="{42589202-9045-4AE6-A39C-9B58F12E3699}">
      <dgm:prSet/>
      <dgm:spPr/>
      <dgm:t>
        <a:bodyPr/>
        <a:lstStyle/>
        <a:p>
          <a:endParaRPr lang="en-US"/>
        </a:p>
      </dgm:t>
    </dgm:pt>
    <dgm:pt modelId="{96D761DA-ED82-417B-A39B-385FB157E6E1}" type="sibTrans" cxnId="{42589202-9045-4AE6-A39C-9B58F12E3699}">
      <dgm:prSet/>
      <dgm:spPr/>
      <dgm:t>
        <a:bodyPr/>
        <a:lstStyle/>
        <a:p>
          <a:endParaRPr lang="en-US"/>
        </a:p>
      </dgm:t>
    </dgm:pt>
    <dgm:pt modelId="{2E791FE8-94DF-481B-B45F-13AAD77D135B}">
      <dgm:prSet phldrT="[Text]"/>
      <dgm:spPr/>
      <dgm:t>
        <a:bodyPr/>
        <a:lstStyle/>
        <a:p>
          <a:r>
            <a:rPr lang="en-US" dirty="0" smtClean="0"/>
            <a:t>AV</a:t>
          </a:r>
          <a:endParaRPr lang="en-US" dirty="0"/>
        </a:p>
      </dgm:t>
    </dgm:pt>
    <dgm:pt modelId="{23515E2C-DFE7-4EC9-9584-1FE45D0DF158}" type="parTrans" cxnId="{89B7A7BA-78B6-4881-81D6-9D0C9B308CB9}">
      <dgm:prSet/>
      <dgm:spPr/>
      <dgm:t>
        <a:bodyPr/>
        <a:lstStyle/>
        <a:p>
          <a:endParaRPr lang="en-US"/>
        </a:p>
      </dgm:t>
    </dgm:pt>
    <dgm:pt modelId="{43C0DFA9-8082-4944-9873-AE40EF69E4A0}" type="sibTrans" cxnId="{89B7A7BA-78B6-4881-81D6-9D0C9B308CB9}">
      <dgm:prSet/>
      <dgm:spPr/>
      <dgm:t>
        <a:bodyPr/>
        <a:lstStyle/>
        <a:p>
          <a:endParaRPr lang="en-US"/>
        </a:p>
      </dgm:t>
    </dgm:pt>
    <dgm:pt modelId="{0D479A8F-8C70-413A-BAB3-D5B2A0FE608E}">
      <dgm:prSet phldrT="[Text]" custT="1"/>
      <dgm:spPr/>
      <dgm:t>
        <a:bodyPr/>
        <a:lstStyle/>
        <a:p>
          <a:r>
            <a:rPr lang="en-US" sz="6500" dirty="0" smtClean="0"/>
            <a:t>V</a:t>
          </a:r>
          <a:r>
            <a:rPr lang="en-US" sz="4800" b="1" dirty="0" smtClean="0"/>
            <a:t>A</a:t>
          </a:r>
          <a:endParaRPr lang="en-US" sz="6500" b="1" dirty="0"/>
        </a:p>
      </dgm:t>
    </dgm:pt>
    <dgm:pt modelId="{05C5C129-42DD-44F1-B631-CF20932E5396}" type="parTrans" cxnId="{8C372806-CA45-4F8F-B50A-A562FEAB2094}">
      <dgm:prSet/>
      <dgm:spPr/>
      <dgm:t>
        <a:bodyPr/>
        <a:lstStyle/>
        <a:p>
          <a:endParaRPr lang="en-US"/>
        </a:p>
      </dgm:t>
    </dgm:pt>
    <dgm:pt modelId="{CB50C6F6-9876-43BE-856F-9E0F5534B255}" type="sibTrans" cxnId="{8C372806-CA45-4F8F-B50A-A562FEAB2094}">
      <dgm:prSet/>
      <dgm:spPr/>
      <dgm:t>
        <a:bodyPr/>
        <a:lstStyle/>
        <a:p>
          <a:endParaRPr lang="en-US"/>
        </a:p>
      </dgm:t>
    </dgm:pt>
    <dgm:pt modelId="{3D567828-0EBF-4D8E-85FD-1F4C4BEFCD82}">
      <dgm:prSet phldrT="[Text]"/>
      <dgm:spPr/>
      <dgm:t>
        <a:bodyPr/>
        <a:lstStyle/>
        <a:p>
          <a:r>
            <a:rPr lang="en-US" dirty="0" smtClean="0"/>
            <a:t>V</a:t>
          </a:r>
          <a:endParaRPr lang="en-US" dirty="0"/>
        </a:p>
      </dgm:t>
    </dgm:pt>
    <dgm:pt modelId="{28B15DA6-AAB8-406A-843E-F5FB4231890F}" type="parTrans" cxnId="{F3423424-D229-461C-B346-511600F63F4F}">
      <dgm:prSet/>
      <dgm:spPr/>
      <dgm:t>
        <a:bodyPr/>
        <a:lstStyle/>
        <a:p>
          <a:endParaRPr lang="en-US"/>
        </a:p>
      </dgm:t>
    </dgm:pt>
    <dgm:pt modelId="{B42B2C7F-66FF-42DA-81BB-83835E1BFB1A}" type="sibTrans" cxnId="{F3423424-D229-461C-B346-511600F63F4F}">
      <dgm:prSet/>
      <dgm:spPr/>
      <dgm:t>
        <a:bodyPr/>
        <a:lstStyle/>
        <a:p>
          <a:endParaRPr lang="en-US"/>
        </a:p>
      </dgm:t>
    </dgm:pt>
    <dgm:pt modelId="{BD661EA2-B1D2-4EA6-9089-7401F161AF10}" type="pres">
      <dgm:prSet presAssocID="{F83A2E94-694D-4840-AE47-ECF7480D8288}" presName="Name0" presStyleCnt="0">
        <dgm:presLayoutVars>
          <dgm:dir/>
          <dgm:resizeHandles val="exact"/>
        </dgm:presLayoutVars>
      </dgm:prSet>
      <dgm:spPr/>
      <dgm:t>
        <a:bodyPr/>
        <a:lstStyle/>
        <a:p>
          <a:endParaRPr lang="en-US"/>
        </a:p>
      </dgm:t>
    </dgm:pt>
    <dgm:pt modelId="{77AE6A37-2FA7-43D9-BAE5-F882A9F98129}" type="pres">
      <dgm:prSet presAssocID="{9C3EA9B6-DB70-4CEE-8A88-4B979239581E}" presName="Name5" presStyleLbl="vennNode1" presStyleIdx="0" presStyleCnt="5">
        <dgm:presLayoutVars>
          <dgm:bulletEnabled val="1"/>
        </dgm:presLayoutVars>
      </dgm:prSet>
      <dgm:spPr/>
      <dgm:t>
        <a:bodyPr/>
        <a:lstStyle/>
        <a:p>
          <a:endParaRPr lang="en-US"/>
        </a:p>
      </dgm:t>
    </dgm:pt>
    <dgm:pt modelId="{088940C4-912F-41FE-A53C-08A5A2BFBD8C}" type="pres">
      <dgm:prSet presAssocID="{2FF062BD-CFAF-436B-808D-CE493059A757}" presName="space" presStyleCnt="0"/>
      <dgm:spPr/>
    </dgm:pt>
    <dgm:pt modelId="{48D8A0A8-B8AF-452C-8EA3-3B1C1FE15272}" type="pres">
      <dgm:prSet presAssocID="{4B7E2015-E423-45DA-B55A-8656F2B36317}" presName="Name5" presStyleLbl="vennNode1" presStyleIdx="1" presStyleCnt="5">
        <dgm:presLayoutVars>
          <dgm:bulletEnabled val="1"/>
        </dgm:presLayoutVars>
      </dgm:prSet>
      <dgm:spPr/>
      <dgm:t>
        <a:bodyPr/>
        <a:lstStyle/>
        <a:p>
          <a:endParaRPr lang="en-US"/>
        </a:p>
      </dgm:t>
    </dgm:pt>
    <dgm:pt modelId="{E65C928A-9E57-429E-8EEE-58BB556A045D}" type="pres">
      <dgm:prSet presAssocID="{96D761DA-ED82-417B-A39B-385FB157E6E1}" presName="space" presStyleCnt="0"/>
      <dgm:spPr/>
    </dgm:pt>
    <dgm:pt modelId="{39B37957-F8E6-484B-8F3B-11CBA345C7D2}" type="pres">
      <dgm:prSet presAssocID="{2E791FE8-94DF-481B-B45F-13AAD77D135B}" presName="Name5" presStyleLbl="vennNode1" presStyleIdx="2" presStyleCnt="5">
        <dgm:presLayoutVars>
          <dgm:bulletEnabled val="1"/>
        </dgm:presLayoutVars>
      </dgm:prSet>
      <dgm:spPr/>
      <dgm:t>
        <a:bodyPr/>
        <a:lstStyle/>
        <a:p>
          <a:endParaRPr lang="en-US"/>
        </a:p>
      </dgm:t>
    </dgm:pt>
    <dgm:pt modelId="{B9A280A5-E010-49BB-BAC7-24F2E09B1ADF}" type="pres">
      <dgm:prSet presAssocID="{43C0DFA9-8082-4944-9873-AE40EF69E4A0}" presName="space" presStyleCnt="0"/>
      <dgm:spPr/>
    </dgm:pt>
    <dgm:pt modelId="{4A0DE5BE-988D-48D6-8EC2-0CA5B9122C08}" type="pres">
      <dgm:prSet presAssocID="{0D479A8F-8C70-413A-BAB3-D5B2A0FE608E}" presName="Name5" presStyleLbl="vennNode1" presStyleIdx="3" presStyleCnt="5">
        <dgm:presLayoutVars>
          <dgm:bulletEnabled val="1"/>
        </dgm:presLayoutVars>
      </dgm:prSet>
      <dgm:spPr/>
      <dgm:t>
        <a:bodyPr/>
        <a:lstStyle/>
        <a:p>
          <a:endParaRPr lang="en-US"/>
        </a:p>
      </dgm:t>
    </dgm:pt>
    <dgm:pt modelId="{09910678-D825-40E3-89C6-D8FF00C1F548}" type="pres">
      <dgm:prSet presAssocID="{CB50C6F6-9876-43BE-856F-9E0F5534B255}" presName="space" presStyleCnt="0"/>
      <dgm:spPr/>
    </dgm:pt>
    <dgm:pt modelId="{C65916BA-64B7-4065-B24E-55C3FF9AF5B1}" type="pres">
      <dgm:prSet presAssocID="{3D567828-0EBF-4D8E-85FD-1F4C4BEFCD82}" presName="Name5" presStyleLbl="vennNode1" presStyleIdx="4" presStyleCnt="5">
        <dgm:presLayoutVars>
          <dgm:bulletEnabled val="1"/>
        </dgm:presLayoutVars>
      </dgm:prSet>
      <dgm:spPr/>
      <dgm:t>
        <a:bodyPr/>
        <a:lstStyle/>
        <a:p>
          <a:endParaRPr lang="en-US"/>
        </a:p>
      </dgm:t>
    </dgm:pt>
  </dgm:ptLst>
  <dgm:cxnLst>
    <dgm:cxn modelId="{88FC90B7-1789-4EA5-8411-96F770CFF1E1}" srcId="{F83A2E94-694D-4840-AE47-ECF7480D8288}" destId="{9C3EA9B6-DB70-4CEE-8A88-4B979239581E}" srcOrd="0" destOrd="0" parTransId="{ECCECE7B-56B3-4594-AF96-C071BD6860BD}" sibTransId="{2FF062BD-CFAF-436B-808D-CE493059A757}"/>
    <dgm:cxn modelId="{42589202-9045-4AE6-A39C-9B58F12E3699}" srcId="{F83A2E94-694D-4840-AE47-ECF7480D8288}" destId="{4B7E2015-E423-45DA-B55A-8656F2B36317}" srcOrd="1" destOrd="0" parTransId="{6DBD26B1-A048-4697-84CB-BE524A6B3057}" sibTransId="{96D761DA-ED82-417B-A39B-385FB157E6E1}"/>
    <dgm:cxn modelId="{4A435068-62F6-4253-8A9E-B44970392F79}" type="presOf" srcId="{F83A2E94-694D-4840-AE47-ECF7480D8288}" destId="{BD661EA2-B1D2-4EA6-9089-7401F161AF10}" srcOrd="0" destOrd="0" presId="urn:microsoft.com/office/officeart/2005/8/layout/venn3"/>
    <dgm:cxn modelId="{B9C84F23-C389-461C-B346-FD906F185BAE}" type="presOf" srcId="{0D479A8F-8C70-413A-BAB3-D5B2A0FE608E}" destId="{4A0DE5BE-988D-48D6-8EC2-0CA5B9122C08}" srcOrd="0" destOrd="0" presId="urn:microsoft.com/office/officeart/2005/8/layout/venn3"/>
    <dgm:cxn modelId="{89B7A7BA-78B6-4881-81D6-9D0C9B308CB9}" srcId="{F83A2E94-694D-4840-AE47-ECF7480D8288}" destId="{2E791FE8-94DF-481B-B45F-13AAD77D135B}" srcOrd="2" destOrd="0" parTransId="{23515E2C-DFE7-4EC9-9584-1FE45D0DF158}" sibTransId="{43C0DFA9-8082-4944-9873-AE40EF69E4A0}"/>
    <dgm:cxn modelId="{5D9E62F3-2930-41DB-9C80-9935B45C616C}" type="presOf" srcId="{3D567828-0EBF-4D8E-85FD-1F4C4BEFCD82}" destId="{C65916BA-64B7-4065-B24E-55C3FF9AF5B1}" srcOrd="0" destOrd="0" presId="urn:microsoft.com/office/officeart/2005/8/layout/venn3"/>
    <dgm:cxn modelId="{8C372806-CA45-4F8F-B50A-A562FEAB2094}" srcId="{F83A2E94-694D-4840-AE47-ECF7480D8288}" destId="{0D479A8F-8C70-413A-BAB3-D5B2A0FE608E}" srcOrd="3" destOrd="0" parTransId="{05C5C129-42DD-44F1-B631-CF20932E5396}" sibTransId="{CB50C6F6-9876-43BE-856F-9E0F5534B255}"/>
    <dgm:cxn modelId="{1F36EE85-E1FC-4D7F-B565-1809808EAEA2}" type="presOf" srcId="{2E791FE8-94DF-481B-B45F-13AAD77D135B}" destId="{39B37957-F8E6-484B-8F3B-11CBA345C7D2}" srcOrd="0" destOrd="0" presId="urn:microsoft.com/office/officeart/2005/8/layout/venn3"/>
    <dgm:cxn modelId="{FB2E9DD5-0D6A-460E-9900-AD1F57B14D2E}" type="presOf" srcId="{4B7E2015-E423-45DA-B55A-8656F2B36317}" destId="{48D8A0A8-B8AF-452C-8EA3-3B1C1FE15272}" srcOrd="0" destOrd="0" presId="urn:microsoft.com/office/officeart/2005/8/layout/venn3"/>
    <dgm:cxn modelId="{F3423424-D229-461C-B346-511600F63F4F}" srcId="{F83A2E94-694D-4840-AE47-ECF7480D8288}" destId="{3D567828-0EBF-4D8E-85FD-1F4C4BEFCD82}" srcOrd="4" destOrd="0" parTransId="{28B15DA6-AAB8-406A-843E-F5FB4231890F}" sibTransId="{B42B2C7F-66FF-42DA-81BB-83835E1BFB1A}"/>
    <dgm:cxn modelId="{824689A2-FA46-4A48-8A93-962C17E77A24}" type="presOf" srcId="{9C3EA9B6-DB70-4CEE-8A88-4B979239581E}" destId="{77AE6A37-2FA7-43D9-BAE5-F882A9F98129}" srcOrd="0" destOrd="0" presId="urn:microsoft.com/office/officeart/2005/8/layout/venn3"/>
    <dgm:cxn modelId="{9B447655-9202-48D0-9D28-4522439B4825}" type="presParOf" srcId="{BD661EA2-B1D2-4EA6-9089-7401F161AF10}" destId="{77AE6A37-2FA7-43D9-BAE5-F882A9F98129}" srcOrd="0" destOrd="0" presId="urn:microsoft.com/office/officeart/2005/8/layout/venn3"/>
    <dgm:cxn modelId="{9F7C6315-06F0-4783-8BAB-ABA7B28A089B}" type="presParOf" srcId="{BD661EA2-B1D2-4EA6-9089-7401F161AF10}" destId="{088940C4-912F-41FE-A53C-08A5A2BFBD8C}" srcOrd="1" destOrd="0" presId="urn:microsoft.com/office/officeart/2005/8/layout/venn3"/>
    <dgm:cxn modelId="{88687352-0B64-436E-9DFA-A0CB2CDB486C}" type="presParOf" srcId="{BD661EA2-B1D2-4EA6-9089-7401F161AF10}" destId="{48D8A0A8-B8AF-452C-8EA3-3B1C1FE15272}" srcOrd="2" destOrd="0" presId="urn:microsoft.com/office/officeart/2005/8/layout/venn3"/>
    <dgm:cxn modelId="{85A47DCC-6C37-4C6B-80AC-469EFC85183F}" type="presParOf" srcId="{BD661EA2-B1D2-4EA6-9089-7401F161AF10}" destId="{E65C928A-9E57-429E-8EEE-58BB556A045D}" srcOrd="3" destOrd="0" presId="urn:microsoft.com/office/officeart/2005/8/layout/venn3"/>
    <dgm:cxn modelId="{DFBBB02B-2BA2-416C-8726-E85E66CFBBD3}" type="presParOf" srcId="{BD661EA2-B1D2-4EA6-9089-7401F161AF10}" destId="{39B37957-F8E6-484B-8F3B-11CBA345C7D2}" srcOrd="4" destOrd="0" presId="urn:microsoft.com/office/officeart/2005/8/layout/venn3"/>
    <dgm:cxn modelId="{968999E8-4E99-481B-9D34-2B0E48196681}" type="presParOf" srcId="{BD661EA2-B1D2-4EA6-9089-7401F161AF10}" destId="{B9A280A5-E010-49BB-BAC7-24F2E09B1ADF}" srcOrd="5" destOrd="0" presId="urn:microsoft.com/office/officeart/2005/8/layout/venn3"/>
    <dgm:cxn modelId="{EDBD1DAC-D997-4601-9606-6425A6371B27}" type="presParOf" srcId="{BD661EA2-B1D2-4EA6-9089-7401F161AF10}" destId="{4A0DE5BE-988D-48D6-8EC2-0CA5B9122C08}" srcOrd="6" destOrd="0" presId="urn:microsoft.com/office/officeart/2005/8/layout/venn3"/>
    <dgm:cxn modelId="{4AA0A511-861D-4C19-9138-A7B142345E81}" type="presParOf" srcId="{BD661EA2-B1D2-4EA6-9089-7401F161AF10}" destId="{09910678-D825-40E3-89C6-D8FF00C1F548}" srcOrd="7" destOrd="0" presId="urn:microsoft.com/office/officeart/2005/8/layout/venn3"/>
    <dgm:cxn modelId="{5B33FD38-5907-4B74-A97E-3ABF24F4A627}" type="presParOf" srcId="{BD661EA2-B1D2-4EA6-9089-7401F161AF10}" destId="{C65916BA-64B7-4065-B24E-55C3FF9AF5B1}" srcOrd="8"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150ED0-B9F5-4F7E-A594-A11F6338366C}" type="doc">
      <dgm:prSet loTypeId="urn:microsoft.com/office/officeart/2005/8/layout/target1" loCatId="relationship" qsTypeId="urn:microsoft.com/office/officeart/2005/8/quickstyle/simple1" qsCatId="simple" csTypeId="urn:microsoft.com/office/officeart/2005/8/colors/colorful3" csCatId="colorful" phldr="1"/>
      <dgm:spPr/>
    </dgm:pt>
    <dgm:pt modelId="{D82C44B4-D5E2-43E8-8DFE-1AEAF12412B1}">
      <dgm:prSet phldrT="[Text]" custT="1"/>
      <dgm:spPr>
        <a:solidFill>
          <a:schemeClr val="accent3"/>
        </a:solidFill>
      </dgm:spPr>
      <dgm:t>
        <a:bodyPr/>
        <a:lstStyle/>
        <a:p>
          <a:r>
            <a:rPr lang="en-US" sz="2400" dirty="0" smtClean="0"/>
            <a:t>Consistent, dependable communication</a:t>
          </a:r>
          <a:endParaRPr lang="en-US" sz="2400" dirty="0"/>
        </a:p>
      </dgm:t>
    </dgm:pt>
    <dgm:pt modelId="{F9580891-4765-484D-BC78-53CB736BEFA5}" type="parTrans" cxnId="{564844D1-5622-4FC1-AB51-E0CFF5944833}">
      <dgm:prSet/>
      <dgm:spPr/>
      <dgm:t>
        <a:bodyPr/>
        <a:lstStyle/>
        <a:p>
          <a:endParaRPr lang="en-US"/>
        </a:p>
      </dgm:t>
    </dgm:pt>
    <dgm:pt modelId="{9FAD6802-F9D9-4D9C-A963-5BD99CD1E90C}" type="sibTrans" cxnId="{564844D1-5622-4FC1-AB51-E0CFF5944833}">
      <dgm:prSet/>
      <dgm:spPr/>
      <dgm:t>
        <a:bodyPr/>
        <a:lstStyle/>
        <a:p>
          <a:endParaRPr lang="en-US"/>
        </a:p>
      </dgm:t>
    </dgm:pt>
    <dgm:pt modelId="{72D13134-213C-42D9-99DB-CD0972726252}">
      <dgm:prSet phldrT="[Text]" custT="1"/>
      <dgm:spPr>
        <a:solidFill>
          <a:srgbClr val="92D050"/>
        </a:solidFill>
      </dgm:spPr>
      <dgm:t>
        <a:bodyPr/>
        <a:lstStyle/>
        <a:p>
          <a:r>
            <a:rPr lang="en-US" sz="2400" dirty="0" smtClean="0"/>
            <a:t>Developing attitudes about self in relation to others</a:t>
          </a:r>
          <a:endParaRPr lang="en-US" sz="2400" dirty="0"/>
        </a:p>
      </dgm:t>
    </dgm:pt>
    <dgm:pt modelId="{4575ECA3-3B2F-4637-950F-D15F4A7D5310}" type="parTrans" cxnId="{9129C844-9E94-47E1-8E86-58AFFBCA5814}">
      <dgm:prSet/>
      <dgm:spPr/>
      <dgm:t>
        <a:bodyPr/>
        <a:lstStyle/>
        <a:p>
          <a:endParaRPr lang="en-US"/>
        </a:p>
      </dgm:t>
    </dgm:pt>
    <dgm:pt modelId="{4770A05F-53B6-4A50-A516-3617F4AF698F}" type="sibTrans" cxnId="{9129C844-9E94-47E1-8E86-58AFFBCA5814}">
      <dgm:prSet/>
      <dgm:spPr/>
      <dgm:t>
        <a:bodyPr/>
        <a:lstStyle/>
        <a:p>
          <a:endParaRPr lang="en-US"/>
        </a:p>
      </dgm:t>
    </dgm:pt>
    <dgm:pt modelId="{7090F880-BF49-4BB6-A9C5-F21D723EC25A}">
      <dgm:prSet phldrT="[Text]"/>
      <dgm:spPr>
        <a:solidFill>
          <a:srgbClr val="6699FF"/>
        </a:solidFill>
      </dgm:spPr>
      <dgm:t>
        <a:bodyPr/>
        <a:lstStyle/>
        <a:p>
          <a:r>
            <a:rPr lang="en-US" dirty="0" smtClean="0"/>
            <a:t>Skills socializing and communicating with others</a:t>
          </a:r>
          <a:endParaRPr lang="en-US" dirty="0"/>
        </a:p>
      </dgm:t>
    </dgm:pt>
    <dgm:pt modelId="{99BBCD13-DB51-4A5E-ABBC-5A5E2522AB10}" type="parTrans" cxnId="{1DE41A53-CEAB-44BB-A590-2724328329A6}">
      <dgm:prSet/>
      <dgm:spPr/>
      <dgm:t>
        <a:bodyPr/>
        <a:lstStyle/>
        <a:p>
          <a:endParaRPr lang="en-US"/>
        </a:p>
      </dgm:t>
    </dgm:pt>
    <dgm:pt modelId="{4FD8DCC0-006C-4F98-8711-AF09E586E013}" type="sibTrans" cxnId="{1DE41A53-CEAB-44BB-A590-2724328329A6}">
      <dgm:prSet/>
      <dgm:spPr/>
      <dgm:t>
        <a:bodyPr/>
        <a:lstStyle/>
        <a:p>
          <a:endParaRPr lang="en-US"/>
        </a:p>
      </dgm:t>
    </dgm:pt>
    <dgm:pt modelId="{6FF07597-4574-41AC-B2F0-D34B28491E9E}" type="pres">
      <dgm:prSet presAssocID="{92150ED0-B9F5-4F7E-A594-A11F6338366C}" presName="composite" presStyleCnt="0">
        <dgm:presLayoutVars>
          <dgm:chMax val="5"/>
          <dgm:dir/>
          <dgm:resizeHandles val="exact"/>
        </dgm:presLayoutVars>
      </dgm:prSet>
      <dgm:spPr/>
    </dgm:pt>
    <dgm:pt modelId="{9EDC8839-68C4-4A21-9958-C9DA22074FB2}" type="pres">
      <dgm:prSet presAssocID="{D82C44B4-D5E2-43E8-8DFE-1AEAF12412B1}" presName="circle1" presStyleLbl="lnNode1" presStyleIdx="0" presStyleCnt="3" custLinFactNeighborX="-93532" custLinFactNeighborY="-79750"/>
      <dgm:spPr/>
    </dgm:pt>
    <dgm:pt modelId="{E54EDC7E-746C-4869-8834-A8EF490B2F17}" type="pres">
      <dgm:prSet presAssocID="{D82C44B4-D5E2-43E8-8DFE-1AEAF12412B1}" presName="text1" presStyleLbl="revTx" presStyleIdx="0" presStyleCnt="3" custScaleX="231037" custLinFactNeighborX="9462" custLinFactNeighborY="19722">
        <dgm:presLayoutVars>
          <dgm:bulletEnabled val="1"/>
        </dgm:presLayoutVars>
      </dgm:prSet>
      <dgm:spPr/>
      <dgm:t>
        <a:bodyPr/>
        <a:lstStyle/>
        <a:p>
          <a:endParaRPr lang="en-US"/>
        </a:p>
      </dgm:t>
    </dgm:pt>
    <dgm:pt modelId="{69A7A7AC-55A1-4D7B-ADBE-CF6E036DA879}" type="pres">
      <dgm:prSet presAssocID="{D82C44B4-D5E2-43E8-8DFE-1AEAF12412B1}" presName="line1" presStyleLbl="callout" presStyleIdx="0" presStyleCnt="6" custFlipHor="1" custSzY="259082" custScaleX="94833" custLinFactX="-100000" custLinFactY="700000" custLinFactNeighborX="-121642" custLinFactNeighborY="732157"/>
      <dgm:spPr>
        <a:ln>
          <a:solidFill>
            <a:schemeClr val="tx1"/>
          </a:solidFill>
        </a:ln>
      </dgm:spPr>
    </dgm:pt>
    <dgm:pt modelId="{624053C5-359F-41D5-B904-2ADEE53BEA9F}" type="pres">
      <dgm:prSet presAssocID="{D82C44B4-D5E2-43E8-8DFE-1AEAF12412B1}" presName="d1" presStyleLbl="callout" presStyleIdx="1" presStyleCnt="6" custScaleX="86549" custScaleY="50235" custLinFactNeighborX="-22438" custLinFactNeighborY="-8361"/>
      <dgm:spPr>
        <a:ln>
          <a:solidFill>
            <a:schemeClr val="tx1"/>
          </a:solidFill>
        </a:ln>
      </dgm:spPr>
    </dgm:pt>
    <dgm:pt modelId="{0244408A-A1B2-4675-8B9A-8184C2693F5E}" type="pres">
      <dgm:prSet presAssocID="{72D13134-213C-42D9-99DB-CD0972726252}" presName="circle2" presStyleLbl="lnNode1" presStyleIdx="1" presStyleCnt="3" custLinFactNeighborX="-31516" custLinFactNeighborY="-26922"/>
      <dgm:spPr/>
    </dgm:pt>
    <dgm:pt modelId="{AAF8DBEB-F2E0-474A-B388-088C7A1C5B8F}" type="pres">
      <dgm:prSet presAssocID="{72D13134-213C-42D9-99DB-CD0972726252}" presName="text2" presStyleLbl="revTx" presStyleIdx="1" presStyleCnt="3" custScaleX="218540" custScaleY="130786" custLinFactNeighborX="6874" custLinFactNeighborY="50564">
        <dgm:presLayoutVars>
          <dgm:bulletEnabled val="1"/>
        </dgm:presLayoutVars>
      </dgm:prSet>
      <dgm:spPr/>
      <dgm:t>
        <a:bodyPr/>
        <a:lstStyle/>
        <a:p>
          <a:endParaRPr lang="en-US"/>
        </a:p>
      </dgm:t>
    </dgm:pt>
    <dgm:pt modelId="{E30EE195-2636-4469-A873-5DC5420A6AE8}" type="pres">
      <dgm:prSet presAssocID="{72D13134-213C-42D9-99DB-CD0972726252}" presName="line2" presStyleLbl="callout" presStyleIdx="2" presStyleCnt="6" custFlipVert="1" custSzY="45720" custScaleX="10775" custLinFactX="-78375" custLinFactY="-800000" custLinFactNeighborX="-100000" custLinFactNeighborY="-814330"/>
      <dgm:spPr>
        <a:ln>
          <a:solidFill>
            <a:schemeClr val="tx1"/>
          </a:solidFill>
        </a:ln>
      </dgm:spPr>
    </dgm:pt>
    <dgm:pt modelId="{1E0FFC32-C445-4EFD-9D8F-758F0F5AE5E2}" type="pres">
      <dgm:prSet presAssocID="{72D13134-213C-42D9-99DB-CD0972726252}" presName="d2" presStyleLbl="callout" presStyleIdx="3" presStyleCnt="6" custScaleX="86557" custScaleY="16175" custLinFactNeighborX="-26542" custLinFactNeighborY="-33189"/>
      <dgm:spPr>
        <a:ln>
          <a:solidFill>
            <a:schemeClr val="tx1"/>
          </a:solidFill>
        </a:ln>
      </dgm:spPr>
    </dgm:pt>
    <dgm:pt modelId="{2DBE02CB-CD9A-4653-9DC6-7C2CC20E401C}" type="pres">
      <dgm:prSet presAssocID="{7090F880-BF49-4BB6-A9C5-F21D723EC25A}" presName="circle3" presStyleLbl="lnNode1" presStyleIdx="2" presStyleCnt="3" custLinFactNeighborX="-35642" custLinFactNeighborY="-16357"/>
      <dgm:spPr/>
    </dgm:pt>
    <dgm:pt modelId="{5025D133-C4B7-4BBC-B4BB-9D52D419A2E2}" type="pres">
      <dgm:prSet presAssocID="{7090F880-BF49-4BB6-A9C5-F21D723EC25A}" presName="text3" presStyleLbl="revTx" presStyleIdx="2" presStyleCnt="3" custScaleX="232234" custScaleY="146290" custLinFactY="4550" custLinFactNeighborX="14550" custLinFactNeighborY="100000">
        <dgm:presLayoutVars>
          <dgm:bulletEnabled val="1"/>
        </dgm:presLayoutVars>
      </dgm:prSet>
      <dgm:spPr/>
      <dgm:t>
        <a:bodyPr/>
        <a:lstStyle/>
        <a:p>
          <a:endParaRPr lang="en-US"/>
        </a:p>
      </dgm:t>
    </dgm:pt>
    <dgm:pt modelId="{E2F21DDF-4332-480D-8811-3DF03D412C83}" type="pres">
      <dgm:prSet presAssocID="{7090F880-BF49-4BB6-A9C5-F21D723EC25A}" presName="line3" presStyleLbl="callout" presStyleIdx="4" presStyleCnt="6" custFlipVert="1" custSzY="45720" custScaleX="99999" custLinFactX="-87639" custLinFactY="810353" custLinFactNeighborX="-100000" custLinFactNeighborY="900000"/>
      <dgm:spPr>
        <a:ln>
          <a:solidFill>
            <a:schemeClr val="tx1"/>
          </a:solidFill>
        </a:ln>
      </dgm:spPr>
    </dgm:pt>
    <dgm:pt modelId="{22AC8635-5132-4A51-9FE1-FDFD37CF92D9}" type="pres">
      <dgm:prSet presAssocID="{7090F880-BF49-4BB6-A9C5-F21D723EC25A}" presName="d3" presStyleLbl="callout" presStyleIdx="5" presStyleCnt="6" custFlipVert="0" custFlipHor="0" custScaleX="48159" custScaleY="6624" custLinFactNeighborX="-57139" custLinFactNeighborY="0"/>
      <dgm:spPr>
        <a:ln>
          <a:solidFill>
            <a:schemeClr val="tx1"/>
          </a:solidFill>
        </a:ln>
      </dgm:spPr>
    </dgm:pt>
  </dgm:ptLst>
  <dgm:cxnLst>
    <dgm:cxn modelId="{564844D1-5622-4FC1-AB51-E0CFF5944833}" srcId="{92150ED0-B9F5-4F7E-A594-A11F6338366C}" destId="{D82C44B4-D5E2-43E8-8DFE-1AEAF12412B1}" srcOrd="0" destOrd="0" parTransId="{F9580891-4765-484D-BC78-53CB736BEFA5}" sibTransId="{9FAD6802-F9D9-4D9C-A963-5BD99CD1E90C}"/>
    <dgm:cxn modelId="{1DE41A53-CEAB-44BB-A590-2724328329A6}" srcId="{92150ED0-B9F5-4F7E-A594-A11F6338366C}" destId="{7090F880-BF49-4BB6-A9C5-F21D723EC25A}" srcOrd="2" destOrd="0" parTransId="{99BBCD13-DB51-4A5E-ABBC-5A5E2522AB10}" sibTransId="{4FD8DCC0-006C-4F98-8711-AF09E586E013}"/>
    <dgm:cxn modelId="{5D1D63CC-2549-42F4-A4A5-318950BCB3A1}" type="presOf" srcId="{D82C44B4-D5E2-43E8-8DFE-1AEAF12412B1}" destId="{E54EDC7E-746C-4869-8834-A8EF490B2F17}" srcOrd="0" destOrd="0" presId="urn:microsoft.com/office/officeart/2005/8/layout/target1"/>
    <dgm:cxn modelId="{9129C844-9E94-47E1-8E86-58AFFBCA5814}" srcId="{92150ED0-B9F5-4F7E-A594-A11F6338366C}" destId="{72D13134-213C-42D9-99DB-CD0972726252}" srcOrd="1" destOrd="0" parTransId="{4575ECA3-3B2F-4637-950F-D15F4A7D5310}" sibTransId="{4770A05F-53B6-4A50-A516-3617F4AF698F}"/>
    <dgm:cxn modelId="{163F8879-1CA2-41D8-804E-817957063048}" type="presOf" srcId="{92150ED0-B9F5-4F7E-A594-A11F6338366C}" destId="{6FF07597-4574-41AC-B2F0-D34B28491E9E}" srcOrd="0" destOrd="0" presId="urn:microsoft.com/office/officeart/2005/8/layout/target1"/>
    <dgm:cxn modelId="{A43C76C3-F3AB-48EC-8E4C-AC8BBFD06FB1}" type="presOf" srcId="{72D13134-213C-42D9-99DB-CD0972726252}" destId="{AAF8DBEB-F2E0-474A-B388-088C7A1C5B8F}" srcOrd="0" destOrd="0" presId="urn:microsoft.com/office/officeart/2005/8/layout/target1"/>
    <dgm:cxn modelId="{17C89D8E-226E-45D1-A6A8-C7AFBAA3CC16}" type="presOf" srcId="{7090F880-BF49-4BB6-A9C5-F21D723EC25A}" destId="{5025D133-C4B7-4BBC-B4BB-9D52D419A2E2}" srcOrd="0" destOrd="0" presId="urn:microsoft.com/office/officeart/2005/8/layout/target1"/>
    <dgm:cxn modelId="{4D2C3569-C911-43AE-AD66-359D5644A812}" type="presParOf" srcId="{6FF07597-4574-41AC-B2F0-D34B28491E9E}" destId="{9EDC8839-68C4-4A21-9958-C9DA22074FB2}" srcOrd="0" destOrd="0" presId="urn:microsoft.com/office/officeart/2005/8/layout/target1"/>
    <dgm:cxn modelId="{061A07A8-E490-4B58-B9E6-0FDA657EAB70}" type="presParOf" srcId="{6FF07597-4574-41AC-B2F0-D34B28491E9E}" destId="{E54EDC7E-746C-4869-8834-A8EF490B2F17}" srcOrd="1" destOrd="0" presId="urn:microsoft.com/office/officeart/2005/8/layout/target1"/>
    <dgm:cxn modelId="{AB84C316-8C66-4722-9EE9-4FA2C3250DE1}" type="presParOf" srcId="{6FF07597-4574-41AC-B2F0-D34B28491E9E}" destId="{69A7A7AC-55A1-4D7B-ADBE-CF6E036DA879}" srcOrd="2" destOrd="0" presId="urn:microsoft.com/office/officeart/2005/8/layout/target1"/>
    <dgm:cxn modelId="{2A818F69-7056-42BC-92BB-FE3D3D0105A4}" type="presParOf" srcId="{6FF07597-4574-41AC-B2F0-D34B28491E9E}" destId="{624053C5-359F-41D5-B904-2ADEE53BEA9F}" srcOrd="3" destOrd="0" presId="urn:microsoft.com/office/officeart/2005/8/layout/target1"/>
    <dgm:cxn modelId="{B93778C9-4C48-416E-BD34-41881B383F29}" type="presParOf" srcId="{6FF07597-4574-41AC-B2F0-D34B28491E9E}" destId="{0244408A-A1B2-4675-8B9A-8184C2693F5E}" srcOrd="4" destOrd="0" presId="urn:microsoft.com/office/officeart/2005/8/layout/target1"/>
    <dgm:cxn modelId="{692A98BF-FADB-4460-9A35-C59EF0FFB983}" type="presParOf" srcId="{6FF07597-4574-41AC-B2F0-D34B28491E9E}" destId="{AAF8DBEB-F2E0-474A-B388-088C7A1C5B8F}" srcOrd="5" destOrd="0" presId="urn:microsoft.com/office/officeart/2005/8/layout/target1"/>
    <dgm:cxn modelId="{16432704-4275-4FDB-8BC4-D0068361826A}" type="presParOf" srcId="{6FF07597-4574-41AC-B2F0-D34B28491E9E}" destId="{E30EE195-2636-4469-A873-5DC5420A6AE8}" srcOrd="6" destOrd="0" presId="urn:microsoft.com/office/officeart/2005/8/layout/target1"/>
    <dgm:cxn modelId="{B4B891FF-89EB-42EC-9BE8-9CD4D8948283}" type="presParOf" srcId="{6FF07597-4574-41AC-B2F0-D34B28491E9E}" destId="{1E0FFC32-C445-4EFD-9D8F-758F0F5AE5E2}" srcOrd="7" destOrd="0" presId="urn:microsoft.com/office/officeart/2005/8/layout/target1"/>
    <dgm:cxn modelId="{D71A9C4B-C2D7-4E61-8399-C859ACD441B4}" type="presParOf" srcId="{6FF07597-4574-41AC-B2F0-D34B28491E9E}" destId="{2DBE02CB-CD9A-4653-9DC6-7C2CC20E401C}" srcOrd="8" destOrd="0" presId="urn:microsoft.com/office/officeart/2005/8/layout/target1"/>
    <dgm:cxn modelId="{DBB8124C-E546-497C-872E-ECAD4FA2AFE4}" type="presParOf" srcId="{6FF07597-4574-41AC-B2F0-D34B28491E9E}" destId="{5025D133-C4B7-4BBC-B4BB-9D52D419A2E2}" srcOrd="9" destOrd="0" presId="urn:microsoft.com/office/officeart/2005/8/layout/target1"/>
    <dgm:cxn modelId="{F3145FAF-EBAE-4108-893B-304E74ED185D}" type="presParOf" srcId="{6FF07597-4574-41AC-B2F0-D34B28491E9E}" destId="{E2F21DDF-4332-480D-8811-3DF03D412C83}" srcOrd="10" destOrd="0" presId="urn:microsoft.com/office/officeart/2005/8/layout/target1"/>
    <dgm:cxn modelId="{0A77DA53-AA88-4F9F-B118-6AB348EB0C94}" type="presParOf" srcId="{6FF07597-4574-41AC-B2F0-D34B28491E9E}" destId="{22AC8635-5132-4A51-9FE1-FDFD37CF92D9}" srcOrd="11" destOrd="0" presId="urn:microsoft.com/office/officeart/2005/8/layout/targe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A0B64E-85BF-457B-AAEC-483742896ACA}"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21B7606-8DAE-4139-97C7-0934D77244FB}">
      <dgm:prSet phldrT="[Text]"/>
      <dgm:spPr/>
      <dgm:t>
        <a:bodyPr/>
        <a:lstStyle/>
        <a:p>
          <a:r>
            <a:rPr lang="en-US" dirty="0" smtClean="0"/>
            <a:t>Do you know where….</a:t>
          </a:r>
          <a:endParaRPr lang="en-US" dirty="0"/>
        </a:p>
      </dgm:t>
    </dgm:pt>
    <dgm:pt modelId="{0B5430E0-FB85-49E4-BE75-DAA6FCAC35B7}" type="parTrans" cxnId="{A13D7BF9-DBE1-42E6-952E-931AA8610567}">
      <dgm:prSet/>
      <dgm:spPr/>
      <dgm:t>
        <a:bodyPr/>
        <a:lstStyle/>
        <a:p>
          <a:endParaRPr lang="en-US"/>
        </a:p>
      </dgm:t>
    </dgm:pt>
    <dgm:pt modelId="{41569423-6303-4A9B-80A9-B4293A8E2673}" type="sibTrans" cxnId="{A13D7BF9-DBE1-42E6-952E-931AA8610567}">
      <dgm:prSet/>
      <dgm:spPr/>
      <dgm:t>
        <a:bodyPr/>
        <a:lstStyle/>
        <a:p>
          <a:endParaRPr lang="en-US"/>
        </a:p>
      </dgm:t>
    </dgm:pt>
    <dgm:pt modelId="{A16FB199-CE06-473B-ABA0-3EB8782F24F4}">
      <dgm:prSet phldrT="[Text]"/>
      <dgm:spPr/>
      <dgm:t>
        <a:bodyPr/>
        <a:lstStyle/>
        <a:p>
          <a:r>
            <a:rPr lang="en-US" dirty="0" smtClean="0"/>
            <a:t>Family</a:t>
          </a:r>
          <a:endParaRPr lang="en-US" dirty="0"/>
        </a:p>
      </dgm:t>
    </dgm:pt>
    <dgm:pt modelId="{27534CEE-2A44-4A29-864E-116E6C23F2F6}" type="parTrans" cxnId="{B38F45EE-E6FA-48DC-AD68-7D1791A247C8}">
      <dgm:prSet/>
      <dgm:spPr/>
      <dgm:t>
        <a:bodyPr/>
        <a:lstStyle/>
        <a:p>
          <a:endParaRPr lang="en-US"/>
        </a:p>
      </dgm:t>
    </dgm:pt>
    <dgm:pt modelId="{51F436F1-3FC8-4FBD-8C43-6EA050286C38}" type="sibTrans" cxnId="{B38F45EE-E6FA-48DC-AD68-7D1791A247C8}">
      <dgm:prSet/>
      <dgm:spPr/>
      <dgm:t>
        <a:bodyPr/>
        <a:lstStyle/>
        <a:p>
          <a:endParaRPr lang="en-US"/>
        </a:p>
      </dgm:t>
    </dgm:pt>
    <dgm:pt modelId="{671EC479-D479-4A41-BD69-EFD245FAF711}">
      <dgm:prSet phldrT="[Text]"/>
      <dgm:spPr/>
      <dgm:t>
        <a:bodyPr/>
        <a:lstStyle/>
        <a:p>
          <a:r>
            <a:rPr lang="en-US" dirty="0" smtClean="0"/>
            <a:t>talks </a:t>
          </a:r>
          <a:endParaRPr lang="en-US" dirty="0"/>
        </a:p>
      </dgm:t>
    </dgm:pt>
    <dgm:pt modelId="{6904EAF9-0EE6-407C-90E2-EFCAAF587D75}" type="parTrans" cxnId="{496E5C68-053A-41B5-86C6-BF5E6CF0DC33}">
      <dgm:prSet/>
      <dgm:spPr/>
      <dgm:t>
        <a:bodyPr/>
        <a:lstStyle/>
        <a:p>
          <a:endParaRPr lang="en-US"/>
        </a:p>
      </dgm:t>
    </dgm:pt>
    <dgm:pt modelId="{57F2025C-E2BA-439C-AEB5-3038C02EAA9A}" type="sibTrans" cxnId="{496E5C68-053A-41B5-86C6-BF5E6CF0DC33}">
      <dgm:prSet/>
      <dgm:spPr/>
      <dgm:t>
        <a:bodyPr/>
        <a:lstStyle/>
        <a:p>
          <a:endParaRPr lang="en-US"/>
        </a:p>
      </dgm:t>
    </dgm:pt>
    <dgm:pt modelId="{68AF4C32-B8C0-4624-A872-A4D955EC70E4}">
      <dgm:prSet phldrT="[Text]"/>
      <dgm:spPr/>
      <dgm:t>
        <a:bodyPr/>
        <a:lstStyle/>
        <a:p>
          <a:r>
            <a:rPr lang="en-US" dirty="0" smtClean="0"/>
            <a:t>I put it in the ..</a:t>
          </a:r>
          <a:endParaRPr lang="en-US" dirty="0"/>
        </a:p>
      </dgm:t>
    </dgm:pt>
    <dgm:pt modelId="{2091C10F-3DAF-4DDF-98D4-56E863BCDC6E}" type="parTrans" cxnId="{1551E3E1-F74B-41AF-822C-05CC92734EE4}">
      <dgm:prSet/>
      <dgm:spPr/>
      <dgm:t>
        <a:bodyPr/>
        <a:lstStyle/>
        <a:p>
          <a:endParaRPr lang="en-US"/>
        </a:p>
      </dgm:t>
    </dgm:pt>
    <dgm:pt modelId="{0F265699-882C-4D88-A6C6-8E44711DDEB7}" type="sibTrans" cxnId="{1551E3E1-F74B-41AF-822C-05CC92734EE4}">
      <dgm:prSet/>
      <dgm:spPr/>
      <dgm:t>
        <a:bodyPr/>
        <a:lstStyle/>
        <a:p>
          <a:endParaRPr lang="en-US"/>
        </a:p>
      </dgm:t>
    </dgm:pt>
    <dgm:pt modelId="{CBE22C1F-1F31-43F7-B30A-0C212320DF66}">
      <dgm:prSet phldrT="[Text]"/>
      <dgm:spPr/>
      <dgm:t>
        <a:bodyPr/>
        <a:lstStyle/>
        <a:p>
          <a:r>
            <a:rPr lang="en-US" dirty="0" smtClean="0"/>
            <a:t>Child with</a:t>
          </a:r>
          <a:endParaRPr lang="en-US" dirty="0"/>
        </a:p>
      </dgm:t>
    </dgm:pt>
    <dgm:pt modelId="{7E7C3DAD-790E-4E06-BBBA-B0B3FCF10338}" type="parTrans" cxnId="{6C113717-6127-461D-A157-0AB7C1E8E849}">
      <dgm:prSet/>
      <dgm:spPr/>
      <dgm:t>
        <a:bodyPr/>
        <a:lstStyle/>
        <a:p>
          <a:endParaRPr lang="en-US"/>
        </a:p>
      </dgm:t>
    </dgm:pt>
    <dgm:pt modelId="{0606D4C0-DF38-4E7C-8CF0-17961087E916}" type="sibTrans" cxnId="{6C113717-6127-461D-A157-0AB7C1E8E849}">
      <dgm:prSet/>
      <dgm:spPr/>
      <dgm:t>
        <a:bodyPr/>
        <a:lstStyle/>
        <a:p>
          <a:endParaRPr lang="en-US"/>
        </a:p>
      </dgm:t>
    </dgm:pt>
    <dgm:pt modelId="{AEA29B2F-61B7-445D-A929-EA1364169B20}">
      <dgm:prSet phldrT="[Text]"/>
      <dgm:spPr/>
      <dgm:t>
        <a:bodyPr/>
        <a:lstStyle/>
        <a:p>
          <a:r>
            <a:rPr lang="en-US" dirty="0" smtClean="0"/>
            <a:t>HL responds</a:t>
          </a:r>
          <a:endParaRPr lang="en-US" dirty="0"/>
        </a:p>
      </dgm:t>
    </dgm:pt>
    <dgm:pt modelId="{42DA4FB3-28F0-4011-BE06-44EB083E7544}" type="parTrans" cxnId="{F351EB3E-5AF1-49BD-8655-BB7B2E2CB35D}">
      <dgm:prSet/>
      <dgm:spPr/>
      <dgm:t>
        <a:bodyPr/>
        <a:lstStyle/>
        <a:p>
          <a:endParaRPr lang="en-US"/>
        </a:p>
      </dgm:t>
    </dgm:pt>
    <dgm:pt modelId="{D742EDCC-6DDB-4F34-AAE7-7ECE6D2F27C1}" type="sibTrans" cxnId="{F351EB3E-5AF1-49BD-8655-BB7B2E2CB35D}">
      <dgm:prSet/>
      <dgm:spPr/>
      <dgm:t>
        <a:bodyPr/>
        <a:lstStyle/>
        <a:p>
          <a:endParaRPr lang="en-US"/>
        </a:p>
      </dgm:t>
    </dgm:pt>
    <dgm:pt modelId="{D2E4D662-93EF-4279-BB6B-27CF84E7EED0}">
      <dgm:prSet phldrT="[Text]"/>
      <dgm:spPr/>
      <dgm:t>
        <a:bodyPr/>
        <a:lstStyle/>
        <a:p>
          <a:r>
            <a:rPr lang="en-US" dirty="0" smtClean="0"/>
            <a:t>Great. Thanks.</a:t>
          </a:r>
          <a:endParaRPr lang="en-US" dirty="0"/>
        </a:p>
      </dgm:t>
    </dgm:pt>
    <dgm:pt modelId="{763F5497-5838-4AFE-B0F0-708042921469}" type="parTrans" cxnId="{923B9250-A356-4BAE-84D0-A6878109C8F2}">
      <dgm:prSet/>
      <dgm:spPr/>
      <dgm:t>
        <a:bodyPr/>
        <a:lstStyle/>
        <a:p>
          <a:endParaRPr lang="en-US"/>
        </a:p>
      </dgm:t>
    </dgm:pt>
    <dgm:pt modelId="{06212944-65AE-49A6-8BE8-E9DEB5053E63}" type="sibTrans" cxnId="{923B9250-A356-4BAE-84D0-A6878109C8F2}">
      <dgm:prSet/>
      <dgm:spPr/>
      <dgm:t>
        <a:bodyPr/>
        <a:lstStyle/>
        <a:p>
          <a:endParaRPr lang="en-US"/>
        </a:p>
      </dgm:t>
    </dgm:pt>
    <dgm:pt modelId="{19F2507F-F32A-4189-97B2-E093145ADFBB}">
      <dgm:prSet phldrT="[Text]"/>
      <dgm:spPr/>
      <dgm:t>
        <a:bodyPr/>
        <a:lstStyle/>
        <a:p>
          <a:r>
            <a:rPr lang="en-US" dirty="0" smtClean="0"/>
            <a:t>Person</a:t>
          </a:r>
          <a:endParaRPr lang="en-US" dirty="0"/>
        </a:p>
      </dgm:t>
    </dgm:pt>
    <dgm:pt modelId="{FEF7EEDD-658F-407C-BEFB-9B29E509EE51}" type="parTrans" cxnId="{A54D22AF-3BA5-43B2-B093-9E16E187C2FA}">
      <dgm:prSet/>
      <dgm:spPr/>
      <dgm:t>
        <a:bodyPr/>
        <a:lstStyle/>
        <a:p>
          <a:endParaRPr lang="en-US"/>
        </a:p>
      </dgm:t>
    </dgm:pt>
    <dgm:pt modelId="{621F5CFA-9183-4C2F-A3B8-FAE2562FD64F}" type="sibTrans" cxnId="{A54D22AF-3BA5-43B2-B093-9E16E187C2FA}">
      <dgm:prSet/>
      <dgm:spPr/>
      <dgm:t>
        <a:bodyPr/>
        <a:lstStyle/>
        <a:p>
          <a:endParaRPr lang="en-US"/>
        </a:p>
      </dgm:t>
    </dgm:pt>
    <dgm:pt modelId="{C500BFB6-F2DA-4B2E-B271-93D5AA42DF42}">
      <dgm:prSet phldrT="[Text]"/>
      <dgm:spPr/>
      <dgm:t>
        <a:bodyPr/>
        <a:lstStyle/>
        <a:p>
          <a:r>
            <a:rPr lang="en-US" dirty="0" smtClean="0"/>
            <a:t>responds</a:t>
          </a:r>
          <a:endParaRPr lang="en-US" dirty="0"/>
        </a:p>
      </dgm:t>
    </dgm:pt>
    <dgm:pt modelId="{1880F90E-8B2F-4A8F-80CD-E726045E1229}" type="parTrans" cxnId="{469F4A95-BB37-47C7-9C61-9D2AEBF319D2}">
      <dgm:prSet/>
      <dgm:spPr/>
      <dgm:t>
        <a:bodyPr/>
        <a:lstStyle/>
        <a:p>
          <a:endParaRPr lang="en-US"/>
        </a:p>
      </dgm:t>
    </dgm:pt>
    <dgm:pt modelId="{C00F6BFF-E54F-49FD-B315-01C8BC1C4E71}" type="sibTrans" cxnId="{469F4A95-BB37-47C7-9C61-9D2AEBF319D2}">
      <dgm:prSet/>
      <dgm:spPr/>
      <dgm:t>
        <a:bodyPr/>
        <a:lstStyle/>
        <a:p>
          <a:endParaRPr lang="en-US"/>
        </a:p>
      </dgm:t>
    </dgm:pt>
    <dgm:pt modelId="{9A3AB249-C9A9-4A48-95B8-DB359B584193}">
      <dgm:prSet phldrT="[Text]"/>
      <dgm:spPr/>
      <dgm:t>
        <a:bodyPr/>
        <a:lstStyle/>
        <a:p>
          <a:r>
            <a:rPr lang="en-US" dirty="0" smtClean="0"/>
            <a:t>member </a:t>
          </a:r>
          <a:endParaRPr lang="en-US" dirty="0"/>
        </a:p>
      </dgm:t>
    </dgm:pt>
    <dgm:pt modelId="{EA3C7889-2A34-4DB2-9E2A-249CC9E347E6}" type="parTrans" cxnId="{85C2B346-C3A3-429F-9C54-31DF4DC997AC}">
      <dgm:prSet/>
      <dgm:spPr/>
    </dgm:pt>
    <dgm:pt modelId="{37F617D0-E887-41F2-A78B-48B0B4DF9BA8}" type="sibTrans" cxnId="{85C2B346-C3A3-429F-9C54-31DF4DC997AC}">
      <dgm:prSet/>
      <dgm:spPr/>
    </dgm:pt>
    <dgm:pt modelId="{7600841C-542A-4F22-86FB-DFF6A4A7F775}" type="pres">
      <dgm:prSet presAssocID="{92A0B64E-85BF-457B-AAEC-483742896ACA}" presName="Name0" presStyleCnt="0">
        <dgm:presLayoutVars>
          <dgm:dir/>
          <dgm:animLvl val="lvl"/>
          <dgm:resizeHandles val="exact"/>
        </dgm:presLayoutVars>
      </dgm:prSet>
      <dgm:spPr/>
      <dgm:t>
        <a:bodyPr/>
        <a:lstStyle/>
        <a:p>
          <a:endParaRPr lang="en-US"/>
        </a:p>
      </dgm:t>
    </dgm:pt>
    <dgm:pt modelId="{31307C90-EAA9-443E-9051-123FCDB5D943}" type="pres">
      <dgm:prSet presAssocID="{92A0B64E-85BF-457B-AAEC-483742896ACA}" presName="tSp" presStyleCnt="0"/>
      <dgm:spPr/>
    </dgm:pt>
    <dgm:pt modelId="{1FAD0BDE-7E86-4098-9CD9-09C84CCEF2E5}" type="pres">
      <dgm:prSet presAssocID="{92A0B64E-85BF-457B-AAEC-483742896ACA}" presName="bSp" presStyleCnt="0"/>
      <dgm:spPr/>
    </dgm:pt>
    <dgm:pt modelId="{9DAD6195-898F-4964-9374-212843823DA3}" type="pres">
      <dgm:prSet presAssocID="{92A0B64E-85BF-457B-AAEC-483742896ACA}" presName="process" presStyleCnt="0"/>
      <dgm:spPr/>
    </dgm:pt>
    <dgm:pt modelId="{8FD7B766-60A1-413E-ADE1-48AF0B7A30AC}" type="pres">
      <dgm:prSet presAssocID="{421B7606-8DAE-4139-97C7-0934D77244FB}" presName="composite1" presStyleCnt="0"/>
      <dgm:spPr/>
    </dgm:pt>
    <dgm:pt modelId="{C4E93C4C-9291-4068-8F21-6ED830263A1F}" type="pres">
      <dgm:prSet presAssocID="{421B7606-8DAE-4139-97C7-0934D77244FB}" presName="dummyNode1" presStyleLbl="node1" presStyleIdx="0" presStyleCnt="3"/>
      <dgm:spPr/>
    </dgm:pt>
    <dgm:pt modelId="{552EBD68-8956-4615-9DF2-26260D3DA491}" type="pres">
      <dgm:prSet presAssocID="{421B7606-8DAE-4139-97C7-0934D77244FB}" presName="childNode1" presStyleLbl="bgAcc1" presStyleIdx="0" presStyleCnt="3">
        <dgm:presLayoutVars>
          <dgm:bulletEnabled val="1"/>
        </dgm:presLayoutVars>
      </dgm:prSet>
      <dgm:spPr/>
      <dgm:t>
        <a:bodyPr/>
        <a:lstStyle/>
        <a:p>
          <a:endParaRPr lang="en-US"/>
        </a:p>
      </dgm:t>
    </dgm:pt>
    <dgm:pt modelId="{508E4B54-07C7-4BB0-937A-D6EBCAEC9314}" type="pres">
      <dgm:prSet presAssocID="{421B7606-8DAE-4139-97C7-0934D77244FB}" presName="childNode1tx" presStyleLbl="bgAcc1" presStyleIdx="0" presStyleCnt="3">
        <dgm:presLayoutVars>
          <dgm:bulletEnabled val="1"/>
        </dgm:presLayoutVars>
      </dgm:prSet>
      <dgm:spPr/>
      <dgm:t>
        <a:bodyPr/>
        <a:lstStyle/>
        <a:p>
          <a:endParaRPr lang="en-US"/>
        </a:p>
      </dgm:t>
    </dgm:pt>
    <dgm:pt modelId="{93787941-E681-4938-9E4D-2B346D408742}" type="pres">
      <dgm:prSet presAssocID="{421B7606-8DAE-4139-97C7-0934D77244FB}" presName="parentNode1" presStyleLbl="node1" presStyleIdx="0" presStyleCnt="3">
        <dgm:presLayoutVars>
          <dgm:chMax val="1"/>
          <dgm:bulletEnabled val="1"/>
        </dgm:presLayoutVars>
      </dgm:prSet>
      <dgm:spPr/>
      <dgm:t>
        <a:bodyPr/>
        <a:lstStyle/>
        <a:p>
          <a:endParaRPr lang="en-US"/>
        </a:p>
      </dgm:t>
    </dgm:pt>
    <dgm:pt modelId="{D73191B9-63EA-45EF-8BC9-6C86AB3C9488}" type="pres">
      <dgm:prSet presAssocID="{421B7606-8DAE-4139-97C7-0934D77244FB}" presName="connSite1" presStyleCnt="0"/>
      <dgm:spPr/>
    </dgm:pt>
    <dgm:pt modelId="{3C13C777-836C-4C09-AE27-103D971F8C12}" type="pres">
      <dgm:prSet presAssocID="{41569423-6303-4A9B-80A9-B4293A8E2673}" presName="Name9" presStyleLbl="sibTrans2D1" presStyleIdx="0" presStyleCnt="2"/>
      <dgm:spPr/>
      <dgm:t>
        <a:bodyPr/>
        <a:lstStyle/>
        <a:p>
          <a:endParaRPr lang="en-US"/>
        </a:p>
      </dgm:t>
    </dgm:pt>
    <dgm:pt modelId="{0001B485-ABC2-4501-9F42-04AE33052D7C}" type="pres">
      <dgm:prSet presAssocID="{68AF4C32-B8C0-4624-A872-A4D955EC70E4}" presName="composite2" presStyleCnt="0"/>
      <dgm:spPr/>
    </dgm:pt>
    <dgm:pt modelId="{5767AF92-DB37-4F13-9570-A5AE77109B5D}" type="pres">
      <dgm:prSet presAssocID="{68AF4C32-B8C0-4624-A872-A4D955EC70E4}" presName="dummyNode2" presStyleLbl="node1" presStyleIdx="0" presStyleCnt="3"/>
      <dgm:spPr/>
    </dgm:pt>
    <dgm:pt modelId="{57E69FEF-DC02-428F-9045-87A9707E9BB7}" type="pres">
      <dgm:prSet presAssocID="{68AF4C32-B8C0-4624-A872-A4D955EC70E4}" presName="childNode2" presStyleLbl="bgAcc1" presStyleIdx="1" presStyleCnt="3">
        <dgm:presLayoutVars>
          <dgm:bulletEnabled val="1"/>
        </dgm:presLayoutVars>
      </dgm:prSet>
      <dgm:spPr/>
      <dgm:t>
        <a:bodyPr/>
        <a:lstStyle/>
        <a:p>
          <a:endParaRPr lang="en-US"/>
        </a:p>
      </dgm:t>
    </dgm:pt>
    <dgm:pt modelId="{3C1630AD-886E-432F-AE43-71EAE0BB29CA}" type="pres">
      <dgm:prSet presAssocID="{68AF4C32-B8C0-4624-A872-A4D955EC70E4}" presName="childNode2tx" presStyleLbl="bgAcc1" presStyleIdx="1" presStyleCnt="3">
        <dgm:presLayoutVars>
          <dgm:bulletEnabled val="1"/>
        </dgm:presLayoutVars>
      </dgm:prSet>
      <dgm:spPr/>
      <dgm:t>
        <a:bodyPr/>
        <a:lstStyle/>
        <a:p>
          <a:endParaRPr lang="en-US"/>
        </a:p>
      </dgm:t>
    </dgm:pt>
    <dgm:pt modelId="{3DD47034-C58C-4EAD-82EB-18DED424EFD9}" type="pres">
      <dgm:prSet presAssocID="{68AF4C32-B8C0-4624-A872-A4D955EC70E4}" presName="parentNode2" presStyleLbl="node1" presStyleIdx="1" presStyleCnt="3">
        <dgm:presLayoutVars>
          <dgm:chMax val="0"/>
          <dgm:bulletEnabled val="1"/>
        </dgm:presLayoutVars>
      </dgm:prSet>
      <dgm:spPr/>
      <dgm:t>
        <a:bodyPr/>
        <a:lstStyle/>
        <a:p>
          <a:endParaRPr lang="en-US"/>
        </a:p>
      </dgm:t>
    </dgm:pt>
    <dgm:pt modelId="{5974A5CC-41E9-47EE-9F7F-02CC257A6D1E}" type="pres">
      <dgm:prSet presAssocID="{68AF4C32-B8C0-4624-A872-A4D955EC70E4}" presName="connSite2" presStyleCnt="0"/>
      <dgm:spPr/>
    </dgm:pt>
    <dgm:pt modelId="{1375E8C5-CC57-46F3-9079-DB62716D9E42}" type="pres">
      <dgm:prSet presAssocID="{0F265699-882C-4D88-A6C6-8E44711DDEB7}" presName="Name18" presStyleLbl="sibTrans2D1" presStyleIdx="1" presStyleCnt="2"/>
      <dgm:spPr/>
      <dgm:t>
        <a:bodyPr/>
        <a:lstStyle/>
        <a:p>
          <a:endParaRPr lang="en-US"/>
        </a:p>
      </dgm:t>
    </dgm:pt>
    <dgm:pt modelId="{6238F43E-7112-477E-B232-91B846570E93}" type="pres">
      <dgm:prSet presAssocID="{D2E4D662-93EF-4279-BB6B-27CF84E7EED0}" presName="composite1" presStyleCnt="0"/>
      <dgm:spPr/>
    </dgm:pt>
    <dgm:pt modelId="{FBC45041-2DDA-4B41-9735-D48617B89E81}" type="pres">
      <dgm:prSet presAssocID="{D2E4D662-93EF-4279-BB6B-27CF84E7EED0}" presName="dummyNode1" presStyleLbl="node1" presStyleIdx="1" presStyleCnt="3"/>
      <dgm:spPr/>
    </dgm:pt>
    <dgm:pt modelId="{52D920BE-A8E6-41B5-98B4-708080FA9431}" type="pres">
      <dgm:prSet presAssocID="{D2E4D662-93EF-4279-BB6B-27CF84E7EED0}" presName="childNode1" presStyleLbl="bgAcc1" presStyleIdx="2" presStyleCnt="3">
        <dgm:presLayoutVars>
          <dgm:bulletEnabled val="1"/>
        </dgm:presLayoutVars>
      </dgm:prSet>
      <dgm:spPr/>
      <dgm:t>
        <a:bodyPr/>
        <a:lstStyle/>
        <a:p>
          <a:endParaRPr lang="en-US"/>
        </a:p>
      </dgm:t>
    </dgm:pt>
    <dgm:pt modelId="{55787E42-ABA3-4F2E-B2C7-A0F6FBCA0F62}" type="pres">
      <dgm:prSet presAssocID="{D2E4D662-93EF-4279-BB6B-27CF84E7EED0}" presName="childNode1tx" presStyleLbl="bgAcc1" presStyleIdx="2" presStyleCnt="3">
        <dgm:presLayoutVars>
          <dgm:bulletEnabled val="1"/>
        </dgm:presLayoutVars>
      </dgm:prSet>
      <dgm:spPr/>
      <dgm:t>
        <a:bodyPr/>
        <a:lstStyle/>
        <a:p>
          <a:endParaRPr lang="en-US"/>
        </a:p>
      </dgm:t>
    </dgm:pt>
    <dgm:pt modelId="{D1B91490-CC96-405E-A679-97DC0E4BCA64}" type="pres">
      <dgm:prSet presAssocID="{D2E4D662-93EF-4279-BB6B-27CF84E7EED0}" presName="parentNode1" presStyleLbl="node1" presStyleIdx="2" presStyleCnt="3">
        <dgm:presLayoutVars>
          <dgm:chMax val="1"/>
          <dgm:bulletEnabled val="1"/>
        </dgm:presLayoutVars>
      </dgm:prSet>
      <dgm:spPr/>
      <dgm:t>
        <a:bodyPr/>
        <a:lstStyle/>
        <a:p>
          <a:endParaRPr lang="en-US"/>
        </a:p>
      </dgm:t>
    </dgm:pt>
    <dgm:pt modelId="{FBF1E6F1-094A-4CF3-9A7F-8A4D586DEEF4}" type="pres">
      <dgm:prSet presAssocID="{D2E4D662-93EF-4279-BB6B-27CF84E7EED0}" presName="connSite1" presStyleCnt="0"/>
      <dgm:spPr/>
    </dgm:pt>
  </dgm:ptLst>
  <dgm:cxnLst>
    <dgm:cxn modelId="{F351EB3E-5AF1-49BD-8655-BB7B2E2CB35D}" srcId="{68AF4C32-B8C0-4624-A872-A4D955EC70E4}" destId="{AEA29B2F-61B7-445D-A929-EA1364169B20}" srcOrd="1" destOrd="0" parTransId="{42DA4FB3-28F0-4011-BE06-44EB083E7544}" sibTransId="{D742EDCC-6DDB-4F34-AAE7-7ECE6D2F27C1}"/>
    <dgm:cxn modelId="{496E5C68-053A-41B5-86C6-BF5E6CF0DC33}" srcId="{421B7606-8DAE-4139-97C7-0934D77244FB}" destId="{671EC479-D479-4A41-BD69-EFD245FAF711}" srcOrd="2" destOrd="0" parTransId="{6904EAF9-0EE6-407C-90E2-EFCAAF587D75}" sibTransId="{57F2025C-E2BA-439C-AEB5-3038C02EAA9A}"/>
    <dgm:cxn modelId="{85C2B346-C3A3-429F-9C54-31DF4DC997AC}" srcId="{421B7606-8DAE-4139-97C7-0934D77244FB}" destId="{9A3AB249-C9A9-4A48-95B8-DB359B584193}" srcOrd="1" destOrd="0" parTransId="{EA3C7889-2A34-4DB2-9E2A-249CC9E347E6}" sibTransId="{37F617D0-E887-41F2-A78B-48B0B4DF9BA8}"/>
    <dgm:cxn modelId="{A8F57B62-8A46-4C47-953B-2626D2410E75}" type="presOf" srcId="{671EC479-D479-4A41-BD69-EFD245FAF711}" destId="{508E4B54-07C7-4BB0-937A-D6EBCAEC9314}" srcOrd="1" destOrd="2" presId="urn:microsoft.com/office/officeart/2005/8/layout/hProcess4"/>
    <dgm:cxn modelId="{241526CB-BF5C-4022-AF70-EEC795C8CCE2}" type="presOf" srcId="{AEA29B2F-61B7-445D-A929-EA1364169B20}" destId="{3C1630AD-886E-432F-AE43-71EAE0BB29CA}" srcOrd="1" destOrd="1" presId="urn:microsoft.com/office/officeart/2005/8/layout/hProcess4"/>
    <dgm:cxn modelId="{563A27D6-D431-4F18-A4BB-4A7C7CAFD528}" type="presOf" srcId="{68AF4C32-B8C0-4624-A872-A4D955EC70E4}" destId="{3DD47034-C58C-4EAD-82EB-18DED424EFD9}" srcOrd="0" destOrd="0" presId="urn:microsoft.com/office/officeart/2005/8/layout/hProcess4"/>
    <dgm:cxn modelId="{B38F45EE-E6FA-48DC-AD68-7D1791A247C8}" srcId="{421B7606-8DAE-4139-97C7-0934D77244FB}" destId="{A16FB199-CE06-473B-ABA0-3EB8782F24F4}" srcOrd="0" destOrd="0" parTransId="{27534CEE-2A44-4A29-864E-116E6C23F2F6}" sibTransId="{51F436F1-3FC8-4FBD-8C43-6EA050286C38}"/>
    <dgm:cxn modelId="{469F4A95-BB37-47C7-9C61-9D2AEBF319D2}" srcId="{D2E4D662-93EF-4279-BB6B-27CF84E7EED0}" destId="{C500BFB6-F2DA-4B2E-B271-93D5AA42DF42}" srcOrd="1" destOrd="0" parTransId="{1880F90E-8B2F-4A8F-80CD-E726045E1229}" sibTransId="{C00F6BFF-E54F-49FD-B315-01C8BC1C4E71}"/>
    <dgm:cxn modelId="{4E499554-1C44-4656-B9F6-BD3B1A1EF715}" type="presOf" srcId="{D2E4D662-93EF-4279-BB6B-27CF84E7EED0}" destId="{D1B91490-CC96-405E-A679-97DC0E4BCA64}" srcOrd="0" destOrd="0" presId="urn:microsoft.com/office/officeart/2005/8/layout/hProcess4"/>
    <dgm:cxn modelId="{D9600BE2-0E4A-44CE-80AE-709D87A2671A}" type="presOf" srcId="{19F2507F-F32A-4189-97B2-E093145ADFBB}" destId="{55787E42-ABA3-4F2E-B2C7-A0F6FBCA0F62}" srcOrd="1" destOrd="0" presId="urn:microsoft.com/office/officeart/2005/8/layout/hProcess4"/>
    <dgm:cxn modelId="{DBD8BE18-50F0-4974-930D-479A9C949281}" type="presOf" srcId="{9A3AB249-C9A9-4A48-95B8-DB359B584193}" destId="{552EBD68-8956-4615-9DF2-26260D3DA491}" srcOrd="0" destOrd="1" presId="urn:microsoft.com/office/officeart/2005/8/layout/hProcess4"/>
    <dgm:cxn modelId="{463EC645-99B1-4CE4-AA16-76B3E856752B}" type="presOf" srcId="{0F265699-882C-4D88-A6C6-8E44711DDEB7}" destId="{1375E8C5-CC57-46F3-9079-DB62716D9E42}" srcOrd="0" destOrd="0" presId="urn:microsoft.com/office/officeart/2005/8/layout/hProcess4"/>
    <dgm:cxn modelId="{91B17949-6E13-4DB0-8CE0-C6B77A2952DA}" type="presOf" srcId="{421B7606-8DAE-4139-97C7-0934D77244FB}" destId="{93787941-E681-4938-9E4D-2B346D408742}" srcOrd="0" destOrd="0" presId="urn:microsoft.com/office/officeart/2005/8/layout/hProcess4"/>
    <dgm:cxn modelId="{6C113717-6127-461D-A157-0AB7C1E8E849}" srcId="{68AF4C32-B8C0-4624-A872-A4D955EC70E4}" destId="{CBE22C1F-1F31-43F7-B30A-0C212320DF66}" srcOrd="0" destOrd="0" parTransId="{7E7C3DAD-790E-4E06-BBBA-B0B3FCF10338}" sibTransId="{0606D4C0-DF38-4E7C-8CF0-17961087E916}"/>
    <dgm:cxn modelId="{1551E3E1-F74B-41AF-822C-05CC92734EE4}" srcId="{92A0B64E-85BF-457B-AAEC-483742896ACA}" destId="{68AF4C32-B8C0-4624-A872-A4D955EC70E4}" srcOrd="1" destOrd="0" parTransId="{2091C10F-3DAF-4DDF-98D4-56E863BCDC6E}" sibTransId="{0F265699-882C-4D88-A6C6-8E44711DDEB7}"/>
    <dgm:cxn modelId="{A54D22AF-3BA5-43B2-B093-9E16E187C2FA}" srcId="{D2E4D662-93EF-4279-BB6B-27CF84E7EED0}" destId="{19F2507F-F32A-4189-97B2-E093145ADFBB}" srcOrd="0" destOrd="0" parTransId="{FEF7EEDD-658F-407C-BEFB-9B29E509EE51}" sibTransId="{621F5CFA-9183-4C2F-A3B8-FAE2562FD64F}"/>
    <dgm:cxn modelId="{1DE66E99-BD17-497D-A265-A52DCA0EAE30}" type="presOf" srcId="{AEA29B2F-61B7-445D-A929-EA1364169B20}" destId="{57E69FEF-DC02-428F-9045-87A9707E9BB7}" srcOrd="0" destOrd="1" presId="urn:microsoft.com/office/officeart/2005/8/layout/hProcess4"/>
    <dgm:cxn modelId="{923B9250-A356-4BAE-84D0-A6878109C8F2}" srcId="{92A0B64E-85BF-457B-AAEC-483742896ACA}" destId="{D2E4D662-93EF-4279-BB6B-27CF84E7EED0}" srcOrd="2" destOrd="0" parTransId="{763F5497-5838-4AFE-B0F0-708042921469}" sibTransId="{06212944-65AE-49A6-8BE8-E9DEB5053E63}"/>
    <dgm:cxn modelId="{DDDE103A-8B86-4401-9E21-9632909DE263}" type="presOf" srcId="{C500BFB6-F2DA-4B2E-B271-93D5AA42DF42}" destId="{55787E42-ABA3-4F2E-B2C7-A0F6FBCA0F62}" srcOrd="1" destOrd="1" presId="urn:microsoft.com/office/officeart/2005/8/layout/hProcess4"/>
    <dgm:cxn modelId="{994A1C26-E3B3-42B4-82D8-405D6D9F62A2}" type="presOf" srcId="{CBE22C1F-1F31-43F7-B30A-0C212320DF66}" destId="{57E69FEF-DC02-428F-9045-87A9707E9BB7}" srcOrd="0" destOrd="0" presId="urn:microsoft.com/office/officeart/2005/8/layout/hProcess4"/>
    <dgm:cxn modelId="{DC2B948E-B93B-423C-88B1-86A9BEAA1C77}" type="presOf" srcId="{C500BFB6-F2DA-4B2E-B271-93D5AA42DF42}" destId="{52D920BE-A8E6-41B5-98B4-708080FA9431}" srcOrd="0" destOrd="1" presId="urn:microsoft.com/office/officeart/2005/8/layout/hProcess4"/>
    <dgm:cxn modelId="{CB5E7460-C904-4875-AE25-E03B04A74D2B}" type="presOf" srcId="{19F2507F-F32A-4189-97B2-E093145ADFBB}" destId="{52D920BE-A8E6-41B5-98B4-708080FA9431}" srcOrd="0" destOrd="0" presId="urn:microsoft.com/office/officeart/2005/8/layout/hProcess4"/>
    <dgm:cxn modelId="{FBCF6373-DC19-463E-90F4-3A2B44D9D89F}" type="presOf" srcId="{92A0B64E-85BF-457B-AAEC-483742896ACA}" destId="{7600841C-542A-4F22-86FB-DFF6A4A7F775}" srcOrd="0" destOrd="0" presId="urn:microsoft.com/office/officeart/2005/8/layout/hProcess4"/>
    <dgm:cxn modelId="{4853052A-FB18-46F8-86F8-154DD91E1813}" type="presOf" srcId="{41569423-6303-4A9B-80A9-B4293A8E2673}" destId="{3C13C777-836C-4C09-AE27-103D971F8C12}" srcOrd="0" destOrd="0" presId="urn:microsoft.com/office/officeart/2005/8/layout/hProcess4"/>
    <dgm:cxn modelId="{06DDC36F-BBDE-430A-A2B8-AABFC31B4B4A}" type="presOf" srcId="{9A3AB249-C9A9-4A48-95B8-DB359B584193}" destId="{508E4B54-07C7-4BB0-937A-D6EBCAEC9314}" srcOrd="1" destOrd="1" presId="urn:microsoft.com/office/officeart/2005/8/layout/hProcess4"/>
    <dgm:cxn modelId="{6CF66407-B89E-4E30-BD24-DE6A97BE4681}" type="presOf" srcId="{A16FB199-CE06-473B-ABA0-3EB8782F24F4}" destId="{552EBD68-8956-4615-9DF2-26260D3DA491}" srcOrd="0" destOrd="0" presId="urn:microsoft.com/office/officeart/2005/8/layout/hProcess4"/>
    <dgm:cxn modelId="{AD6516B6-3D01-4257-BFB7-B1396A530681}" type="presOf" srcId="{671EC479-D479-4A41-BD69-EFD245FAF711}" destId="{552EBD68-8956-4615-9DF2-26260D3DA491}" srcOrd="0" destOrd="2" presId="urn:microsoft.com/office/officeart/2005/8/layout/hProcess4"/>
    <dgm:cxn modelId="{CB949C0E-CBB5-43AF-82F5-AE130C671C4E}" type="presOf" srcId="{CBE22C1F-1F31-43F7-B30A-0C212320DF66}" destId="{3C1630AD-886E-432F-AE43-71EAE0BB29CA}" srcOrd="1" destOrd="0" presId="urn:microsoft.com/office/officeart/2005/8/layout/hProcess4"/>
    <dgm:cxn modelId="{ABD6AE65-D6B4-44AB-98BC-448CD52B5B91}" type="presOf" srcId="{A16FB199-CE06-473B-ABA0-3EB8782F24F4}" destId="{508E4B54-07C7-4BB0-937A-D6EBCAEC9314}" srcOrd="1" destOrd="0" presId="urn:microsoft.com/office/officeart/2005/8/layout/hProcess4"/>
    <dgm:cxn modelId="{A13D7BF9-DBE1-42E6-952E-931AA8610567}" srcId="{92A0B64E-85BF-457B-AAEC-483742896ACA}" destId="{421B7606-8DAE-4139-97C7-0934D77244FB}" srcOrd="0" destOrd="0" parTransId="{0B5430E0-FB85-49E4-BE75-DAA6FCAC35B7}" sibTransId="{41569423-6303-4A9B-80A9-B4293A8E2673}"/>
    <dgm:cxn modelId="{460D8082-C5D7-44BF-B9F6-7789831E22A2}" type="presParOf" srcId="{7600841C-542A-4F22-86FB-DFF6A4A7F775}" destId="{31307C90-EAA9-443E-9051-123FCDB5D943}" srcOrd="0" destOrd="0" presId="urn:microsoft.com/office/officeart/2005/8/layout/hProcess4"/>
    <dgm:cxn modelId="{CE75E7B4-6AB8-47F1-96A8-0B1A6B216EDB}" type="presParOf" srcId="{7600841C-542A-4F22-86FB-DFF6A4A7F775}" destId="{1FAD0BDE-7E86-4098-9CD9-09C84CCEF2E5}" srcOrd="1" destOrd="0" presId="urn:microsoft.com/office/officeart/2005/8/layout/hProcess4"/>
    <dgm:cxn modelId="{D6C1F9DF-FBE8-43AC-960D-1F2CD7680DCD}" type="presParOf" srcId="{7600841C-542A-4F22-86FB-DFF6A4A7F775}" destId="{9DAD6195-898F-4964-9374-212843823DA3}" srcOrd="2" destOrd="0" presId="urn:microsoft.com/office/officeart/2005/8/layout/hProcess4"/>
    <dgm:cxn modelId="{E1CE23E5-6E4B-4C92-BBED-AD3E2C362467}" type="presParOf" srcId="{9DAD6195-898F-4964-9374-212843823DA3}" destId="{8FD7B766-60A1-413E-ADE1-48AF0B7A30AC}" srcOrd="0" destOrd="0" presId="urn:microsoft.com/office/officeart/2005/8/layout/hProcess4"/>
    <dgm:cxn modelId="{1F372779-63F1-4953-AE98-2F4656828F98}" type="presParOf" srcId="{8FD7B766-60A1-413E-ADE1-48AF0B7A30AC}" destId="{C4E93C4C-9291-4068-8F21-6ED830263A1F}" srcOrd="0" destOrd="0" presId="urn:microsoft.com/office/officeart/2005/8/layout/hProcess4"/>
    <dgm:cxn modelId="{72FE66E7-A3B3-4D78-8C3E-C04EBF426579}" type="presParOf" srcId="{8FD7B766-60A1-413E-ADE1-48AF0B7A30AC}" destId="{552EBD68-8956-4615-9DF2-26260D3DA491}" srcOrd="1" destOrd="0" presId="urn:microsoft.com/office/officeart/2005/8/layout/hProcess4"/>
    <dgm:cxn modelId="{94D4E856-A89C-40D6-A498-88DB367CF687}" type="presParOf" srcId="{8FD7B766-60A1-413E-ADE1-48AF0B7A30AC}" destId="{508E4B54-07C7-4BB0-937A-D6EBCAEC9314}" srcOrd="2" destOrd="0" presId="urn:microsoft.com/office/officeart/2005/8/layout/hProcess4"/>
    <dgm:cxn modelId="{F373708D-599A-4662-B388-33E68A6D0CD1}" type="presParOf" srcId="{8FD7B766-60A1-413E-ADE1-48AF0B7A30AC}" destId="{93787941-E681-4938-9E4D-2B346D408742}" srcOrd="3" destOrd="0" presId="urn:microsoft.com/office/officeart/2005/8/layout/hProcess4"/>
    <dgm:cxn modelId="{FDD64B18-622A-49C9-9ADE-F147C42ED0BC}" type="presParOf" srcId="{8FD7B766-60A1-413E-ADE1-48AF0B7A30AC}" destId="{D73191B9-63EA-45EF-8BC9-6C86AB3C9488}" srcOrd="4" destOrd="0" presId="urn:microsoft.com/office/officeart/2005/8/layout/hProcess4"/>
    <dgm:cxn modelId="{E67C21E0-F10D-4DE3-BBE1-A5680E6196B3}" type="presParOf" srcId="{9DAD6195-898F-4964-9374-212843823DA3}" destId="{3C13C777-836C-4C09-AE27-103D971F8C12}" srcOrd="1" destOrd="0" presId="urn:microsoft.com/office/officeart/2005/8/layout/hProcess4"/>
    <dgm:cxn modelId="{69FD6EBE-B6FE-41B3-B9B9-3B398A1D4D3A}" type="presParOf" srcId="{9DAD6195-898F-4964-9374-212843823DA3}" destId="{0001B485-ABC2-4501-9F42-04AE33052D7C}" srcOrd="2" destOrd="0" presId="urn:microsoft.com/office/officeart/2005/8/layout/hProcess4"/>
    <dgm:cxn modelId="{C3F90FC8-5091-4AF6-A528-14BADBF93A6B}" type="presParOf" srcId="{0001B485-ABC2-4501-9F42-04AE33052D7C}" destId="{5767AF92-DB37-4F13-9570-A5AE77109B5D}" srcOrd="0" destOrd="0" presId="urn:microsoft.com/office/officeart/2005/8/layout/hProcess4"/>
    <dgm:cxn modelId="{BA5CC399-AAFB-45ED-BADB-AB56E7344FD0}" type="presParOf" srcId="{0001B485-ABC2-4501-9F42-04AE33052D7C}" destId="{57E69FEF-DC02-428F-9045-87A9707E9BB7}" srcOrd="1" destOrd="0" presId="urn:microsoft.com/office/officeart/2005/8/layout/hProcess4"/>
    <dgm:cxn modelId="{69CB799D-6067-4008-94F9-188F74DAAC47}" type="presParOf" srcId="{0001B485-ABC2-4501-9F42-04AE33052D7C}" destId="{3C1630AD-886E-432F-AE43-71EAE0BB29CA}" srcOrd="2" destOrd="0" presId="urn:microsoft.com/office/officeart/2005/8/layout/hProcess4"/>
    <dgm:cxn modelId="{2C0FF9A1-D717-4292-A042-A9ADFA0F1604}" type="presParOf" srcId="{0001B485-ABC2-4501-9F42-04AE33052D7C}" destId="{3DD47034-C58C-4EAD-82EB-18DED424EFD9}" srcOrd="3" destOrd="0" presId="urn:microsoft.com/office/officeart/2005/8/layout/hProcess4"/>
    <dgm:cxn modelId="{3BDA477B-BCFF-4E04-B145-1D2530C8511C}" type="presParOf" srcId="{0001B485-ABC2-4501-9F42-04AE33052D7C}" destId="{5974A5CC-41E9-47EE-9F7F-02CC257A6D1E}" srcOrd="4" destOrd="0" presId="urn:microsoft.com/office/officeart/2005/8/layout/hProcess4"/>
    <dgm:cxn modelId="{1EA1463C-C578-4238-9E9E-FE9D4EE2CD70}" type="presParOf" srcId="{9DAD6195-898F-4964-9374-212843823DA3}" destId="{1375E8C5-CC57-46F3-9079-DB62716D9E42}" srcOrd="3" destOrd="0" presId="urn:microsoft.com/office/officeart/2005/8/layout/hProcess4"/>
    <dgm:cxn modelId="{D9D36C11-4DA4-4EDD-B139-9807B055EA64}" type="presParOf" srcId="{9DAD6195-898F-4964-9374-212843823DA3}" destId="{6238F43E-7112-477E-B232-91B846570E93}" srcOrd="4" destOrd="0" presId="urn:microsoft.com/office/officeart/2005/8/layout/hProcess4"/>
    <dgm:cxn modelId="{B628484D-FE03-4140-812F-95D44DC4B438}" type="presParOf" srcId="{6238F43E-7112-477E-B232-91B846570E93}" destId="{FBC45041-2DDA-4B41-9735-D48617B89E81}" srcOrd="0" destOrd="0" presId="urn:microsoft.com/office/officeart/2005/8/layout/hProcess4"/>
    <dgm:cxn modelId="{DD7BEC9F-C7D0-4447-B2E2-5AD7C767E4BC}" type="presParOf" srcId="{6238F43E-7112-477E-B232-91B846570E93}" destId="{52D920BE-A8E6-41B5-98B4-708080FA9431}" srcOrd="1" destOrd="0" presId="urn:microsoft.com/office/officeart/2005/8/layout/hProcess4"/>
    <dgm:cxn modelId="{42251C68-F518-4E4C-9413-AFA7787F794F}" type="presParOf" srcId="{6238F43E-7112-477E-B232-91B846570E93}" destId="{55787E42-ABA3-4F2E-B2C7-A0F6FBCA0F62}" srcOrd="2" destOrd="0" presId="urn:microsoft.com/office/officeart/2005/8/layout/hProcess4"/>
    <dgm:cxn modelId="{B68A01DE-AA6F-463B-BA7E-7DA401AD0AC1}" type="presParOf" srcId="{6238F43E-7112-477E-B232-91B846570E93}" destId="{D1B91490-CC96-405E-A679-97DC0E4BCA64}" srcOrd="3" destOrd="0" presId="urn:microsoft.com/office/officeart/2005/8/layout/hProcess4"/>
    <dgm:cxn modelId="{338D6D7C-DF6B-4F32-A7BD-6098A1D61A60}" type="presParOf" srcId="{6238F43E-7112-477E-B232-91B846570E93}" destId="{FBF1E6F1-094A-4CF3-9A7F-8A4D586DEEF4}"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A0B64E-85BF-457B-AAEC-483742896ACA}"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21B7606-8DAE-4139-97C7-0934D77244FB}">
      <dgm:prSet phldrT="[Text]"/>
      <dgm:spPr/>
      <dgm:t>
        <a:bodyPr/>
        <a:lstStyle/>
        <a:p>
          <a:r>
            <a:rPr lang="en-US" dirty="0" smtClean="0"/>
            <a:t>Do you know where….</a:t>
          </a:r>
          <a:endParaRPr lang="en-US" dirty="0"/>
        </a:p>
      </dgm:t>
    </dgm:pt>
    <dgm:pt modelId="{0B5430E0-FB85-49E4-BE75-DAA6FCAC35B7}" type="parTrans" cxnId="{A13D7BF9-DBE1-42E6-952E-931AA8610567}">
      <dgm:prSet/>
      <dgm:spPr/>
      <dgm:t>
        <a:bodyPr/>
        <a:lstStyle/>
        <a:p>
          <a:endParaRPr lang="en-US"/>
        </a:p>
      </dgm:t>
    </dgm:pt>
    <dgm:pt modelId="{41569423-6303-4A9B-80A9-B4293A8E2673}" type="sibTrans" cxnId="{A13D7BF9-DBE1-42E6-952E-931AA8610567}">
      <dgm:prSet/>
      <dgm:spPr/>
      <dgm:t>
        <a:bodyPr/>
        <a:lstStyle/>
        <a:p>
          <a:endParaRPr lang="en-US"/>
        </a:p>
      </dgm:t>
    </dgm:pt>
    <dgm:pt modelId="{A16FB199-CE06-473B-ABA0-3EB8782F24F4}">
      <dgm:prSet phldrT="[Text]"/>
      <dgm:spPr/>
      <dgm:t>
        <a:bodyPr/>
        <a:lstStyle/>
        <a:p>
          <a:r>
            <a:rPr lang="en-US" dirty="0" smtClean="0"/>
            <a:t>Person </a:t>
          </a:r>
          <a:endParaRPr lang="en-US" dirty="0"/>
        </a:p>
      </dgm:t>
    </dgm:pt>
    <dgm:pt modelId="{27534CEE-2A44-4A29-864E-116E6C23F2F6}" type="parTrans" cxnId="{B38F45EE-E6FA-48DC-AD68-7D1791A247C8}">
      <dgm:prSet/>
      <dgm:spPr/>
      <dgm:t>
        <a:bodyPr/>
        <a:lstStyle/>
        <a:p>
          <a:endParaRPr lang="en-US"/>
        </a:p>
      </dgm:t>
    </dgm:pt>
    <dgm:pt modelId="{51F436F1-3FC8-4FBD-8C43-6EA050286C38}" type="sibTrans" cxnId="{B38F45EE-E6FA-48DC-AD68-7D1791A247C8}">
      <dgm:prSet/>
      <dgm:spPr/>
      <dgm:t>
        <a:bodyPr/>
        <a:lstStyle/>
        <a:p>
          <a:endParaRPr lang="en-US"/>
        </a:p>
      </dgm:t>
    </dgm:pt>
    <dgm:pt modelId="{671EC479-D479-4A41-BD69-EFD245FAF711}">
      <dgm:prSet phldrT="[Text]"/>
      <dgm:spPr/>
      <dgm:t>
        <a:bodyPr/>
        <a:lstStyle/>
        <a:p>
          <a:r>
            <a:rPr lang="en-US" dirty="0" smtClean="0"/>
            <a:t>Talks </a:t>
          </a:r>
          <a:endParaRPr lang="en-US" dirty="0"/>
        </a:p>
      </dgm:t>
    </dgm:pt>
    <dgm:pt modelId="{6904EAF9-0EE6-407C-90E2-EFCAAF587D75}" type="parTrans" cxnId="{496E5C68-053A-41B5-86C6-BF5E6CF0DC33}">
      <dgm:prSet/>
      <dgm:spPr/>
      <dgm:t>
        <a:bodyPr/>
        <a:lstStyle/>
        <a:p>
          <a:endParaRPr lang="en-US"/>
        </a:p>
      </dgm:t>
    </dgm:pt>
    <dgm:pt modelId="{57F2025C-E2BA-439C-AEB5-3038C02EAA9A}" type="sibTrans" cxnId="{496E5C68-053A-41B5-86C6-BF5E6CF0DC33}">
      <dgm:prSet/>
      <dgm:spPr/>
      <dgm:t>
        <a:bodyPr/>
        <a:lstStyle/>
        <a:p>
          <a:endParaRPr lang="en-US"/>
        </a:p>
      </dgm:t>
    </dgm:pt>
    <dgm:pt modelId="{68AF4C32-B8C0-4624-A872-A4D955EC70E4}">
      <dgm:prSet phldrT="[Text]"/>
      <dgm:spPr/>
      <dgm:t>
        <a:bodyPr/>
        <a:lstStyle/>
        <a:p>
          <a:r>
            <a:rPr lang="en-US" dirty="0" smtClean="0"/>
            <a:t>.....</a:t>
          </a:r>
          <a:endParaRPr lang="en-US" dirty="0"/>
        </a:p>
      </dgm:t>
    </dgm:pt>
    <dgm:pt modelId="{2091C10F-3DAF-4DDF-98D4-56E863BCDC6E}" type="parTrans" cxnId="{1551E3E1-F74B-41AF-822C-05CC92734EE4}">
      <dgm:prSet/>
      <dgm:spPr/>
      <dgm:t>
        <a:bodyPr/>
        <a:lstStyle/>
        <a:p>
          <a:endParaRPr lang="en-US"/>
        </a:p>
      </dgm:t>
    </dgm:pt>
    <dgm:pt modelId="{0F265699-882C-4D88-A6C6-8E44711DDEB7}" type="sibTrans" cxnId="{1551E3E1-F74B-41AF-822C-05CC92734EE4}">
      <dgm:prSet/>
      <dgm:spPr/>
      <dgm:t>
        <a:bodyPr/>
        <a:lstStyle/>
        <a:p>
          <a:endParaRPr lang="en-US"/>
        </a:p>
      </dgm:t>
    </dgm:pt>
    <dgm:pt modelId="{CBE22C1F-1F31-43F7-B30A-0C212320DF66}">
      <dgm:prSet phldrT="[Text]"/>
      <dgm:spPr/>
      <dgm:t>
        <a:bodyPr/>
        <a:lstStyle/>
        <a:p>
          <a:r>
            <a:rPr lang="en-US" dirty="0" smtClean="0"/>
            <a:t>Child with HL</a:t>
          </a:r>
          <a:endParaRPr lang="en-US" dirty="0"/>
        </a:p>
      </dgm:t>
    </dgm:pt>
    <dgm:pt modelId="{7E7C3DAD-790E-4E06-BBBA-B0B3FCF10338}" type="parTrans" cxnId="{6C113717-6127-461D-A157-0AB7C1E8E849}">
      <dgm:prSet/>
      <dgm:spPr/>
      <dgm:t>
        <a:bodyPr/>
        <a:lstStyle/>
        <a:p>
          <a:endParaRPr lang="en-US"/>
        </a:p>
      </dgm:t>
    </dgm:pt>
    <dgm:pt modelId="{0606D4C0-DF38-4E7C-8CF0-17961087E916}" type="sibTrans" cxnId="{6C113717-6127-461D-A157-0AB7C1E8E849}">
      <dgm:prSet/>
      <dgm:spPr/>
      <dgm:t>
        <a:bodyPr/>
        <a:lstStyle/>
        <a:p>
          <a:endParaRPr lang="en-US"/>
        </a:p>
      </dgm:t>
    </dgm:pt>
    <dgm:pt modelId="{AEA29B2F-61B7-445D-A929-EA1364169B20}">
      <dgm:prSet phldrT="[Text]"/>
      <dgm:spPr/>
      <dgm:t>
        <a:bodyPr/>
        <a:lstStyle/>
        <a:p>
          <a:r>
            <a:rPr lang="en-US" dirty="0" smtClean="0"/>
            <a:t>doesn’t realize he was spoken to </a:t>
          </a:r>
          <a:endParaRPr lang="en-US" dirty="0"/>
        </a:p>
      </dgm:t>
    </dgm:pt>
    <dgm:pt modelId="{42DA4FB3-28F0-4011-BE06-44EB083E7544}" type="parTrans" cxnId="{F351EB3E-5AF1-49BD-8655-BB7B2E2CB35D}">
      <dgm:prSet/>
      <dgm:spPr/>
      <dgm:t>
        <a:bodyPr/>
        <a:lstStyle/>
        <a:p>
          <a:endParaRPr lang="en-US"/>
        </a:p>
      </dgm:t>
    </dgm:pt>
    <dgm:pt modelId="{D742EDCC-6DDB-4F34-AAE7-7ECE6D2F27C1}" type="sibTrans" cxnId="{F351EB3E-5AF1-49BD-8655-BB7B2E2CB35D}">
      <dgm:prSet/>
      <dgm:spPr/>
      <dgm:t>
        <a:bodyPr/>
        <a:lstStyle/>
        <a:p>
          <a:endParaRPr lang="en-US"/>
        </a:p>
      </dgm:t>
    </dgm:pt>
    <dgm:pt modelId="{D2E4D662-93EF-4279-BB6B-27CF84E7EED0}">
      <dgm:prSet phldrT="[Text]"/>
      <dgm:spPr/>
      <dgm:t>
        <a:bodyPr/>
        <a:lstStyle/>
        <a:p>
          <a:r>
            <a:rPr lang="en-US" dirty="0" smtClean="0"/>
            <a:t>BOB! What did you do with...</a:t>
          </a:r>
          <a:endParaRPr lang="en-US" dirty="0"/>
        </a:p>
      </dgm:t>
    </dgm:pt>
    <dgm:pt modelId="{763F5497-5838-4AFE-B0F0-708042921469}" type="parTrans" cxnId="{923B9250-A356-4BAE-84D0-A6878109C8F2}">
      <dgm:prSet/>
      <dgm:spPr/>
      <dgm:t>
        <a:bodyPr/>
        <a:lstStyle/>
        <a:p>
          <a:endParaRPr lang="en-US"/>
        </a:p>
      </dgm:t>
    </dgm:pt>
    <dgm:pt modelId="{06212944-65AE-49A6-8BE8-E9DEB5053E63}" type="sibTrans" cxnId="{923B9250-A356-4BAE-84D0-A6878109C8F2}">
      <dgm:prSet/>
      <dgm:spPr/>
      <dgm:t>
        <a:bodyPr/>
        <a:lstStyle/>
        <a:p>
          <a:endParaRPr lang="en-US"/>
        </a:p>
      </dgm:t>
    </dgm:pt>
    <dgm:pt modelId="{19F2507F-F32A-4189-97B2-E093145ADFBB}">
      <dgm:prSet phldrT="[Text]"/>
      <dgm:spPr/>
      <dgm:t>
        <a:bodyPr/>
        <a:lstStyle/>
        <a:p>
          <a:r>
            <a:rPr lang="en-US" dirty="0" smtClean="0"/>
            <a:t>Person</a:t>
          </a:r>
          <a:endParaRPr lang="en-US" dirty="0"/>
        </a:p>
      </dgm:t>
    </dgm:pt>
    <dgm:pt modelId="{FEF7EEDD-658F-407C-BEFB-9B29E509EE51}" type="parTrans" cxnId="{A54D22AF-3BA5-43B2-B093-9E16E187C2FA}">
      <dgm:prSet/>
      <dgm:spPr/>
      <dgm:t>
        <a:bodyPr/>
        <a:lstStyle/>
        <a:p>
          <a:endParaRPr lang="en-US"/>
        </a:p>
      </dgm:t>
    </dgm:pt>
    <dgm:pt modelId="{621F5CFA-9183-4C2F-A3B8-FAE2562FD64F}" type="sibTrans" cxnId="{A54D22AF-3BA5-43B2-B093-9E16E187C2FA}">
      <dgm:prSet/>
      <dgm:spPr/>
      <dgm:t>
        <a:bodyPr/>
        <a:lstStyle/>
        <a:p>
          <a:endParaRPr lang="en-US"/>
        </a:p>
      </dgm:t>
    </dgm:pt>
    <dgm:pt modelId="{C500BFB6-F2DA-4B2E-B271-93D5AA42DF42}">
      <dgm:prSet phldrT="[Text]"/>
      <dgm:spPr/>
      <dgm:t>
        <a:bodyPr/>
        <a:lstStyle/>
        <a:p>
          <a:r>
            <a:rPr lang="en-US" dirty="0" smtClean="0"/>
            <a:t>responds</a:t>
          </a:r>
          <a:endParaRPr lang="en-US" dirty="0"/>
        </a:p>
      </dgm:t>
    </dgm:pt>
    <dgm:pt modelId="{1880F90E-8B2F-4A8F-80CD-E726045E1229}" type="parTrans" cxnId="{469F4A95-BB37-47C7-9C61-9D2AEBF319D2}">
      <dgm:prSet/>
      <dgm:spPr/>
      <dgm:t>
        <a:bodyPr/>
        <a:lstStyle/>
        <a:p>
          <a:endParaRPr lang="en-US"/>
        </a:p>
      </dgm:t>
    </dgm:pt>
    <dgm:pt modelId="{C00F6BFF-E54F-49FD-B315-01C8BC1C4E71}" type="sibTrans" cxnId="{469F4A95-BB37-47C7-9C61-9D2AEBF319D2}">
      <dgm:prSet/>
      <dgm:spPr/>
      <dgm:t>
        <a:bodyPr/>
        <a:lstStyle/>
        <a:p>
          <a:endParaRPr lang="en-US"/>
        </a:p>
      </dgm:t>
    </dgm:pt>
    <dgm:pt modelId="{7600841C-542A-4F22-86FB-DFF6A4A7F775}" type="pres">
      <dgm:prSet presAssocID="{92A0B64E-85BF-457B-AAEC-483742896ACA}" presName="Name0" presStyleCnt="0">
        <dgm:presLayoutVars>
          <dgm:dir/>
          <dgm:animLvl val="lvl"/>
          <dgm:resizeHandles val="exact"/>
        </dgm:presLayoutVars>
      </dgm:prSet>
      <dgm:spPr/>
      <dgm:t>
        <a:bodyPr/>
        <a:lstStyle/>
        <a:p>
          <a:endParaRPr lang="en-US"/>
        </a:p>
      </dgm:t>
    </dgm:pt>
    <dgm:pt modelId="{31307C90-EAA9-443E-9051-123FCDB5D943}" type="pres">
      <dgm:prSet presAssocID="{92A0B64E-85BF-457B-AAEC-483742896ACA}" presName="tSp" presStyleCnt="0"/>
      <dgm:spPr/>
    </dgm:pt>
    <dgm:pt modelId="{1FAD0BDE-7E86-4098-9CD9-09C84CCEF2E5}" type="pres">
      <dgm:prSet presAssocID="{92A0B64E-85BF-457B-AAEC-483742896ACA}" presName="bSp" presStyleCnt="0"/>
      <dgm:spPr/>
    </dgm:pt>
    <dgm:pt modelId="{9DAD6195-898F-4964-9374-212843823DA3}" type="pres">
      <dgm:prSet presAssocID="{92A0B64E-85BF-457B-AAEC-483742896ACA}" presName="process" presStyleCnt="0"/>
      <dgm:spPr/>
    </dgm:pt>
    <dgm:pt modelId="{8FD7B766-60A1-413E-ADE1-48AF0B7A30AC}" type="pres">
      <dgm:prSet presAssocID="{421B7606-8DAE-4139-97C7-0934D77244FB}" presName="composite1" presStyleCnt="0"/>
      <dgm:spPr/>
    </dgm:pt>
    <dgm:pt modelId="{C4E93C4C-9291-4068-8F21-6ED830263A1F}" type="pres">
      <dgm:prSet presAssocID="{421B7606-8DAE-4139-97C7-0934D77244FB}" presName="dummyNode1" presStyleLbl="node1" presStyleIdx="0" presStyleCnt="3"/>
      <dgm:spPr/>
    </dgm:pt>
    <dgm:pt modelId="{552EBD68-8956-4615-9DF2-26260D3DA491}" type="pres">
      <dgm:prSet presAssocID="{421B7606-8DAE-4139-97C7-0934D77244FB}" presName="childNode1" presStyleLbl="bgAcc1" presStyleIdx="0" presStyleCnt="3">
        <dgm:presLayoutVars>
          <dgm:bulletEnabled val="1"/>
        </dgm:presLayoutVars>
      </dgm:prSet>
      <dgm:spPr/>
      <dgm:t>
        <a:bodyPr/>
        <a:lstStyle/>
        <a:p>
          <a:endParaRPr lang="en-US"/>
        </a:p>
      </dgm:t>
    </dgm:pt>
    <dgm:pt modelId="{508E4B54-07C7-4BB0-937A-D6EBCAEC9314}" type="pres">
      <dgm:prSet presAssocID="{421B7606-8DAE-4139-97C7-0934D77244FB}" presName="childNode1tx" presStyleLbl="bgAcc1" presStyleIdx="0" presStyleCnt="3">
        <dgm:presLayoutVars>
          <dgm:bulletEnabled val="1"/>
        </dgm:presLayoutVars>
      </dgm:prSet>
      <dgm:spPr/>
      <dgm:t>
        <a:bodyPr/>
        <a:lstStyle/>
        <a:p>
          <a:endParaRPr lang="en-US"/>
        </a:p>
      </dgm:t>
    </dgm:pt>
    <dgm:pt modelId="{93787941-E681-4938-9E4D-2B346D408742}" type="pres">
      <dgm:prSet presAssocID="{421B7606-8DAE-4139-97C7-0934D77244FB}" presName="parentNode1" presStyleLbl="node1" presStyleIdx="0" presStyleCnt="3">
        <dgm:presLayoutVars>
          <dgm:chMax val="1"/>
          <dgm:bulletEnabled val="1"/>
        </dgm:presLayoutVars>
      </dgm:prSet>
      <dgm:spPr/>
      <dgm:t>
        <a:bodyPr/>
        <a:lstStyle/>
        <a:p>
          <a:endParaRPr lang="en-US"/>
        </a:p>
      </dgm:t>
    </dgm:pt>
    <dgm:pt modelId="{D73191B9-63EA-45EF-8BC9-6C86AB3C9488}" type="pres">
      <dgm:prSet presAssocID="{421B7606-8DAE-4139-97C7-0934D77244FB}" presName="connSite1" presStyleCnt="0"/>
      <dgm:spPr/>
    </dgm:pt>
    <dgm:pt modelId="{3C13C777-836C-4C09-AE27-103D971F8C12}" type="pres">
      <dgm:prSet presAssocID="{41569423-6303-4A9B-80A9-B4293A8E2673}" presName="Name9" presStyleLbl="sibTrans2D1" presStyleIdx="0" presStyleCnt="2"/>
      <dgm:spPr/>
      <dgm:t>
        <a:bodyPr/>
        <a:lstStyle/>
        <a:p>
          <a:endParaRPr lang="en-US"/>
        </a:p>
      </dgm:t>
    </dgm:pt>
    <dgm:pt modelId="{0001B485-ABC2-4501-9F42-04AE33052D7C}" type="pres">
      <dgm:prSet presAssocID="{68AF4C32-B8C0-4624-A872-A4D955EC70E4}" presName="composite2" presStyleCnt="0"/>
      <dgm:spPr/>
    </dgm:pt>
    <dgm:pt modelId="{5767AF92-DB37-4F13-9570-A5AE77109B5D}" type="pres">
      <dgm:prSet presAssocID="{68AF4C32-B8C0-4624-A872-A4D955EC70E4}" presName="dummyNode2" presStyleLbl="node1" presStyleIdx="0" presStyleCnt="3"/>
      <dgm:spPr/>
    </dgm:pt>
    <dgm:pt modelId="{57E69FEF-DC02-428F-9045-87A9707E9BB7}" type="pres">
      <dgm:prSet presAssocID="{68AF4C32-B8C0-4624-A872-A4D955EC70E4}" presName="childNode2" presStyleLbl="bgAcc1" presStyleIdx="1" presStyleCnt="3" custScaleY="120258">
        <dgm:presLayoutVars>
          <dgm:bulletEnabled val="1"/>
        </dgm:presLayoutVars>
      </dgm:prSet>
      <dgm:spPr/>
      <dgm:t>
        <a:bodyPr/>
        <a:lstStyle/>
        <a:p>
          <a:endParaRPr lang="en-US"/>
        </a:p>
      </dgm:t>
    </dgm:pt>
    <dgm:pt modelId="{3C1630AD-886E-432F-AE43-71EAE0BB29CA}" type="pres">
      <dgm:prSet presAssocID="{68AF4C32-B8C0-4624-A872-A4D955EC70E4}" presName="childNode2tx" presStyleLbl="bgAcc1" presStyleIdx="1" presStyleCnt="3">
        <dgm:presLayoutVars>
          <dgm:bulletEnabled val="1"/>
        </dgm:presLayoutVars>
      </dgm:prSet>
      <dgm:spPr/>
      <dgm:t>
        <a:bodyPr/>
        <a:lstStyle/>
        <a:p>
          <a:endParaRPr lang="en-US"/>
        </a:p>
      </dgm:t>
    </dgm:pt>
    <dgm:pt modelId="{3DD47034-C58C-4EAD-82EB-18DED424EFD9}" type="pres">
      <dgm:prSet presAssocID="{68AF4C32-B8C0-4624-A872-A4D955EC70E4}" presName="parentNode2" presStyleLbl="node1" presStyleIdx="1" presStyleCnt="3">
        <dgm:presLayoutVars>
          <dgm:chMax val="0"/>
          <dgm:bulletEnabled val="1"/>
        </dgm:presLayoutVars>
      </dgm:prSet>
      <dgm:spPr/>
      <dgm:t>
        <a:bodyPr/>
        <a:lstStyle/>
        <a:p>
          <a:endParaRPr lang="en-US"/>
        </a:p>
      </dgm:t>
    </dgm:pt>
    <dgm:pt modelId="{5974A5CC-41E9-47EE-9F7F-02CC257A6D1E}" type="pres">
      <dgm:prSet presAssocID="{68AF4C32-B8C0-4624-A872-A4D955EC70E4}" presName="connSite2" presStyleCnt="0"/>
      <dgm:spPr/>
    </dgm:pt>
    <dgm:pt modelId="{1375E8C5-CC57-46F3-9079-DB62716D9E42}" type="pres">
      <dgm:prSet presAssocID="{0F265699-882C-4D88-A6C6-8E44711DDEB7}" presName="Name18" presStyleLbl="sibTrans2D1" presStyleIdx="1" presStyleCnt="2"/>
      <dgm:spPr/>
      <dgm:t>
        <a:bodyPr/>
        <a:lstStyle/>
        <a:p>
          <a:endParaRPr lang="en-US"/>
        </a:p>
      </dgm:t>
    </dgm:pt>
    <dgm:pt modelId="{6238F43E-7112-477E-B232-91B846570E93}" type="pres">
      <dgm:prSet presAssocID="{D2E4D662-93EF-4279-BB6B-27CF84E7EED0}" presName="composite1" presStyleCnt="0"/>
      <dgm:spPr/>
    </dgm:pt>
    <dgm:pt modelId="{FBC45041-2DDA-4B41-9735-D48617B89E81}" type="pres">
      <dgm:prSet presAssocID="{D2E4D662-93EF-4279-BB6B-27CF84E7EED0}" presName="dummyNode1" presStyleLbl="node1" presStyleIdx="1" presStyleCnt="3"/>
      <dgm:spPr/>
    </dgm:pt>
    <dgm:pt modelId="{52D920BE-A8E6-41B5-98B4-708080FA9431}" type="pres">
      <dgm:prSet presAssocID="{D2E4D662-93EF-4279-BB6B-27CF84E7EED0}" presName="childNode1" presStyleLbl="bgAcc1" presStyleIdx="2" presStyleCnt="3">
        <dgm:presLayoutVars>
          <dgm:bulletEnabled val="1"/>
        </dgm:presLayoutVars>
      </dgm:prSet>
      <dgm:spPr/>
      <dgm:t>
        <a:bodyPr/>
        <a:lstStyle/>
        <a:p>
          <a:endParaRPr lang="en-US"/>
        </a:p>
      </dgm:t>
    </dgm:pt>
    <dgm:pt modelId="{55787E42-ABA3-4F2E-B2C7-A0F6FBCA0F62}" type="pres">
      <dgm:prSet presAssocID="{D2E4D662-93EF-4279-BB6B-27CF84E7EED0}" presName="childNode1tx" presStyleLbl="bgAcc1" presStyleIdx="2" presStyleCnt="3">
        <dgm:presLayoutVars>
          <dgm:bulletEnabled val="1"/>
        </dgm:presLayoutVars>
      </dgm:prSet>
      <dgm:spPr/>
      <dgm:t>
        <a:bodyPr/>
        <a:lstStyle/>
        <a:p>
          <a:endParaRPr lang="en-US"/>
        </a:p>
      </dgm:t>
    </dgm:pt>
    <dgm:pt modelId="{D1B91490-CC96-405E-A679-97DC0E4BCA64}" type="pres">
      <dgm:prSet presAssocID="{D2E4D662-93EF-4279-BB6B-27CF84E7EED0}" presName="parentNode1" presStyleLbl="node1" presStyleIdx="2" presStyleCnt="3">
        <dgm:presLayoutVars>
          <dgm:chMax val="1"/>
          <dgm:bulletEnabled val="1"/>
        </dgm:presLayoutVars>
      </dgm:prSet>
      <dgm:spPr/>
      <dgm:t>
        <a:bodyPr/>
        <a:lstStyle/>
        <a:p>
          <a:endParaRPr lang="en-US"/>
        </a:p>
      </dgm:t>
    </dgm:pt>
    <dgm:pt modelId="{FBF1E6F1-094A-4CF3-9A7F-8A4D586DEEF4}" type="pres">
      <dgm:prSet presAssocID="{D2E4D662-93EF-4279-BB6B-27CF84E7EED0}" presName="connSite1" presStyleCnt="0"/>
      <dgm:spPr/>
    </dgm:pt>
  </dgm:ptLst>
  <dgm:cxnLst>
    <dgm:cxn modelId="{F351EB3E-5AF1-49BD-8655-BB7B2E2CB35D}" srcId="{68AF4C32-B8C0-4624-A872-A4D955EC70E4}" destId="{AEA29B2F-61B7-445D-A929-EA1364169B20}" srcOrd="1" destOrd="0" parTransId="{42DA4FB3-28F0-4011-BE06-44EB083E7544}" sibTransId="{D742EDCC-6DDB-4F34-AAE7-7ECE6D2F27C1}"/>
    <dgm:cxn modelId="{496E5C68-053A-41B5-86C6-BF5E6CF0DC33}" srcId="{421B7606-8DAE-4139-97C7-0934D77244FB}" destId="{671EC479-D479-4A41-BD69-EFD245FAF711}" srcOrd="1" destOrd="0" parTransId="{6904EAF9-0EE6-407C-90E2-EFCAAF587D75}" sibTransId="{57F2025C-E2BA-439C-AEB5-3038C02EAA9A}"/>
    <dgm:cxn modelId="{9ABC6EA8-9147-4DDC-A9B5-3A113252969B}" type="presOf" srcId="{0F265699-882C-4D88-A6C6-8E44711DDEB7}" destId="{1375E8C5-CC57-46F3-9079-DB62716D9E42}" srcOrd="0" destOrd="0" presId="urn:microsoft.com/office/officeart/2005/8/layout/hProcess4"/>
    <dgm:cxn modelId="{6F35ED23-0020-47ED-936B-5D0750852D30}" type="presOf" srcId="{CBE22C1F-1F31-43F7-B30A-0C212320DF66}" destId="{57E69FEF-DC02-428F-9045-87A9707E9BB7}" srcOrd="0" destOrd="0" presId="urn:microsoft.com/office/officeart/2005/8/layout/hProcess4"/>
    <dgm:cxn modelId="{469F4A95-BB37-47C7-9C61-9D2AEBF319D2}" srcId="{D2E4D662-93EF-4279-BB6B-27CF84E7EED0}" destId="{C500BFB6-F2DA-4B2E-B271-93D5AA42DF42}" srcOrd="1" destOrd="0" parTransId="{1880F90E-8B2F-4A8F-80CD-E726045E1229}" sibTransId="{C00F6BFF-E54F-49FD-B315-01C8BC1C4E71}"/>
    <dgm:cxn modelId="{B38F45EE-E6FA-48DC-AD68-7D1791A247C8}" srcId="{421B7606-8DAE-4139-97C7-0934D77244FB}" destId="{A16FB199-CE06-473B-ABA0-3EB8782F24F4}" srcOrd="0" destOrd="0" parTransId="{27534CEE-2A44-4A29-864E-116E6C23F2F6}" sibTransId="{51F436F1-3FC8-4FBD-8C43-6EA050286C38}"/>
    <dgm:cxn modelId="{CA5445CE-F96E-452A-B93B-820A1BD437DD}" type="presOf" srcId="{41569423-6303-4A9B-80A9-B4293A8E2673}" destId="{3C13C777-836C-4C09-AE27-103D971F8C12}" srcOrd="0" destOrd="0" presId="urn:microsoft.com/office/officeart/2005/8/layout/hProcess4"/>
    <dgm:cxn modelId="{126F4ED9-C9D7-412E-BCE5-A2B526D15784}" type="presOf" srcId="{C500BFB6-F2DA-4B2E-B271-93D5AA42DF42}" destId="{52D920BE-A8E6-41B5-98B4-708080FA9431}" srcOrd="0" destOrd="1" presId="urn:microsoft.com/office/officeart/2005/8/layout/hProcess4"/>
    <dgm:cxn modelId="{6C113717-6127-461D-A157-0AB7C1E8E849}" srcId="{68AF4C32-B8C0-4624-A872-A4D955EC70E4}" destId="{CBE22C1F-1F31-43F7-B30A-0C212320DF66}" srcOrd="0" destOrd="0" parTransId="{7E7C3DAD-790E-4E06-BBBA-B0B3FCF10338}" sibTransId="{0606D4C0-DF38-4E7C-8CF0-17961087E916}"/>
    <dgm:cxn modelId="{1551E3E1-F74B-41AF-822C-05CC92734EE4}" srcId="{92A0B64E-85BF-457B-AAEC-483742896ACA}" destId="{68AF4C32-B8C0-4624-A872-A4D955EC70E4}" srcOrd="1" destOrd="0" parTransId="{2091C10F-3DAF-4DDF-98D4-56E863BCDC6E}" sibTransId="{0F265699-882C-4D88-A6C6-8E44711DDEB7}"/>
    <dgm:cxn modelId="{A54D22AF-3BA5-43B2-B093-9E16E187C2FA}" srcId="{D2E4D662-93EF-4279-BB6B-27CF84E7EED0}" destId="{19F2507F-F32A-4189-97B2-E093145ADFBB}" srcOrd="0" destOrd="0" parTransId="{FEF7EEDD-658F-407C-BEFB-9B29E509EE51}" sibTransId="{621F5CFA-9183-4C2F-A3B8-FAE2562FD64F}"/>
    <dgm:cxn modelId="{DF31B010-5AB2-45F9-BB47-E43AC8D2DE1B}" type="presOf" srcId="{A16FB199-CE06-473B-ABA0-3EB8782F24F4}" destId="{552EBD68-8956-4615-9DF2-26260D3DA491}" srcOrd="0" destOrd="0" presId="urn:microsoft.com/office/officeart/2005/8/layout/hProcess4"/>
    <dgm:cxn modelId="{923B9250-A356-4BAE-84D0-A6878109C8F2}" srcId="{92A0B64E-85BF-457B-AAEC-483742896ACA}" destId="{D2E4D662-93EF-4279-BB6B-27CF84E7EED0}" srcOrd="2" destOrd="0" parTransId="{763F5497-5838-4AFE-B0F0-708042921469}" sibTransId="{06212944-65AE-49A6-8BE8-E9DEB5053E63}"/>
    <dgm:cxn modelId="{0B865527-BEF8-4E9C-B4A9-439FAF96C961}" type="presOf" srcId="{68AF4C32-B8C0-4624-A872-A4D955EC70E4}" destId="{3DD47034-C58C-4EAD-82EB-18DED424EFD9}" srcOrd="0" destOrd="0" presId="urn:microsoft.com/office/officeart/2005/8/layout/hProcess4"/>
    <dgm:cxn modelId="{E83303B7-0748-4AF4-9C3A-828A89F1B86C}" type="presOf" srcId="{19F2507F-F32A-4189-97B2-E093145ADFBB}" destId="{55787E42-ABA3-4F2E-B2C7-A0F6FBCA0F62}" srcOrd="1" destOrd="0" presId="urn:microsoft.com/office/officeart/2005/8/layout/hProcess4"/>
    <dgm:cxn modelId="{C4038DB8-8AB9-4F9A-9D5A-7531C87BC51A}" type="presOf" srcId="{671EC479-D479-4A41-BD69-EFD245FAF711}" destId="{552EBD68-8956-4615-9DF2-26260D3DA491}" srcOrd="0" destOrd="1" presId="urn:microsoft.com/office/officeart/2005/8/layout/hProcess4"/>
    <dgm:cxn modelId="{AD6A39AE-97A9-4780-9CBB-8A6ED411AE33}" type="presOf" srcId="{92A0B64E-85BF-457B-AAEC-483742896ACA}" destId="{7600841C-542A-4F22-86FB-DFF6A4A7F775}" srcOrd="0" destOrd="0" presId="urn:microsoft.com/office/officeart/2005/8/layout/hProcess4"/>
    <dgm:cxn modelId="{192AF99D-97C7-4955-A83F-0E53F0535822}" type="presOf" srcId="{AEA29B2F-61B7-445D-A929-EA1364169B20}" destId="{3C1630AD-886E-432F-AE43-71EAE0BB29CA}" srcOrd="1" destOrd="1" presId="urn:microsoft.com/office/officeart/2005/8/layout/hProcess4"/>
    <dgm:cxn modelId="{74F6DEAB-5533-42B5-B4EA-0953C0CFC5D9}" type="presOf" srcId="{19F2507F-F32A-4189-97B2-E093145ADFBB}" destId="{52D920BE-A8E6-41B5-98B4-708080FA9431}" srcOrd="0" destOrd="0" presId="urn:microsoft.com/office/officeart/2005/8/layout/hProcess4"/>
    <dgm:cxn modelId="{E66FFA3D-D9F4-4B0D-B504-F12B2EB4EC76}" type="presOf" srcId="{A16FB199-CE06-473B-ABA0-3EB8782F24F4}" destId="{508E4B54-07C7-4BB0-937A-D6EBCAEC9314}" srcOrd="1" destOrd="0" presId="urn:microsoft.com/office/officeart/2005/8/layout/hProcess4"/>
    <dgm:cxn modelId="{34ED7C46-428A-47B9-99FD-CF17CF14C15B}" type="presOf" srcId="{C500BFB6-F2DA-4B2E-B271-93D5AA42DF42}" destId="{55787E42-ABA3-4F2E-B2C7-A0F6FBCA0F62}" srcOrd="1" destOrd="1" presId="urn:microsoft.com/office/officeart/2005/8/layout/hProcess4"/>
    <dgm:cxn modelId="{A3C728CB-2EC4-4046-A22B-9D3BF7D1F7D5}" type="presOf" srcId="{421B7606-8DAE-4139-97C7-0934D77244FB}" destId="{93787941-E681-4938-9E4D-2B346D408742}" srcOrd="0" destOrd="0" presId="urn:microsoft.com/office/officeart/2005/8/layout/hProcess4"/>
    <dgm:cxn modelId="{54BD5CD3-BC21-4040-B6DB-C53DFE356BA7}" type="presOf" srcId="{D2E4D662-93EF-4279-BB6B-27CF84E7EED0}" destId="{D1B91490-CC96-405E-A679-97DC0E4BCA64}" srcOrd="0" destOrd="0" presId="urn:microsoft.com/office/officeart/2005/8/layout/hProcess4"/>
    <dgm:cxn modelId="{36A41AC0-6F57-401A-A54C-5F80475BA497}" type="presOf" srcId="{CBE22C1F-1F31-43F7-B30A-0C212320DF66}" destId="{3C1630AD-886E-432F-AE43-71EAE0BB29CA}" srcOrd="1" destOrd="0" presId="urn:microsoft.com/office/officeart/2005/8/layout/hProcess4"/>
    <dgm:cxn modelId="{63F05000-8EFF-4366-B0C4-A34A43D3C1F2}" type="presOf" srcId="{671EC479-D479-4A41-BD69-EFD245FAF711}" destId="{508E4B54-07C7-4BB0-937A-D6EBCAEC9314}" srcOrd="1" destOrd="1" presId="urn:microsoft.com/office/officeart/2005/8/layout/hProcess4"/>
    <dgm:cxn modelId="{01A92540-FB10-4F3E-8ED7-884360D49D60}" type="presOf" srcId="{AEA29B2F-61B7-445D-A929-EA1364169B20}" destId="{57E69FEF-DC02-428F-9045-87A9707E9BB7}" srcOrd="0" destOrd="1" presId="urn:microsoft.com/office/officeart/2005/8/layout/hProcess4"/>
    <dgm:cxn modelId="{A13D7BF9-DBE1-42E6-952E-931AA8610567}" srcId="{92A0B64E-85BF-457B-AAEC-483742896ACA}" destId="{421B7606-8DAE-4139-97C7-0934D77244FB}" srcOrd="0" destOrd="0" parTransId="{0B5430E0-FB85-49E4-BE75-DAA6FCAC35B7}" sibTransId="{41569423-6303-4A9B-80A9-B4293A8E2673}"/>
    <dgm:cxn modelId="{83C7AC5A-905C-48FD-9F40-37F451C4C328}" type="presParOf" srcId="{7600841C-542A-4F22-86FB-DFF6A4A7F775}" destId="{31307C90-EAA9-443E-9051-123FCDB5D943}" srcOrd="0" destOrd="0" presId="urn:microsoft.com/office/officeart/2005/8/layout/hProcess4"/>
    <dgm:cxn modelId="{0BC5B070-EC83-458A-989B-FC9CFEE2BFCC}" type="presParOf" srcId="{7600841C-542A-4F22-86FB-DFF6A4A7F775}" destId="{1FAD0BDE-7E86-4098-9CD9-09C84CCEF2E5}" srcOrd="1" destOrd="0" presId="urn:microsoft.com/office/officeart/2005/8/layout/hProcess4"/>
    <dgm:cxn modelId="{5F073ADC-19F4-4728-A5B9-B05C2309F2AD}" type="presParOf" srcId="{7600841C-542A-4F22-86FB-DFF6A4A7F775}" destId="{9DAD6195-898F-4964-9374-212843823DA3}" srcOrd="2" destOrd="0" presId="urn:microsoft.com/office/officeart/2005/8/layout/hProcess4"/>
    <dgm:cxn modelId="{AE0C441E-86D5-4625-ADA3-6F613CB194A6}" type="presParOf" srcId="{9DAD6195-898F-4964-9374-212843823DA3}" destId="{8FD7B766-60A1-413E-ADE1-48AF0B7A30AC}" srcOrd="0" destOrd="0" presId="urn:microsoft.com/office/officeart/2005/8/layout/hProcess4"/>
    <dgm:cxn modelId="{B73EEEE3-BA45-46D1-9FD2-D84CBA1159ED}" type="presParOf" srcId="{8FD7B766-60A1-413E-ADE1-48AF0B7A30AC}" destId="{C4E93C4C-9291-4068-8F21-6ED830263A1F}" srcOrd="0" destOrd="0" presId="urn:microsoft.com/office/officeart/2005/8/layout/hProcess4"/>
    <dgm:cxn modelId="{1E80E469-FFEB-4F57-8F07-27007B998519}" type="presParOf" srcId="{8FD7B766-60A1-413E-ADE1-48AF0B7A30AC}" destId="{552EBD68-8956-4615-9DF2-26260D3DA491}" srcOrd="1" destOrd="0" presId="urn:microsoft.com/office/officeart/2005/8/layout/hProcess4"/>
    <dgm:cxn modelId="{1A88E013-6A36-4BAB-B1FE-D88F6AADF08C}" type="presParOf" srcId="{8FD7B766-60A1-413E-ADE1-48AF0B7A30AC}" destId="{508E4B54-07C7-4BB0-937A-D6EBCAEC9314}" srcOrd="2" destOrd="0" presId="urn:microsoft.com/office/officeart/2005/8/layout/hProcess4"/>
    <dgm:cxn modelId="{36D2ADD6-3E29-424F-9785-31E8E162E77E}" type="presParOf" srcId="{8FD7B766-60A1-413E-ADE1-48AF0B7A30AC}" destId="{93787941-E681-4938-9E4D-2B346D408742}" srcOrd="3" destOrd="0" presId="urn:microsoft.com/office/officeart/2005/8/layout/hProcess4"/>
    <dgm:cxn modelId="{1FF39A08-E679-4B72-A595-9D4D48AB3E3D}" type="presParOf" srcId="{8FD7B766-60A1-413E-ADE1-48AF0B7A30AC}" destId="{D73191B9-63EA-45EF-8BC9-6C86AB3C9488}" srcOrd="4" destOrd="0" presId="urn:microsoft.com/office/officeart/2005/8/layout/hProcess4"/>
    <dgm:cxn modelId="{1FCAEC78-A07D-4CE6-9553-9ADB796796BC}" type="presParOf" srcId="{9DAD6195-898F-4964-9374-212843823DA3}" destId="{3C13C777-836C-4C09-AE27-103D971F8C12}" srcOrd="1" destOrd="0" presId="urn:microsoft.com/office/officeart/2005/8/layout/hProcess4"/>
    <dgm:cxn modelId="{5AC5388E-6E9C-4C0B-A141-A1F5DD9A8DA0}" type="presParOf" srcId="{9DAD6195-898F-4964-9374-212843823DA3}" destId="{0001B485-ABC2-4501-9F42-04AE33052D7C}" srcOrd="2" destOrd="0" presId="urn:microsoft.com/office/officeart/2005/8/layout/hProcess4"/>
    <dgm:cxn modelId="{811E1576-4C16-4184-BBD9-57CC33A3A1D7}" type="presParOf" srcId="{0001B485-ABC2-4501-9F42-04AE33052D7C}" destId="{5767AF92-DB37-4F13-9570-A5AE77109B5D}" srcOrd="0" destOrd="0" presId="urn:microsoft.com/office/officeart/2005/8/layout/hProcess4"/>
    <dgm:cxn modelId="{800C2940-9540-4E12-A24D-49F5D34F990E}" type="presParOf" srcId="{0001B485-ABC2-4501-9F42-04AE33052D7C}" destId="{57E69FEF-DC02-428F-9045-87A9707E9BB7}" srcOrd="1" destOrd="0" presId="urn:microsoft.com/office/officeart/2005/8/layout/hProcess4"/>
    <dgm:cxn modelId="{11C65D0B-CE9C-45CB-B911-669F00930B7B}" type="presParOf" srcId="{0001B485-ABC2-4501-9F42-04AE33052D7C}" destId="{3C1630AD-886E-432F-AE43-71EAE0BB29CA}" srcOrd="2" destOrd="0" presId="urn:microsoft.com/office/officeart/2005/8/layout/hProcess4"/>
    <dgm:cxn modelId="{DEFEF80D-9A00-44C4-AD9E-8CA405D5318C}" type="presParOf" srcId="{0001B485-ABC2-4501-9F42-04AE33052D7C}" destId="{3DD47034-C58C-4EAD-82EB-18DED424EFD9}" srcOrd="3" destOrd="0" presId="urn:microsoft.com/office/officeart/2005/8/layout/hProcess4"/>
    <dgm:cxn modelId="{754CF952-D723-4BDF-85D1-E3D8B1E30396}" type="presParOf" srcId="{0001B485-ABC2-4501-9F42-04AE33052D7C}" destId="{5974A5CC-41E9-47EE-9F7F-02CC257A6D1E}" srcOrd="4" destOrd="0" presId="urn:microsoft.com/office/officeart/2005/8/layout/hProcess4"/>
    <dgm:cxn modelId="{1CFD04E9-A22C-4100-A0F1-E09AFEB27DFC}" type="presParOf" srcId="{9DAD6195-898F-4964-9374-212843823DA3}" destId="{1375E8C5-CC57-46F3-9079-DB62716D9E42}" srcOrd="3" destOrd="0" presId="urn:microsoft.com/office/officeart/2005/8/layout/hProcess4"/>
    <dgm:cxn modelId="{D4A74DE7-E8D9-4C7E-B21B-2FEC1B8563D0}" type="presParOf" srcId="{9DAD6195-898F-4964-9374-212843823DA3}" destId="{6238F43E-7112-477E-B232-91B846570E93}" srcOrd="4" destOrd="0" presId="urn:microsoft.com/office/officeart/2005/8/layout/hProcess4"/>
    <dgm:cxn modelId="{C1914DF8-0320-4B87-B813-B0708C754A48}" type="presParOf" srcId="{6238F43E-7112-477E-B232-91B846570E93}" destId="{FBC45041-2DDA-4B41-9735-D48617B89E81}" srcOrd="0" destOrd="0" presId="urn:microsoft.com/office/officeart/2005/8/layout/hProcess4"/>
    <dgm:cxn modelId="{690BD03C-81DD-4CC9-A5E6-3561D5148B22}" type="presParOf" srcId="{6238F43E-7112-477E-B232-91B846570E93}" destId="{52D920BE-A8E6-41B5-98B4-708080FA9431}" srcOrd="1" destOrd="0" presId="urn:microsoft.com/office/officeart/2005/8/layout/hProcess4"/>
    <dgm:cxn modelId="{16206642-BCFF-409D-9C72-7F1D48715F89}" type="presParOf" srcId="{6238F43E-7112-477E-B232-91B846570E93}" destId="{55787E42-ABA3-4F2E-B2C7-A0F6FBCA0F62}" srcOrd="2" destOrd="0" presId="urn:microsoft.com/office/officeart/2005/8/layout/hProcess4"/>
    <dgm:cxn modelId="{4B6EB180-1E6E-45E2-BDEF-101BE025AE33}" type="presParOf" srcId="{6238F43E-7112-477E-B232-91B846570E93}" destId="{D1B91490-CC96-405E-A679-97DC0E4BCA64}" srcOrd="3" destOrd="0" presId="urn:microsoft.com/office/officeart/2005/8/layout/hProcess4"/>
    <dgm:cxn modelId="{18E0FD92-F5FF-43F1-8EB9-B9B2E7B84F8D}" type="presParOf" srcId="{6238F43E-7112-477E-B232-91B846570E93}" destId="{FBF1E6F1-094A-4CF3-9A7F-8A4D586DEEF4}"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A0B64E-85BF-457B-AAEC-483742896ACA}"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21B7606-8DAE-4139-97C7-0934D77244FB}">
      <dgm:prSet phldrT="[Text]"/>
      <dgm:spPr/>
      <dgm:t>
        <a:bodyPr/>
        <a:lstStyle/>
        <a:p>
          <a:r>
            <a:rPr lang="en-US" dirty="0" smtClean="0"/>
            <a:t>What!?! (feels angry for being yelled at</a:t>
          </a:r>
          <a:endParaRPr lang="en-US" dirty="0"/>
        </a:p>
      </dgm:t>
    </dgm:pt>
    <dgm:pt modelId="{0B5430E0-FB85-49E4-BE75-DAA6FCAC35B7}" type="parTrans" cxnId="{A13D7BF9-DBE1-42E6-952E-931AA8610567}">
      <dgm:prSet/>
      <dgm:spPr/>
      <dgm:t>
        <a:bodyPr/>
        <a:lstStyle/>
        <a:p>
          <a:endParaRPr lang="en-US"/>
        </a:p>
      </dgm:t>
    </dgm:pt>
    <dgm:pt modelId="{41569423-6303-4A9B-80A9-B4293A8E2673}" type="sibTrans" cxnId="{A13D7BF9-DBE1-42E6-952E-931AA8610567}">
      <dgm:prSet/>
      <dgm:spPr/>
      <dgm:t>
        <a:bodyPr/>
        <a:lstStyle/>
        <a:p>
          <a:endParaRPr lang="en-US"/>
        </a:p>
      </dgm:t>
    </dgm:pt>
    <dgm:pt modelId="{A16FB199-CE06-473B-ABA0-3EB8782F24F4}">
      <dgm:prSet phldrT="[Text]"/>
      <dgm:spPr/>
      <dgm:t>
        <a:bodyPr/>
        <a:lstStyle/>
        <a:p>
          <a:r>
            <a:rPr lang="en-US" dirty="0" smtClean="0"/>
            <a:t>Child with HL responds</a:t>
          </a:r>
          <a:endParaRPr lang="en-US" dirty="0"/>
        </a:p>
      </dgm:t>
    </dgm:pt>
    <dgm:pt modelId="{27534CEE-2A44-4A29-864E-116E6C23F2F6}" type="parTrans" cxnId="{B38F45EE-E6FA-48DC-AD68-7D1791A247C8}">
      <dgm:prSet/>
      <dgm:spPr/>
      <dgm:t>
        <a:bodyPr/>
        <a:lstStyle/>
        <a:p>
          <a:endParaRPr lang="en-US"/>
        </a:p>
      </dgm:t>
    </dgm:pt>
    <dgm:pt modelId="{51F436F1-3FC8-4FBD-8C43-6EA050286C38}" type="sibTrans" cxnId="{B38F45EE-E6FA-48DC-AD68-7D1791A247C8}">
      <dgm:prSet/>
      <dgm:spPr/>
      <dgm:t>
        <a:bodyPr/>
        <a:lstStyle/>
        <a:p>
          <a:endParaRPr lang="en-US"/>
        </a:p>
      </dgm:t>
    </dgm:pt>
    <dgm:pt modelId="{68AF4C32-B8C0-4624-A872-A4D955EC70E4}">
      <dgm:prSet phldrT="[Text]"/>
      <dgm:spPr/>
      <dgm:t>
        <a:bodyPr/>
        <a:lstStyle/>
        <a:p>
          <a:r>
            <a:rPr lang="en-US" dirty="0" smtClean="0"/>
            <a:t>I said, what did you do with…</a:t>
          </a:r>
          <a:endParaRPr lang="en-US" dirty="0"/>
        </a:p>
      </dgm:t>
    </dgm:pt>
    <dgm:pt modelId="{2091C10F-3DAF-4DDF-98D4-56E863BCDC6E}" type="parTrans" cxnId="{1551E3E1-F74B-41AF-822C-05CC92734EE4}">
      <dgm:prSet/>
      <dgm:spPr/>
      <dgm:t>
        <a:bodyPr/>
        <a:lstStyle/>
        <a:p>
          <a:endParaRPr lang="en-US"/>
        </a:p>
      </dgm:t>
    </dgm:pt>
    <dgm:pt modelId="{0F265699-882C-4D88-A6C6-8E44711DDEB7}" type="sibTrans" cxnId="{1551E3E1-F74B-41AF-822C-05CC92734EE4}">
      <dgm:prSet/>
      <dgm:spPr/>
      <dgm:t>
        <a:bodyPr/>
        <a:lstStyle/>
        <a:p>
          <a:endParaRPr lang="en-US"/>
        </a:p>
      </dgm:t>
    </dgm:pt>
    <dgm:pt modelId="{CBE22C1F-1F31-43F7-B30A-0C212320DF66}">
      <dgm:prSet phldrT="[Text]"/>
      <dgm:spPr/>
      <dgm:t>
        <a:bodyPr/>
        <a:lstStyle/>
        <a:p>
          <a:r>
            <a:rPr lang="en-US" dirty="0" smtClean="0"/>
            <a:t>Person repeats, with some impatience</a:t>
          </a:r>
          <a:endParaRPr lang="en-US" dirty="0"/>
        </a:p>
      </dgm:t>
    </dgm:pt>
    <dgm:pt modelId="{7E7C3DAD-790E-4E06-BBBA-B0B3FCF10338}" type="parTrans" cxnId="{6C113717-6127-461D-A157-0AB7C1E8E849}">
      <dgm:prSet/>
      <dgm:spPr/>
      <dgm:t>
        <a:bodyPr/>
        <a:lstStyle/>
        <a:p>
          <a:endParaRPr lang="en-US"/>
        </a:p>
      </dgm:t>
    </dgm:pt>
    <dgm:pt modelId="{0606D4C0-DF38-4E7C-8CF0-17961087E916}" type="sibTrans" cxnId="{6C113717-6127-461D-A157-0AB7C1E8E849}">
      <dgm:prSet/>
      <dgm:spPr/>
      <dgm:t>
        <a:bodyPr/>
        <a:lstStyle/>
        <a:p>
          <a:endParaRPr lang="en-US"/>
        </a:p>
      </dgm:t>
    </dgm:pt>
    <dgm:pt modelId="{D2E4D662-93EF-4279-BB6B-27CF84E7EED0}">
      <dgm:prSet phldrT="[Text]"/>
      <dgm:spPr/>
      <dgm:t>
        <a:bodyPr/>
        <a:lstStyle/>
        <a:p>
          <a:r>
            <a:rPr lang="en-US" dirty="0" smtClean="0"/>
            <a:t>It’s in the… (feeling anxious or resentful ) </a:t>
          </a:r>
          <a:endParaRPr lang="en-US" dirty="0"/>
        </a:p>
      </dgm:t>
    </dgm:pt>
    <dgm:pt modelId="{763F5497-5838-4AFE-B0F0-708042921469}" type="parTrans" cxnId="{923B9250-A356-4BAE-84D0-A6878109C8F2}">
      <dgm:prSet/>
      <dgm:spPr/>
      <dgm:t>
        <a:bodyPr/>
        <a:lstStyle/>
        <a:p>
          <a:endParaRPr lang="en-US"/>
        </a:p>
      </dgm:t>
    </dgm:pt>
    <dgm:pt modelId="{06212944-65AE-49A6-8BE8-E9DEB5053E63}" type="sibTrans" cxnId="{923B9250-A356-4BAE-84D0-A6878109C8F2}">
      <dgm:prSet/>
      <dgm:spPr/>
      <dgm:t>
        <a:bodyPr/>
        <a:lstStyle/>
        <a:p>
          <a:endParaRPr lang="en-US"/>
        </a:p>
      </dgm:t>
    </dgm:pt>
    <dgm:pt modelId="{19F2507F-F32A-4189-97B2-E093145ADFBB}">
      <dgm:prSet phldrT="[Text]"/>
      <dgm:spPr/>
      <dgm:t>
        <a:bodyPr/>
        <a:lstStyle/>
        <a:p>
          <a:r>
            <a:rPr lang="en-US" dirty="0" smtClean="0"/>
            <a:t>Child with HL responds</a:t>
          </a:r>
          <a:endParaRPr lang="en-US" dirty="0"/>
        </a:p>
      </dgm:t>
    </dgm:pt>
    <dgm:pt modelId="{FEF7EEDD-658F-407C-BEFB-9B29E509EE51}" type="parTrans" cxnId="{A54D22AF-3BA5-43B2-B093-9E16E187C2FA}">
      <dgm:prSet/>
      <dgm:spPr/>
      <dgm:t>
        <a:bodyPr/>
        <a:lstStyle/>
        <a:p>
          <a:endParaRPr lang="en-US"/>
        </a:p>
      </dgm:t>
    </dgm:pt>
    <dgm:pt modelId="{621F5CFA-9183-4C2F-A3B8-FAE2562FD64F}" type="sibTrans" cxnId="{A54D22AF-3BA5-43B2-B093-9E16E187C2FA}">
      <dgm:prSet/>
      <dgm:spPr/>
      <dgm:t>
        <a:bodyPr/>
        <a:lstStyle/>
        <a:p>
          <a:endParaRPr lang="en-US"/>
        </a:p>
      </dgm:t>
    </dgm:pt>
    <dgm:pt modelId="{7600841C-542A-4F22-86FB-DFF6A4A7F775}" type="pres">
      <dgm:prSet presAssocID="{92A0B64E-85BF-457B-AAEC-483742896ACA}" presName="Name0" presStyleCnt="0">
        <dgm:presLayoutVars>
          <dgm:dir/>
          <dgm:animLvl val="lvl"/>
          <dgm:resizeHandles val="exact"/>
        </dgm:presLayoutVars>
      </dgm:prSet>
      <dgm:spPr/>
      <dgm:t>
        <a:bodyPr/>
        <a:lstStyle/>
        <a:p>
          <a:endParaRPr lang="en-US"/>
        </a:p>
      </dgm:t>
    </dgm:pt>
    <dgm:pt modelId="{31307C90-EAA9-443E-9051-123FCDB5D943}" type="pres">
      <dgm:prSet presAssocID="{92A0B64E-85BF-457B-AAEC-483742896ACA}" presName="tSp" presStyleCnt="0"/>
      <dgm:spPr/>
    </dgm:pt>
    <dgm:pt modelId="{1FAD0BDE-7E86-4098-9CD9-09C84CCEF2E5}" type="pres">
      <dgm:prSet presAssocID="{92A0B64E-85BF-457B-AAEC-483742896ACA}" presName="bSp" presStyleCnt="0"/>
      <dgm:spPr/>
    </dgm:pt>
    <dgm:pt modelId="{9DAD6195-898F-4964-9374-212843823DA3}" type="pres">
      <dgm:prSet presAssocID="{92A0B64E-85BF-457B-AAEC-483742896ACA}" presName="process" presStyleCnt="0"/>
      <dgm:spPr/>
    </dgm:pt>
    <dgm:pt modelId="{8FD7B766-60A1-413E-ADE1-48AF0B7A30AC}" type="pres">
      <dgm:prSet presAssocID="{421B7606-8DAE-4139-97C7-0934D77244FB}" presName="composite1" presStyleCnt="0"/>
      <dgm:spPr/>
    </dgm:pt>
    <dgm:pt modelId="{C4E93C4C-9291-4068-8F21-6ED830263A1F}" type="pres">
      <dgm:prSet presAssocID="{421B7606-8DAE-4139-97C7-0934D77244FB}" presName="dummyNode1" presStyleLbl="node1" presStyleIdx="0" presStyleCnt="3"/>
      <dgm:spPr/>
    </dgm:pt>
    <dgm:pt modelId="{552EBD68-8956-4615-9DF2-26260D3DA491}" type="pres">
      <dgm:prSet presAssocID="{421B7606-8DAE-4139-97C7-0934D77244FB}" presName="childNode1" presStyleLbl="bgAcc1" presStyleIdx="0" presStyleCnt="3">
        <dgm:presLayoutVars>
          <dgm:bulletEnabled val="1"/>
        </dgm:presLayoutVars>
      </dgm:prSet>
      <dgm:spPr/>
      <dgm:t>
        <a:bodyPr/>
        <a:lstStyle/>
        <a:p>
          <a:endParaRPr lang="en-US"/>
        </a:p>
      </dgm:t>
    </dgm:pt>
    <dgm:pt modelId="{508E4B54-07C7-4BB0-937A-D6EBCAEC9314}" type="pres">
      <dgm:prSet presAssocID="{421B7606-8DAE-4139-97C7-0934D77244FB}" presName="childNode1tx" presStyleLbl="bgAcc1" presStyleIdx="0" presStyleCnt="3">
        <dgm:presLayoutVars>
          <dgm:bulletEnabled val="1"/>
        </dgm:presLayoutVars>
      </dgm:prSet>
      <dgm:spPr/>
      <dgm:t>
        <a:bodyPr/>
        <a:lstStyle/>
        <a:p>
          <a:endParaRPr lang="en-US"/>
        </a:p>
      </dgm:t>
    </dgm:pt>
    <dgm:pt modelId="{93787941-E681-4938-9E4D-2B346D408742}" type="pres">
      <dgm:prSet presAssocID="{421B7606-8DAE-4139-97C7-0934D77244FB}" presName="parentNode1" presStyleLbl="node1" presStyleIdx="0" presStyleCnt="3" custScaleY="216402">
        <dgm:presLayoutVars>
          <dgm:chMax val="1"/>
          <dgm:bulletEnabled val="1"/>
        </dgm:presLayoutVars>
      </dgm:prSet>
      <dgm:spPr/>
      <dgm:t>
        <a:bodyPr/>
        <a:lstStyle/>
        <a:p>
          <a:endParaRPr lang="en-US"/>
        </a:p>
      </dgm:t>
    </dgm:pt>
    <dgm:pt modelId="{D73191B9-63EA-45EF-8BC9-6C86AB3C9488}" type="pres">
      <dgm:prSet presAssocID="{421B7606-8DAE-4139-97C7-0934D77244FB}" presName="connSite1" presStyleCnt="0"/>
      <dgm:spPr/>
    </dgm:pt>
    <dgm:pt modelId="{3C13C777-836C-4C09-AE27-103D971F8C12}" type="pres">
      <dgm:prSet presAssocID="{41569423-6303-4A9B-80A9-B4293A8E2673}" presName="Name9" presStyleLbl="sibTrans2D1" presStyleIdx="0" presStyleCnt="2"/>
      <dgm:spPr/>
      <dgm:t>
        <a:bodyPr/>
        <a:lstStyle/>
        <a:p>
          <a:endParaRPr lang="en-US"/>
        </a:p>
      </dgm:t>
    </dgm:pt>
    <dgm:pt modelId="{0001B485-ABC2-4501-9F42-04AE33052D7C}" type="pres">
      <dgm:prSet presAssocID="{68AF4C32-B8C0-4624-A872-A4D955EC70E4}" presName="composite2" presStyleCnt="0"/>
      <dgm:spPr/>
    </dgm:pt>
    <dgm:pt modelId="{5767AF92-DB37-4F13-9570-A5AE77109B5D}" type="pres">
      <dgm:prSet presAssocID="{68AF4C32-B8C0-4624-A872-A4D955EC70E4}" presName="dummyNode2" presStyleLbl="node1" presStyleIdx="0" presStyleCnt="3"/>
      <dgm:spPr/>
    </dgm:pt>
    <dgm:pt modelId="{57E69FEF-DC02-428F-9045-87A9707E9BB7}" type="pres">
      <dgm:prSet presAssocID="{68AF4C32-B8C0-4624-A872-A4D955EC70E4}" presName="childNode2" presStyleLbl="bgAcc1" presStyleIdx="1" presStyleCnt="3" custScaleY="120258">
        <dgm:presLayoutVars>
          <dgm:bulletEnabled val="1"/>
        </dgm:presLayoutVars>
      </dgm:prSet>
      <dgm:spPr/>
      <dgm:t>
        <a:bodyPr/>
        <a:lstStyle/>
        <a:p>
          <a:endParaRPr lang="en-US"/>
        </a:p>
      </dgm:t>
    </dgm:pt>
    <dgm:pt modelId="{3C1630AD-886E-432F-AE43-71EAE0BB29CA}" type="pres">
      <dgm:prSet presAssocID="{68AF4C32-B8C0-4624-A872-A4D955EC70E4}" presName="childNode2tx" presStyleLbl="bgAcc1" presStyleIdx="1" presStyleCnt="3">
        <dgm:presLayoutVars>
          <dgm:bulletEnabled val="1"/>
        </dgm:presLayoutVars>
      </dgm:prSet>
      <dgm:spPr/>
      <dgm:t>
        <a:bodyPr/>
        <a:lstStyle/>
        <a:p>
          <a:endParaRPr lang="en-US"/>
        </a:p>
      </dgm:t>
    </dgm:pt>
    <dgm:pt modelId="{3DD47034-C58C-4EAD-82EB-18DED424EFD9}" type="pres">
      <dgm:prSet presAssocID="{68AF4C32-B8C0-4624-A872-A4D955EC70E4}" presName="parentNode2" presStyleLbl="node1" presStyleIdx="1" presStyleCnt="3">
        <dgm:presLayoutVars>
          <dgm:chMax val="0"/>
          <dgm:bulletEnabled val="1"/>
        </dgm:presLayoutVars>
      </dgm:prSet>
      <dgm:spPr/>
      <dgm:t>
        <a:bodyPr/>
        <a:lstStyle/>
        <a:p>
          <a:endParaRPr lang="en-US"/>
        </a:p>
      </dgm:t>
    </dgm:pt>
    <dgm:pt modelId="{5974A5CC-41E9-47EE-9F7F-02CC257A6D1E}" type="pres">
      <dgm:prSet presAssocID="{68AF4C32-B8C0-4624-A872-A4D955EC70E4}" presName="connSite2" presStyleCnt="0"/>
      <dgm:spPr/>
    </dgm:pt>
    <dgm:pt modelId="{1375E8C5-CC57-46F3-9079-DB62716D9E42}" type="pres">
      <dgm:prSet presAssocID="{0F265699-882C-4D88-A6C6-8E44711DDEB7}" presName="Name18" presStyleLbl="sibTrans2D1" presStyleIdx="1" presStyleCnt="2"/>
      <dgm:spPr/>
      <dgm:t>
        <a:bodyPr/>
        <a:lstStyle/>
        <a:p>
          <a:endParaRPr lang="en-US"/>
        </a:p>
      </dgm:t>
    </dgm:pt>
    <dgm:pt modelId="{6238F43E-7112-477E-B232-91B846570E93}" type="pres">
      <dgm:prSet presAssocID="{D2E4D662-93EF-4279-BB6B-27CF84E7EED0}" presName="composite1" presStyleCnt="0"/>
      <dgm:spPr/>
    </dgm:pt>
    <dgm:pt modelId="{FBC45041-2DDA-4B41-9735-D48617B89E81}" type="pres">
      <dgm:prSet presAssocID="{D2E4D662-93EF-4279-BB6B-27CF84E7EED0}" presName="dummyNode1" presStyleLbl="node1" presStyleIdx="1" presStyleCnt="3"/>
      <dgm:spPr/>
    </dgm:pt>
    <dgm:pt modelId="{52D920BE-A8E6-41B5-98B4-708080FA9431}" type="pres">
      <dgm:prSet presAssocID="{D2E4D662-93EF-4279-BB6B-27CF84E7EED0}" presName="childNode1" presStyleLbl="bgAcc1" presStyleIdx="2" presStyleCnt="3">
        <dgm:presLayoutVars>
          <dgm:bulletEnabled val="1"/>
        </dgm:presLayoutVars>
      </dgm:prSet>
      <dgm:spPr/>
      <dgm:t>
        <a:bodyPr/>
        <a:lstStyle/>
        <a:p>
          <a:endParaRPr lang="en-US"/>
        </a:p>
      </dgm:t>
    </dgm:pt>
    <dgm:pt modelId="{55787E42-ABA3-4F2E-B2C7-A0F6FBCA0F62}" type="pres">
      <dgm:prSet presAssocID="{D2E4D662-93EF-4279-BB6B-27CF84E7EED0}" presName="childNode1tx" presStyleLbl="bgAcc1" presStyleIdx="2" presStyleCnt="3">
        <dgm:presLayoutVars>
          <dgm:bulletEnabled val="1"/>
        </dgm:presLayoutVars>
      </dgm:prSet>
      <dgm:spPr/>
      <dgm:t>
        <a:bodyPr/>
        <a:lstStyle/>
        <a:p>
          <a:endParaRPr lang="en-US"/>
        </a:p>
      </dgm:t>
    </dgm:pt>
    <dgm:pt modelId="{D1B91490-CC96-405E-A679-97DC0E4BCA64}" type="pres">
      <dgm:prSet presAssocID="{D2E4D662-93EF-4279-BB6B-27CF84E7EED0}" presName="parentNode1" presStyleLbl="node1" presStyleIdx="2" presStyleCnt="3" custScaleY="242857">
        <dgm:presLayoutVars>
          <dgm:chMax val="1"/>
          <dgm:bulletEnabled val="1"/>
        </dgm:presLayoutVars>
      </dgm:prSet>
      <dgm:spPr/>
      <dgm:t>
        <a:bodyPr/>
        <a:lstStyle/>
        <a:p>
          <a:endParaRPr lang="en-US"/>
        </a:p>
      </dgm:t>
    </dgm:pt>
    <dgm:pt modelId="{FBF1E6F1-094A-4CF3-9A7F-8A4D586DEEF4}" type="pres">
      <dgm:prSet presAssocID="{D2E4D662-93EF-4279-BB6B-27CF84E7EED0}" presName="connSite1" presStyleCnt="0"/>
      <dgm:spPr/>
    </dgm:pt>
  </dgm:ptLst>
  <dgm:cxnLst>
    <dgm:cxn modelId="{C7D64953-12AC-4F0A-B7A0-2405AB58E3A4}" type="presOf" srcId="{92A0B64E-85BF-457B-AAEC-483742896ACA}" destId="{7600841C-542A-4F22-86FB-DFF6A4A7F775}" srcOrd="0" destOrd="0" presId="urn:microsoft.com/office/officeart/2005/8/layout/hProcess4"/>
    <dgm:cxn modelId="{097D12F6-1C12-4EA4-9100-86770A242464}" type="presOf" srcId="{19F2507F-F32A-4189-97B2-E093145ADFBB}" destId="{52D920BE-A8E6-41B5-98B4-708080FA9431}" srcOrd="0" destOrd="0" presId="urn:microsoft.com/office/officeart/2005/8/layout/hProcess4"/>
    <dgm:cxn modelId="{B38F45EE-E6FA-48DC-AD68-7D1791A247C8}" srcId="{421B7606-8DAE-4139-97C7-0934D77244FB}" destId="{A16FB199-CE06-473B-ABA0-3EB8782F24F4}" srcOrd="0" destOrd="0" parTransId="{27534CEE-2A44-4A29-864E-116E6C23F2F6}" sibTransId="{51F436F1-3FC8-4FBD-8C43-6EA050286C38}"/>
    <dgm:cxn modelId="{9AB96E86-C108-4633-A3D5-E8F70308A37C}" type="presOf" srcId="{421B7606-8DAE-4139-97C7-0934D77244FB}" destId="{93787941-E681-4938-9E4D-2B346D408742}" srcOrd="0" destOrd="0" presId="urn:microsoft.com/office/officeart/2005/8/layout/hProcess4"/>
    <dgm:cxn modelId="{E0FA8FAC-33AB-414C-B3BA-5FB64A9F89D6}" type="presOf" srcId="{CBE22C1F-1F31-43F7-B30A-0C212320DF66}" destId="{57E69FEF-DC02-428F-9045-87A9707E9BB7}" srcOrd="0" destOrd="0" presId="urn:microsoft.com/office/officeart/2005/8/layout/hProcess4"/>
    <dgm:cxn modelId="{1B7722E7-7985-44EA-8271-825BE2EF6957}" type="presOf" srcId="{19F2507F-F32A-4189-97B2-E093145ADFBB}" destId="{55787E42-ABA3-4F2E-B2C7-A0F6FBCA0F62}" srcOrd="1" destOrd="0" presId="urn:microsoft.com/office/officeart/2005/8/layout/hProcess4"/>
    <dgm:cxn modelId="{6C113717-6127-461D-A157-0AB7C1E8E849}" srcId="{68AF4C32-B8C0-4624-A872-A4D955EC70E4}" destId="{CBE22C1F-1F31-43F7-B30A-0C212320DF66}" srcOrd="0" destOrd="0" parTransId="{7E7C3DAD-790E-4E06-BBBA-B0B3FCF10338}" sibTransId="{0606D4C0-DF38-4E7C-8CF0-17961087E916}"/>
    <dgm:cxn modelId="{1551E3E1-F74B-41AF-822C-05CC92734EE4}" srcId="{92A0B64E-85BF-457B-AAEC-483742896ACA}" destId="{68AF4C32-B8C0-4624-A872-A4D955EC70E4}" srcOrd="1" destOrd="0" parTransId="{2091C10F-3DAF-4DDF-98D4-56E863BCDC6E}" sibTransId="{0F265699-882C-4D88-A6C6-8E44711DDEB7}"/>
    <dgm:cxn modelId="{A54D22AF-3BA5-43B2-B093-9E16E187C2FA}" srcId="{D2E4D662-93EF-4279-BB6B-27CF84E7EED0}" destId="{19F2507F-F32A-4189-97B2-E093145ADFBB}" srcOrd="0" destOrd="0" parTransId="{FEF7EEDD-658F-407C-BEFB-9B29E509EE51}" sibTransId="{621F5CFA-9183-4C2F-A3B8-FAE2562FD64F}"/>
    <dgm:cxn modelId="{9A1D594C-BE2A-40BC-8F9E-354999CC17E0}" type="presOf" srcId="{CBE22C1F-1F31-43F7-B30A-0C212320DF66}" destId="{3C1630AD-886E-432F-AE43-71EAE0BB29CA}" srcOrd="1" destOrd="0" presId="urn:microsoft.com/office/officeart/2005/8/layout/hProcess4"/>
    <dgm:cxn modelId="{923B9250-A356-4BAE-84D0-A6878109C8F2}" srcId="{92A0B64E-85BF-457B-AAEC-483742896ACA}" destId="{D2E4D662-93EF-4279-BB6B-27CF84E7EED0}" srcOrd="2" destOrd="0" parTransId="{763F5497-5838-4AFE-B0F0-708042921469}" sibTransId="{06212944-65AE-49A6-8BE8-E9DEB5053E63}"/>
    <dgm:cxn modelId="{86B49845-2399-4030-A47F-BEB5DC9BC6C1}" type="presOf" srcId="{A16FB199-CE06-473B-ABA0-3EB8782F24F4}" destId="{552EBD68-8956-4615-9DF2-26260D3DA491}" srcOrd="0" destOrd="0" presId="urn:microsoft.com/office/officeart/2005/8/layout/hProcess4"/>
    <dgm:cxn modelId="{5BAFE566-4619-45B6-8B54-6B5353D7E7CC}" type="presOf" srcId="{0F265699-882C-4D88-A6C6-8E44711DDEB7}" destId="{1375E8C5-CC57-46F3-9079-DB62716D9E42}" srcOrd="0" destOrd="0" presId="urn:microsoft.com/office/officeart/2005/8/layout/hProcess4"/>
    <dgm:cxn modelId="{6FE1C38F-F8D5-48FB-8781-F584BF94A1D4}" type="presOf" srcId="{D2E4D662-93EF-4279-BB6B-27CF84E7EED0}" destId="{D1B91490-CC96-405E-A679-97DC0E4BCA64}" srcOrd="0" destOrd="0" presId="urn:microsoft.com/office/officeart/2005/8/layout/hProcess4"/>
    <dgm:cxn modelId="{5302DB68-234E-4F93-9F80-5FE3F228BE4F}" type="presOf" srcId="{68AF4C32-B8C0-4624-A872-A4D955EC70E4}" destId="{3DD47034-C58C-4EAD-82EB-18DED424EFD9}" srcOrd="0" destOrd="0" presId="urn:microsoft.com/office/officeart/2005/8/layout/hProcess4"/>
    <dgm:cxn modelId="{ADCF9816-AB3B-4E82-8E8C-E44D086A39F5}" type="presOf" srcId="{41569423-6303-4A9B-80A9-B4293A8E2673}" destId="{3C13C777-836C-4C09-AE27-103D971F8C12}" srcOrd="0" destOrd="0" presId="urn:microsoft.com/office/officeart/2005/8/layout/hProcess4"/>
    <dgm:cxn modelId="{FB72C216-6D07-4406-9047-4DDA8364172A}" type="presOf" srcId="{A16FB199-CE06-473B-ABA0-3EB8782F24F4}" destId="{508E4B54-07C7-4BB0-937A-D6EBCAEC9314}" srcOrd="1" destOrd="0" presId="urn:microsoft.com/office/officeart/2005/8/layout/hProcess4"/>
    <dgm:cxn modelId="{A13D7BF9-DBE1-42E6-952E-931AA8610567}" srcId="{92A0B64E-85BF-457B-AAEC-483742896ACA}" destId="{421B7606-8DAE-4139-97C7-0934D77244FB}" srcOrd="0" destOrd="0" parTransId="{0B5430E0-FB85-49E4-BE75-DAA6FCAC35B7}" sibTransId="{41569423-6303-4A9B-80A9-B4293A8E2673}"/>
    <dgm:cxn modelId="{8DF3BB94-206E-4C8C-9098-373082DF419A}" type="presParOf" srcId="{7600841C-542A-4F22-86FB-DFF6A4A7F775}" destId="{31307C90-EAA9-443E-9051-123FCDB5D943}" srcOrd="0" destOrd="0" presId="urn:microsoft.com/office/officeart/2005/8/layout/hProcess4"/>
    <dgm:cxn modelId="{5978C0D8-43C3-4E70-B4DB-008F20E22964}" type="presParOf" srcId="{7600841C-542A-4F22-86FB-DFF6A4A7F775}" destId="{1FAD0BDE-7E86-4098-9CD9-09C84CCEF2E5}" srcOrd="1" destOrd="0" presId="urn:microsoft.com/office/officeart/2005/8/layout/hProcess4"/>
    <dgm:cxn modelId="{D6CA3626-271D-401C-83F7-8B917EE84574}" type="presParOf" srcId="{7600841C-542A-4F22-86FB-DFF6A4A7F775}" destId="{9DAD6195-898F-4964-9374-212843823DA3}" srcOrd="2" destOrd="0" presId="urn:microsoft.com/office/officeart/2005/8/layout/hProcess4"/>
    <dgm:cxn modelId="{1220C925-796E-474A-96FF-D18FE8E321BF}" type="presParOf" srcId="{9DAD6195-898F-4964-9374-212843823DA3}" destId="{8FD7B766-60A1-413E-ADE1-48AF0B7A30AC}" srcOrd="0" destOrd="0" presId="urn:microsoft.com/office/officeart/2005/8/layout/hProcess4"/>
    <dgm:cxn modelId="{61E849AC-5ED5-402C-846F-E50D5F0BB250}" type="presParOf" srcId="{8FD7B766-60A1-413E-ADE1-48AF0B7A30AC}" destId="{C4E93C4C-9291-4068-8F21-6ED830263A1F}" srcOrd="0" destOrd="0" presId="urn:microsoft.com/office/officeart/2005/8/layout/hProcess4"/>
    <dgm:cxn modelId="{89785CED-4A44-49D3-9F9A-C653CAB83DDD}" type="presParOf" srcId="{8FD7B766-60A1-413E-ADE1-48AF0B7A30AC}" destId="{552EBD68-8956-4615-9DF2-26260D3DA491}" srcOrd="1" destOrd="0" presId="urn:microsoft.com/office/officeart/2005/8/layout/hProcess4"/>
    <dgm:cxn modelId="{F7DA172D-77D0-4FD5-8B13-6D671968DDEB}" type="presParOf" srcId="{8FD7B766-60A1-413E-ADE1-48AF0B7A30AC}" destId="{508E4B54-07C7-4BB0-937A-D6EBCAEC9314}" srcOrd="2" destOrd="0" presId="urn:microsoft.com/office/officeart/2005/8/layout/hProcess4"/>
    <dgm:cxn modelId="{DB2E4F06-31BF-414A-8865-6C6BD8D57C0C}" type="presParOf" srcId="{8FD7B766-60A1-413E-ADE1-48AF0B7A30AC}" destId="{93787941-E681-4938-9E4D-2B346D408742}" srcOrd="3" destOrd="0" presId="urn:microsoft.com/office/officeart/2005/8/layout/hProcess4"/>
    <dgm:cxn modelId="{3F5ABC0B-2B56-4A2A-816E-BC9712A67285}" type="presParOf" srcId="{8FD7B766-60A1-413E-ADE1-48AF0B7A30AC}" destId="{D73191B9-63EA-45EF-8BC9-6C86AB3C9488}" srcOrd="4" destOrd="0" presId="urn:microsoft.com/office/officeart/2005/8/layout/hProcess4"/>
    <dgm:cxn modelId="{96EB1726-2AEB-4ECD-93C3-474E0B133027}" type="presParOf" srcId="{9DAD6195-898F-4964-9374-212843823DA3}" destId="{3C13C777-836C-4C09-AE27-103D971F8C12}" srcOrd="1" destOrd="0" presId="urn:microsoft.com/office/officeart/2005/8/layout/hProcess4"/>
    <dgm:cxn modelId="{53791A98-EBB1-4E21-8FAD-910A4104737C}" type="presParOf" srcId="{9DAD6195-898F-4964-9374-212843823DA3}" destId="{0001B485-ABC2-4501-9F42-04AE33052D7C}" srcOrd="2" destOrd="0" presId="urn:microsoft.com/office/officeart/2005/8/layout/hProcess4"/>
    <dgm:cxn modelId="{EB73FA41-3E1D-461D-B7A9-534F1DCB4EF2}" type="presParOf" srcId="{0001B485-ABC2-4501-9F42-04AE33052D7C}" destId="{5767AF92-DB37-4F13-9570-A5AE77109B5D}" srcOrd="0" destOrd="0" presId="urn:microsoft.com/office/officeart/2005/8/layout/hProcess4"/>
    <dgm:cxn modelId="{0A181D7A-5DCA-4B63-B20A-3FC9A4CB6BE8}" type="presParOf" srcId="{0001B485-ABC2-4501-9F42-04AE33052D7C}" destId="{57E69FEF-DC02-428F-9045-87A9707E9BB7}" srcOrd="1" destOrd="0" presId="urn:microsoft.com/office/officeart/2005/8/layout/hProcess4"/>
    <dgm:cxn modelId="{CB8A5C02-612D-410F-A58E-9807F9416E2F}" type="presParOf" srcId="{0001B485-ABC2-4501-9F42-04AE33052D7C}" destId="{3C1630AD-886E-432F-AE43-71EAE0BB29CA}" srcOrd="2" destOrd="0" presId="urn:microsoft.com/office/officeart/2005/8/layout/hProcess4"/>
    <dgm:cxn modelId="{FBA4F72C-1DBF-4DB7-AB46-6281632C1F72}" type="presParOf" srcId="{0001B485-ABC2-4501-9F42-04AE33052D7C}" destId="{3DD47034-C58C-4EAD-82EB-18DED424EFD9}" srcOrd="3" destOrd="0" presId="urn:microsoft.com/office/officeart/2005/8/layout/hProcess4"/>
    <dgm:cxn modelId="{AF94F415-E4D8-42E4-8085-697D74073ED9}" type="presParOf" srcId="{0001B485-ABC2-4501-9F42-04AE33052D7C}" destId="{5974A5CC-41E9-47EE-9F7F-02CC257A6D1E}" srcOrd="4" destOrd="0" presId="urn:microsoft.com/office/officeart/2005/8/layout/hProcess4"/>
    <dgm:cxn modelId="{0F74D322-0E46-406C-9559-A0AADAEE1D4B}" type="presParOf" srcId="{9DAD6195-898F-4964-9374-212843823DA3}" destId="{1375E8C5-CC57-46F3-9079-DB62716D9E42}" srcOrd="3" destOrd="0" presId="urn:microsoft.com/office/officeart/2005/8/layout/hProcess4"/>
    <dgm:cxn modelId="{A354E4AF-05CD-4E09-A092-0F0EA205FDB9}" type="presParOf" srcId="{9DAD6195-898F-4964-9374-212843823DA3}" destId="{6238F43E-7112-477E-B232-91B846570E93}" srcOrd="4" destOrd="0" presId="urn:microsoft.com/office/officeart/2005/8/layout/hProcess4"/>
    <dgm:cxn modelId="{E2BA4622-2DFA-4D4A-ADA1-CDDA50101F61}" type="presParOf" srcId="{6238F43E-7112-477E-B232-91B846570E93}" destId="{FBC45041-2DDA-4B41-9735-D48617B89E81}" srcOrd="0" destOrd="0" presId="urn:microsoft.com/office/officeart/2005/8/layout/hProcess4"/>
    <dgm:cxn modelId="{0C2EC8AF-854E-42A8-B7E6-13F1ED9C0258}" type="presParOf" srcId="{6238F43E-7112-477E-B232-91B846570E93}" destId="{52D920BE-A8E6-41B5-98B4-708080FA9431}" srcOrd="1" destOrd="0" presId="urn:microsoft.com/office/officeart/2005/8/layout/hProcess4"/>
    <dgm:cxn modelId="{C8E7DAC3-7901-4827-ABD5-47FF7F855330}" type="presParOf" srcId="{6238F43E-7112-477E-B232-91B846570E93}" destId="{55787E42-ABA3-4F2E-B2C7-A0F6FBCA0F62}" srcOrd="2" destOrd="0" presId="urn:microsoft.com/office/officeart/2005/8/layout/hProcess4"/>
    <dgm:cxn modelId="{19FC7818-2A6E-4887-A854-7BC086B6C13C}" type="presParOf" srcId="{6238F43E-7112-477E-B232-91B846570E93}" destId="{D1B91490-CC96-405E-A679-97DC0E4BCA64}" srcOrd="3" destOrd="0" presId="urn:microsoft.com/office/officeart/2005/8/layout/hProcess4"/>
    <dgm:cxn modelId="{8AC62AEF-2542-4B5B-B001-29CA5895CD98}" type="presParOf" srcId="{6238F43E-7112-477E-B232-91B846570E93}" destId="{FBF1E6F1-094A-4CF3-9A7F-8A4D586DEEF4}" srcOrd="4" destOrd="0" presId="urn:microsoft.com/office/officeart/2005/8/layout/hProcess4"/>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B74A52-2C62-4C4F-A627-CCAAC0FD57E8}">
      <dsp:nvSpPr>
        <dsp:cNvPr id="0" name=""/>
        <dsp:cNvSpPr/>
      </dsp:nvSpPr>
      <dsp:spPr>
        <a:xfrm>
          <a:off x="3156365" y="0"/>
          <a:ext cx="2042032" cy="1238942"/>
        </a:xfrm>
        <a:prstGeom prst="trapezoid">
          <a:avLst>
            <a:gd name="adj" fmla="val 90915"/>
          </a:avLst>
        </a:prstGeom>
        <a:solidFill>
          <a:schemeClr val="accent1">
            <a:shade val="8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Severe - Profound</a:t>
          </a:r>
          <a:endParaRPr lang="en-US" sz="3200" kern="1200" dirty="0"/>
        </a:p>
      </dsp:txBody>
      <dsp:txXfrm>
        <a:off x="3156365" y="0"/>
        <a:ext cx="2042032" cy="1238942"/>
      </dsp:txXfrm>
    </dsp:sp>
    <dsp:sp modelId="{10290209-BDCE-4D9C-A622-9D93D4185D43}">
      <dsp:nvSpPr>
        <dsp:cNvPr id="0" name=""/>
        <dsp:cNvSpPr/>
      </dsp:nvSpPr>
      <dsp:spPr>
        <a:xfrm>
          <a:off x="2122618" y="1238942"/>
          <a:ext cx="3984363" cy="1057504"/>
        </a:xfrm>
        <a:prstGeom prst="trapezoid">
          <a:avLst>
            <a:gd name="adj" fmla="val 90915"/>
          </a:avLst>
        </a:prstGeom>
        <a:solidFill>
          <a:schemeClr val="accent1">
            <a:shade val="80000"/>
            <a:hueOff val="145725"/>
            <a:satOff val="-10503"/>
            <a:lumOff val="1503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Moderate</a:t>
          </a:r>
          <a:endParaRPr lang="en-US" sz="3200" kern="1200" dirty="0"/>
        </a:p>
      </dsp:txBody>
      <dsp:txXfrm>
        <a:off x="2819881" y="1238942"/>
        <a:ext cx="2589836" cy="1057504"/>
      </dsp:txXfrm>
    </dsp:sp>
    <dsp:sp modelId="{DE3586A7-A492-4DBD-A332-77B5E03B63C9}">
      <dsp:nvSpPr>
        <dsp:cNvPr id="0" name=""/>
        <dsp:cNvSpPr/>
      </dsp:nvSpPr>
      <dsp:spPr>
        <a:xfrm>
          <a:off x="0" y="2296446"/>
          <a:ext cx="8229600" cy="2229515"/>
        </a:xfrm>
        <a:prstGeom prst="trapezoid">
          <a:avLst>
            <a:gd name="adj" fmla="val 90915"/>
          </a:avLst>
        </a:prstGeom>
        <a:solidFill>
          <a:schemeClr val="accent1">
            <a:shade val="80000"/>
            <a:hueOff val="291451"/>
            <a:satOff val="-21006"/>
            <a:lumOff val="30061"/>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Mild</a:t>
          </a:r>
          <a:endParaRPr lang="en-US" sz="4400" kern="1200" dirty="0"/>
        </a:p>
      </dsp:txBody>
      <dsp:txXfrm>
        <a:off x="1440179" y="2296446"/>
        <a:ext cx="5349240" cy="222951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AE6A37-2FA7-43D9-BAE5-F882A9F98129}">
      <dsp:nvSpPr>
        <dsp:cNvPr id="0" name=""/>
        <dsp:cNvSpPr/>
      </dsp:nvSpPr>
      <dsp:spPr>
        <a:xfrm>
          <a:off x="1004" y="1283505"/>
          <a:ext cx="1958950" cy="1958950"/>
        </a:xfrm>
        <a:prstGeom prst="ellipse">
          <a:avLst/>
        </a:prstGeom>
        <a:solidFill>
          <a:schemeClr val="accent2">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A</a:t>
          </a:r>
          <a:endParaRPr lang="en-US" sz="6500" kern="1200" dirty="0"/>
        </a:p>
      </dsp:txBody>
      <dsp:txXfrm>
        <a:off x="1004" y="1283505"/>
        <a:ext cx="1958950" cy="1958950"/>
      </dsp:txXfrm>
    </dsp:sp>
    <dsp:sp modelId="{48D8A0A8-B8AF-452C-8EA3-3B1C1FE15272}">
      <dsp:nvSpPr>
        <dsp:cNvPr id="0" name=""/>
        <dsp:cNvSpPr/>
      </dsp:nvSpPr>
      <dsp:spPr>
        <a:xfrm>
          <a:off x="1568164" y="1283505"/>
          <a:ext cx="1958950" cy="1958950"/>
        </a:xfrm>
        <a:prstGeom prst="ellipse">
          <a:avLst/>
        </a:prstGeom>
        <a:solidFill>
          <a:schemeClr val="accent2">
            <a:alpha val="50000"/>
            <a:hueOff val="-5040797"/>
            <a:satOff val="2192"/>
            <a:lumOff val="63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Av</a:t>
          </a:r>
          <a:endParaRPr lang="en-US" sz="6500" kern="1200" dirty="0"/>
        </a:p>
      </dsp:txBody>
      <dsp:txXfrm>
        <a:off x="1568164" y="1283505"/>
        <a:ext cx="1958950" cy="1958950"/>
      </dsp:txXfrm>
    </dsp:sp>
    <dsp:sp modelId="{39B37957-F8E6-484B-8F3B-11CBA345C7D2}">
      <dsp:nvSpPr>
        <dsp:cNvPr id="0" name=""/>
        <dsp:cNvSpPr/>
      </dsp:nvSpPr>
      <dsp:spPr>
        <a:xfrm>
          <a:off x="3135324" y="1283505"/>
          <a:ext cx="1958950" cy="1958950"/>
        </a:xfrm>
        <a:prstGeom prst="ellipse">
          <a:avLst/>
        </a:prstGeom>
        <a:solidFill>
          <a:schemeClr val="accent2">
            <a:alpha val="50000"/>
            <a:hueOff val="-10081594"/>
            <a:satOff val="4384"/>
            <a:lumOff val="127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AV</a:t>
          </a:r>
          <a:endParaRPr lang="en-US" sz="6500" kern="1200" dirty="0"/>
        </a:p>
      </dsp:txBody>
      <dsp:txXfrm>
        <a:off x="3135324" y="1283505"/>
        <a:ext cx="1958950" cy="1958950"/>
      </dsp:txXfrm>
    </dsp:sp>
    <dsp:sp modelId="{4A0DE5BE-988D-48D6-8EC2-0CA5B9122C08}">
      <dsp:nvSpPr>
        <dsp:cNvPr id="0" name=""/>
        <dsp:cNvSpPr/>
      </dsp:nvSpPr>
      <dsp:spPr>
        <a:xfrm>
          <a:off x="4702485" y="1283505"/>
          <a:ext cx="1958950" cy="1958950"/>
        </a:xfrm>
        <a:prstGeom prst="ellipse">
          <a:avLst/>
        </a:prstGeom>
        <a:solidFill>
          <a:schemeClr val="accent2">
            <a:alpha val="50000"/>
            <a:hueOff val="-15122391"/>
            <a:satOff val="6577"/>
            <a:lumOff val="19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V</a:t>
          </a:r>
          <a:r>
            <a:rPr lang="en-US" sz="4800" b="1" kern="1200" dirty="0" smtClean="0"/>
            <a:t>A</a:t>
          </a:r>
          <a:endParaRPr lang="en-US" sz="6500" b="1" kern="1200" dirty="0"/>
        </a:p>
      </dsp:txBody>
      <dsp:txXfrm>
        <a:off x="4702485" y="1283505"/>
        <a:ext cx="1958950" cy="1958950"/>
      </dsp:txXfrm>
    </dsp:sp>
    <dsp:sp modelId="{C65916BA-64B7-4065-B24E-55C3FF9AF5B1}">
      <dsp:nvSpPr>
        <dsp:cNvPr id="0" name=""/>
        <dsp:cNvSpPr/>
      </dsp:nvSpPr>
      <dsp:spPr>
        <a:xfrm>
          <a:off x="6269645" y="1283505"/>
          <a:ext cx="1958950" cy="1958950"/>
        </a:xfrm>
        <a:prstGeom prst="ellipse">
          <a:avLst/>
        </a:prstGeom>
        <a:solidFill>
          <a:schemeClr val="accent2">
            <a:alpha val="50000"/>
            <a:hueOff val="-20163188"/>
            <a:satOff val="8769"/>
            <a:lumOff val="255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V</a:t>
          </a:r>
          <a:endParaRPr lang="en-US" sz="6500" kern="1200" dirty="0"/>
        </a:p>
      </dsp:txBody>
      <dsp:txXfrm>
        <a:off x="6269645" y="1283505"/>
        <a:ext cx="1958950" cy="195895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DBE02CB-CD9A-4653-9DC6-7C2CC20E401C}">
      <dsp:nvSpPr>
        <dsp:cNvPr id="0" name=""/>
        <dsp:cNvSpPr/>
      </dsp:nvSpPr>
      <dsp:spPr>
        <a:xfrm>
          <a:off x="0" y="576256"/>
          <a:ext cx="3394471" cy="3394471"/>
        </a:xfrm>
        <a:prstGeom prst="ellipse">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4408A-A1B2-4675-8B9A-8184C2693F5E}">
      <dsp:nvSpPr>
        <dsp:cNvPr id="0" name=""/>
        <dsp:cNvSpPr/>
      </dsp:nvSpPr>
      <dsp:spPr>
        <a:xfrm>
          <a:off x="762006" y="1262069"/>
          <a:ext cx="2036682" cy="2036682"/>
        </a:xfrm>
        <a:prstGeom prst="ellipse">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C8839-68C4-4A21-9958-C9DA22074FB2}">
      <dsp:nvSpPr>
        <dsp:cNvPr id="0" name=""/>
        <dsp:cNvSpPr/>
      </dsp:nvSpPr>
      <dsp:spPr>
        <a:xfrm>
          <a:off x="1447798" y="1947860"/>
          <a:ext cx="678894" cy="678894"/>
        </a:xfrm>
        <a:prstGeom prst="ellipse">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4EDC7E-746C-4869-8834-A8EF490B2F17}">
      <dsp:nvSpPr>
        <dsp:cNvPr id="0" name=""/>
        <dsp:cNvSpPr/>
      </dsp:nvSpPr>
      <dsp:spPr>
        <a:xfrm>
          <a:off x="3733798" y="195258"/>
          <a:ext cx="3921242" cy="990054"/>
        </a:xfrm>
        <a:prstGeom prst="rect">
          <a:avLst/>
        </a:prstGeom>
        <a:solidFill>
          <a:schemeClr val="accent3"/>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Consistent, dependable communication</a:t>
          </a:r>
          <a:endParaRPr lang="en-US" sz="2400" kern="1200" dirty="0"/>
        </a:p>
      </dsp:txBody>
      <dsp:txXfrm>
        <a:off x="3733798" y="195258"/>
        <a:ext cx="3921242" cy="990054"/>
      </dsp:txXfrm>
    </dsp:sp>
    <dsp:sp modelId="{69A7A7AC-55A1-4D7B-ADBE-CF6E036DA879}">
      <dsp:nvSpPr>
        <dsp:cNvPr id="0" name=""/>
        <dsp:cNvSpPr/>
      </dsp:nvSpPr>
      <dsp:spPr>
        <a:xfrm flipH="1">
          <a:off x="3331416" y="881062"/>
          <a:ext cx="402384" cy="259082"/>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624053C5-359F-41D5-B904-2ADEE53BEA9F}">
      <dsp:nvSpPr>
        <dsp:cNvPr id="0" name=""/>
        <dsp:cNvSpPr/>
      </dsp:nvSpPr>
      <dsp:spPr>
        <a:xfrm rot="5400000">
          <a:off x="2342511" y="672144"/>
          <a:ext cx="1172049" cy="1589883"/>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AAF8DBEB-F2E0-474A-B388-088C7A1C5B8F}">
      <dsp:nvSpPr>
        <dsp:cNvPr id="0" name=""/>
        <dsp:cNvSpPr/>
      </dsp:nvSpPr>
      <dsp:spPr>
        <a:xfrm>
          <a:off x="3795926" y="1338266"/>
          <a:ext cx="3709139" cy="1294852"/>
        </a:xfrm>
        <a:prstGeom prst="rect">
          <a:avLst/>
        </a:prstGeom>
        <a:solidFill>
          <a:srgbClr val="92D050"/>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Developing attitudes about self in relation to others</a:t>
          </a:r>
          <a:endParaRPr lang="en-US" sz="2400" kern="1200" dirty="0"/>
        </a:p>
      </dsp:txBody>
      <dsp:txXfrm>
        <a:off x="3795926" y="1338266"/>
        <a:ext cx="3709139" cy="1294852"/>
      </dsp:txXfrm>
    </dsp:sp>
    <dsp:sp modelId="{E30EE195-2636-4469-A873-5DC5420A6AE8}">
      <dsp:nvSpPr>
        <dsp:cNvPr id="0" name=""/>
        <dsp:cNvSpPr/>
      </dsp:nvSpPr>
      <dsp:spPr>
        <a:xfrm flipV="1">
          <a:off x="3693334" y="881062"/>
          <a:ext cx="45719" cy="45720"/>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1E0FFC32-C445-4EFD-9D8F-758F0F5AE5E2}">
      <dsp:nvSpPr>
        <dsp:cNvPr id="0" name=""/>
        <dsp:cNvSpPr/>
      </dsp:nvSpPr>
      <dsp:spPr>
        <a:xfrm rot="5400000">
          <a:off x="3078517" y="1205648"/>
          <a:ext cx="294074" cy="1168895"/>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5025D133-C4B7-4BBC-B4BB-9D52D419A2E2}">
      <dsp:nvSpPr>
        <dsp:cNvPr id="0" name=""/>
        <dsp:cNvSpPr/>
      </dsp:nvSpPr>
      <dsp:spPr>
        <a:xfrm>
          <a:off x="3809996" y="2786061"/>
          <a:ext cx="3941558" cy="1448350"/>
        </a:xfrm>
        <a:prstGeom prst="rect">
          <a:avLst/>
        </a:prstGeom>
        <a:solidFill>
          <a:srgbClr val="6699FF"/>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Skills socializing and communicating with others</a:t>
          </a:r>
          <a:endParaRPr lang="en-US" sz="2400" kern="1200" dirty="0"/>
        </a:p>
      </dsp:txBody>
      <dsp:txXfrm>
        <a:off x="3809996" y="2786061"/>
        <a:ext cx="3941558" cy="1448350"/>
      </dsp:txXfrm>
    </dsp:sp>
    <dsp:sp modelId="{E2F21DDF-4332-480D-8811-3DF03D412C83}">
      <dsp:nvSpPr>
        <dsp:cNvPr id="0" name=""/>
        <dsp:cNvSpPr/>
      </dsp:nvSpPr>
      <dsp:spPr>
        <a:xfrm flipV="1">
          <a:off x="3464733" y="3068002"/>
          <a:ext cx="424304" cy="45720"/>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22AC8635-5132-4A51-9FE1-FDFD37CF92D9}">
      <dsp:nvSpPr>
        <dsp:cNvPr id="0" name=""/>
        <dsp:cNvSpPr/>
      </dsp:nvSpPr>
      <dsp:spPr>
        <a:xfrm rot="5400000">
          <a:off x="3289201" y="2916024"/>
          <a:ext cx="86042" cy="416042"/>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2EBD68-8956-4615-9DF2-26260D3DA491}">
      <dsp:nvSpPr>
        <dsp:cNvPr id="0" name=""/>
        <dsp:cNvSpPr/>
      </dsp:nvSpPr>
      <dsp:spPr>
        <a:xfrm>
          <a:off x="190206" y="904755"/>
          <a:ext cx="2107868" cy="1738550"/>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Family</a:t>
          </a:r>
          <a:endParaRPr lang="en-US" sz="2000" kern="1200" dirty="0"/>
        </a:p>
        <a:p>
          <a:pPr marL="228600" lvl="1" indent="-228600" algn="l" defTabSz="889000">
            <a:lnSpc>
              <a:spcPct val="90000"/>
            </a:lnSpc>
            <a:spcBef>
              <a:spcPct val="0"/>
            </a:spcBef>
            <a:spcAft>
              <a:spcPct val="15000"/>
            </a:spcAft>
            <a:buChar char="••"/>
          </a:pPr>
          <a:r>
            <a:rPr lang="en-US" sz="2000" kern="1200" dirty="0" smtClean="0"/>
            <a:t>member </a:t>
          </a:r>
          <a:endParaRPr lang="en-US" sz="2000" kern="1200" dirty="0"/>
        </a:p>
        <a:p>
          <a:pPr marL="228600" lvl="1" indent="-228600" algn="l" defTabSz="889000">
            <a:lnSpc>
              <a:spcPct val="90000"/>
            </a:lnSpc>
            <a:spcBef>
              <a:spcPct val="0"/>
            </a:spcBef>
            <a:spcAft>
              <a:spcPct val="15000"/>
            </a:spcAft>
            <a:buChar char="••"/>
          </a:pPr>
          <a:r>
            <a:rPr lang="en-US" sz="2000" kern="1200" dirty="0" smtClean="0"/>
            <a:t>talks </a:t>
          </a:r>
          <a:endParaRPr lang="en-US" sz="2000" kern="1200" dirty="0"/>
        </a:p>
      </dsp:txBody>
      <dsp:txXfrm>
        <a:off x="190206" y="904755"/>
        <a:ext cx="2107868" cy="1366003"/>
      </dsp:txXfrm>
    </dsp:sp>
    <dsp:sp modelId="{3C13C777-836C-4C09-AE27-103D971F8C12}">
      <dsp:nvSpPr>
        <dsp:cNvPr id="0" name=""/>
        <dsp:cNvSpPr/>
      </dsp:nvSpPr>
      <dsp:spPr>
        <a:xfrm>
          <a:off x="1355924" y="1251128"/>
          <a:ext cx="2424593" cy="2424593"/>
        </a:xfrm>
        <a:prstGeom prst="leftCircularArrow">
          <a:avLst>
            <a:gd name="adj1" fmla="val 3564"/>
            <a:gd name="adj2" fmla="val 442877"/>
            <a:gd name="adj3" fmla="val 2218388"/>
            <a:gd name="adj4" fmla="val 9024489"/>
            <a:gd name="adj5" fmla="val 41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787941-E681-4938-9E4D-2B346D408742}">
      <dsp:nvSpPr>
        <dsp:cNvPr id="0" name=""/>
        <dsp:cNvSpPr/>
      </dsp:nvSpPr>
      <dsp:spPr>
        <a:xfrm>
          <a:off x="658621" y="2270759"/>
          <a:ext cx="1873660" cy="74509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Do you know where….</a:t>
          </a:r>
          <a:endParaRPr lang="en-US" sz="1800" kern="1200" dirty="0"/>
        </a:p>
      </dsp:txBody>
      <dsp:txXfrm>
        <a:off x="658621" y="2270759"/>
        <a:ext cx="1873660" cy="745093"/>
      </dsp:txXfrm>
    </dsp:sp>
    <dsp:sp modelId="{57E69FEF-DC02-428F-9045-87A9707E9BB7}">
      <dsp:nvSpPr>
        <dsp:cNvPr id="0" name=""/>
        <dsp:cNvSpPr/>
      </dsp:nvSpPr>
      <dsp:spPr>
        <a:xfrm>
          <a:off x="2943762" y="904755"/>
          <a:ext cx="2107868" cy="1738550"/>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Child with</a:t>
          </a:r>
          <a:endParaRPr lang="en-US" sz="2000" kern="1200" dirty="0"/>
        </a:p>
        <a:p>
          <a:pPr marL="228600" lvl="1" indent="-228600" algn="l" defTabSz="889000">
            <a:lnSpc>
              <a:spcPct val="90000"/>
            </a:lnSpc>
            <a:spcBef>
              <a:spcPct val="0"/>
            </a:spcBef>
            <a:spcAft>
              <a:spcPct val="15000"/>
            </a:spcAft>
            <a:buChar char="••"/>
          </a:pPr>
          <a:r>
            <a:rPr lang="en-US" sz="2000" kern="1200" dirty="0" smtClean="0"/>
            <a:t>HL responds</a:t>
          </a:r>
          <a:endParaRPr lang="en-US" sz="2000" kern="1200" dirty="0"/>
        </a:p>
      </dsp:txBody>
      <dsp:txXfrm>
        <a:off x="2943762" y="1277302"/>
        <a:ext cx="2107868" cy="1366003"/>
      </dsp:txXfrm>
    </dsp:sp>
    <dsp:sp modelId="{1375E8C5-CC57-46F3-9079-DB62716D9E42}">
      <dsp:nvSpPr>
        <dsp:cNvPr id="0" name=""/>
        <dsp:cNvSpPr/>
      </dsp:nvSpPr>
      <dsp:spPr>
        <a:xfrm>
          <a:off x="4091914" y="-195827"/>
          <a:ext cx="2693932" cy="2693932"/>
        </a:xfrm>
        <a:prstGeom prst="circularArrow">
          <a:avLst>
            <a:gd name="adj1" fmla="val 3208"/>
            <a:gd name="adj2" fmla="val 395235"/>
            <a:gd name="adj3" fmla="val 19429254"/>
            <a:gd name="adj4" fmla="val 12575511"/>
            <a:gd name="adj5" fmla="val 37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D47034-C58C-4EAD-82EB-18DED424EFD9}">
      <dsp:nvSpPr>
        <dsp:cNvPr id="0" name=""/>
        <dsp:cNvSpPr/>
      </dsp:nvSpPr>
      <dsp:spPr>
        <a:xfrm>
          <a:off x="3412177" y="532209"/>
          <a:ext cx="1873660" cy="74509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I put it in the ..</a:t>
          </a:r>
          <a:endParaRPr lang="en-US" sz="1800" kern="1200" dirty="0"/>
        </a:p>
      </dsp:txBody>
      <dsp:txXfrm>
        <a:off x="3412177" y="532209"/>
        <a:ext cx="1873660" cy="745093"/>
      </dsp:txXfrm>
    </dsp:sp>
    <dsp:sp modelId="{52D920BE-A8E6-41B5-98B4-708080FA9431}">
      <dsp:nvSpPr>
        <dsp:cNvPr id="0" name=""/>
        <dsp:cNvSpPr/>
      </dsp:nvSpPr>
      <dsp:spPr>
        <a:xfrm>
          <a:off x="5697317" y="904755"/>
          <a:ext cx="2107868" cy="1738550"/>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Person</a:t>
          </a:r>
          <a:endParaRPr lang="en-US" sz="2000" kern="1200" dirty="0"/>
        </a:p>
        <a:p>
          <a:pPr marL="228600" lvl="1" indent="-228600" algn="l" defTabSz="889000">
            <a:lnSpc>
              <a:spcPct val="90000"/>
            </a:lnSpc>
            <a:spcBef>
              <a:spcPct val="0"/>
            </a:spcBef>
            <a:spcAft>
              <a:spcPct val="15000"/>
            </a:spcAft>
            <a:buChar char="••"/>
          </a:pPr>
          <a:r>
            <a:rPr lang="en-US" sz="2000" kern="1200" dirty="0" smtClean="0"/>
            <a:t>responds</a:t>
          </a:r>
          <a:endParaRPr lang="en-US" sz="2000" kern="1200" dirty="0"/>
        </a:p>
      </dsp:txBody>
      <dsp:txXfrm>
        <a:off x="5697317" y="904755"/>
        <a:ext cx="2107868" cy="1366003"/>
      </dsp:txXfrm>
    </dsp:sp>
    <dsp:sp modelId="{D1B91490-CC96-405E-A679-97DC0E4BCA64}">
      <dsp:nvSpPr>
        <dsp:cNvPr id="0" name=""/>
        <dsp:cNvSpPr/>
      </dsp:nvSpPr>
      <dsp:spPr>
        <a:xfrm>
          <a:off x="6165733" y="2270759"/>
          <a:ext cx="1873660" cy="74509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Great. Thanks.</a:t>
          </a:r>
          <a:endParaRPr lang="en-US" sz="1800" kern="1200" dirty="0"/>
        </a:p>
      </dsp:txBody>
      <dsp:txXfrm>
        <a:off x="6165733" y="2270759"/>
        <a:ext cx="1873660" cy="74509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2EBD68-8956-4615-9DF2-26260D3DA491}">
      <dsp:nvSpPr>
        <dsp:cNvPr id="0" name=""/>
        <dsp:cNvSpPr/>
      </dsp:nvSpPr>
      <dsp:spPr>
        <a:xfrm>
          <a:off x="987140" y="699516"/>
          <a:ext cx="1629707" cy="1344168"/>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Person </a:t>
          </a:r>
          <a:endParaRPr lang="en-US" sz="1500" kern="1200" dirty="0"/>
        </a:p>
        <a:p>
          <a:pPr marL="114300" lvl="1" indent="-114300" algn="l" defTabSz="666750">
            <a:lnSpc>
              <a:spcPct val="90000"/>
            </a:lnSpc>
            <a:spcBef>
              <a:spcPct val="0"/>
            </a:spcBef>
            <a:spcAft>
              <a:spcPct val="15000"/>
            </a:spcAft>
            <a:buChar char="••"/>
          </a:pPr>
          <a:r>
            <a:rPr lang="en-US" sz="1500" kern="1200" dirty="0" smtClean="0"/>
            <a:t>Talks </a:t>
          </a:r>
          <a:endParaRPr lang="en-US" sz="1500" kern="1200" dirty="0"/>
        </a:p>
      </dsp:txBody>
      <dsp:txXfrm>
        <a:off x="987140" y="699516"/>
        <a:ext cx="1629707" cy="1056132"/>
      </dsp:txXfrm>
    </dsp:sp>
    <dsp:sp modelId="{3C13C777-836C-4C09-AE27-103D971F8C12}">
      <dsp:nvSpPr>
        <dsp:cNvPr id="0" name=""/>
        <dsp:cNvSpPr/>
      </dsp:nvSpPr>
      <dsp:spPr>
        <a:xfrm>
          <a:off x="1860460" y="866390"/>
          <a:ext cx="2024400" cy="2024400"/>
        </a:xfrm>
        <a:prstGeom prst="leftCircularArrow">
          <a:avLst>
            <a:gd name="adj1" fmla="val 4268"/>
            <a:gd name="adj2" fmla="val 539530"/>
            <a:gd name="adj3" fmla="val 2317133"/>
            <a:gd name="adj4" fmla="val 9026582"/>
            <a:gd name="adj5" fmla="val 498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787941-E681-4938-9E4D-2B346D408742}">
      <dsp:nvSpPr>
        <dsp:cNvPr id="0" name=""/>
        <dsp:cNvSpPr/>
      </dsp:nvSpPr>
      <dsp:spPr>
        <a:xfrm>
          <a:off x="1349297" y="1755648"/>
          <a:ext cx="1448629" cy="576072"/>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Do you know where….</a:t>
          </a:r>
          <a:endParaRPr lang="en-US" sz="1400" kern="1200" dirty="0"/>
        </a:p>
      </dsp:txBody>
      <dsp:txXfrm>
        <a:off x="1349297" y="1755648"/>
        <a:ext cx="1448629" cy="576072"/>
      </dsp:txXfrm>
    </dsp:sp>
    <dsp:sp modelId="{57E69FEF-DC02-428F-9045-87A9707E9BB7}">
      <dsp:nvSpPr>
        <dsp:cNvPr id="0" name=""/>
        <dsp:cNvSpPr/>
      </dsp:nvSpPr>
      <dsp:spPr>
        <a:xfrm>
          <a:off x="3209406" y="562392"/>
          <a:ext cx="1629707" cy="1616469"/>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Child with HL</a:t>
          </a:r>
          <a:endParaRPr lang="en-US" sz="1500" kern="1200" dirty="0"/>
        </a:p>
        <a:p>
          <a:pPr marL="114300" lvl="1" indent="-114300" algn="l" defTabSz="666750">
            <a:lnSpc>
              <a:spcPct val="90000"/>
            </a:lnSpc>
            <a:spcBef>
              <a:spcPct val="0"/>
            </a:spcBef>
            <a:spcAft>
              <a:spcPct val="15000"/>
            </a:spcAft>
            <a:buChar char="••"/>
          </a:pPr>
          <a:r>
            <a:rPr lang="en-US" sz="1500" kern="1200" dirty="0" smtClean="0"/>
            <a:t>doesn’t realize he was spoken to </a:t>
          </a:r>
          <a:endParaRPr lang="en-US" sz="1500" kern="1200" dirty="0"/>
        </a:p>
      </dsp:txBody>
      <dsp:txXfrm>
        <a:off x="3209406" y="908779"/>
        <a:ext cx="1629707" cy="1270083"/>
      </dsp:txXfrm>
    </dsp:sp>
    <dsp:sp modelId="{1375E8C5-CC57-46F3-9079-DB62716D9E42}">
      <dsp:nvSpPr>
        <dsp:cNvPr id="0" name=""/>
        <dsp:cNvSpPr/>
      </dsp:nvSpPr>
      <dsp:spPr>
        <a:xfrm>
          <a:off x="4068593" y="-200294"/>
          <a:ext cx="2232640" cy="2232640"/>
        </a:xfrm>
        <a:prstGeom prst="circularArrow">
          <a:avLst>
            <a:gd name="adj1" fmla="val 3870"/>
            <a:gd name="adj2" fmla="val 484505"/>
            <a:gd name="adj3" fmla="val 19341864"/>
            <a:gd name="adj4" fmla="val 12577390"/>
            <a:gd name="adj5" fmla="val 451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D47034-C58C-4EAD-82EB-18DED424EFD9}">
      <dsp:nvSpPr>
        <dsp:cNvPr id="0" name=""/>
        <dsp:cNvSpPr/>
      </dsp:nvSpPr>
      <dsp:spPr>
        <a:xfrm>
          <a:off x="3571564" y="410507"/>
          <a:ext cx="1448629" cy="576072"/>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a:t>
          </a:r>
          <a:endParaRPr lang="en-US" sz="1400" kern="1200" dirty="0"/>
        </a:p>
      </dsp:txBody>
      <dsp:txXfrm>
        <a:off x="3571564" y="410507"/>
        <a:ext cx="1448629" cy="576072"/>
      </dsp:txXfrm>
    </dsp:sp>
    <dsp:sp modelId="{52D920BE-A8E6-41B5-98B4-708080FA9431}">
      <dsp:nvSpPr>
        <dsp:cNvPr id="0" name=""/>
        <dsp:cNvSpPr/>
      </dsp:nvSpPr>
      <dsp:spPr>
        <a:xfrm>
          <a:off x="5431673" y="699516"/>
          <a:ext cx="1629707" cy="1344168"/>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Person</a:t>
          </a:r>
          <a:endParaRPr lang="en-US" sz="1500" kern="1200" dirty="0"/>
        </a:p>
        <a:p>
          <a:pPr marL="114300" lvl="1" indent="-114300" algn="l" defTabSz="666750">
            <a:lnSpc>
              <a:spcPct val="90000"/>
            </a:lnSpc>
            <a:spcBef>
              <a:spcPct val="0"/>
            </a:spcBef>
            <a:spcAft>
              <a:spcPct val="15000"/>
            </a:spcAft>
            <a:buChar char="••"/>
          </a:pPr>
          <a:r>
            <a:rPr lang="en-US" sz="1500" kern="1200" dirty="0" smtClean="0"/>
            <a:t>responds</a:t>
          </a:r>
          <a:endParaRPr lang="en-US" sz="1500" kern="1200" dirty="0"/>
        </a:p>
      </dsp:txBody>
      <dsp:txXfrm>
        <a:off x="5431673" y="699516"/>
        <a:ext cx="1629707" cy="1056132"/>
      </dsp:txXfrm>
    </dsp:sp>
    <dsp:sp modelId="{D1B91490-CC96-405E-A679-97DC0E4BCA64}">
      <dsp:nvSpPr>
        <dsp:cNvPr id="0" name=""/>
        <dsp:cNvSpPr/>
      </dsp:nvSpPr>
      <dsp:spPr>
        <a:xfrm>
          <a:off x="5793830" y="1755648"/>
          <a:ext cx="1448629" cy="576072"/>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BOB! What did you do with...</a:t>
          </a:r>
          <a:endParaRPr lang="en-US" sz="1400" kern="1200" dirty="0"/>
        </a:p>
      </dsp:txBody>
      <dsp:txXfrm>
        <a:off x="5793830" y="1755648"/>
        <a:ext cx="1448629" cy="57607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2EBD68-8956-4615-9DF2-26260D3DA491}">
      <dsp:nvSpPr>
        <dsp:cNvPr id="0" name=""/>
        <dsp:cNvSpPr/>
      </dsp:nvSpPr>
      <dsp:spPr>
        <a:xfrm>
          <a:off x="987140" y="531876"/>
          <a:ext cx="1629707" cy="1344168"/>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Child with HL responds</a:t>
          </a:r>
          <a:endParaRPr lang="en-US" sz="1600" kern="1200" dirty="0"/>
        </a:p>
      </dsp:txBody>
      <dsp:txXfrm>
        <a:off x="987140" y="531876"/>
        <a:ext cx="1629707" cy="1056132"/>
      </dsp:txXfrm>
    </dsp:sp>
    <dsp:sp modelId="{3C13C777-836C-4C09-AE27-103D971F8C12}">
      <dsp:nvSpPr>
        <dsp:cNvPr id="0" name=""/>
        <dsp:cNvSpPr/>
      </dsp:nvSpPr>
      <dsp:spPr>
        <a:xfrm>
          <a:off x="1807874" y="945224"/>
          <a:ext cx="2034371" cy="2034371"/>
        </a:xfrm>
        <a:prstGeom prst="leftCircularArrow">
          <a:avLst>
            <a:gd name="adj1" fmla="val 4248"/>
            <a:gd name="adj2" fmla="val 536612"/>
            <a:gd name="adj3" fmla="val 1954765"/>
            <a:gd name="adj4" fmla="val 8667132"/>
            <a:gd name="adj5" fmla="val 495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787941-E681-4938-9E4D-2B346D408742}">
      <dsp:nvSpPr>
        <dsp:cNvPr id="0" name=""/>
        <dsp:cNvSpPr/>
      </dsp:nvSpPr>
      <dsp:spPr>
        <a:xfrm>
          <a:off x="1349297" y="1252728"/>
          <a:ext cx="1448629" cy="1246631"/>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What!?! (feels angry for being yelled at</a:t>
          </a:r>
          <a:endParaRPr lang="en-US" sz="1300" kern="1200" dirty="0"/>
        </a:p>
      </dsp:txBody>
      <dsp:txXfrm>
        <a:off x="1349297" y="1252728"/>
        <a:ext cx="1448629" cy="1246631"/>
      </dsp:txXfrm>
    </dsp:sp>
    <dsp:sp modelId="{57E69FEF-DC02-428F-9045-87A9707E9BB7}">
      <dsp:nvSpPr>
        <dsp:cNvPr id="0" name=""/>
        <dsp:cNvSpPr/>
      </dsp:nvSpPr>
      <dsp:spPr>
        <a:xfrm>
          <a:off x="3209406" y="562392"/>
          <a:ext cx="1629707" cy="1616469"/>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Person repeats, with some impatience</a:t>
          </a:r>
          <a:endParaRPr lang="en-US" sz="1600" kern="1200" dirty="0"/>
        </a:p>
      </dsp:txBody>
      <dsp:txXfrm>
        <a:off x="3209406" y="908779"/>
        <a:ext cx="1629707" cy="1270083"/>
      </dsp:txXfrm>
    </dsp:sp>
    <dsp:sp modelId="{1375E8C5-CC57-46F3-9079-DB62716D9E42}">
      <dsp:nvSpPr>
        <dsp:cNvPr id="0" name=""/>
        <dsp:cNvSpPr/>
      </dsp:nvSpPr>
      <dsp:spPr>
        <a:xfrm>
          <a:off x="4120257" y="-309919"/>
          <a:ext cx="2246151" cy="2246151"/>
        </a:xfrm>
        <a:prstGeom prst="circularArrow">
          <a:avLst>
            <a:gd name="adj1" fmla="val 3847"/>
            <a:gd name="adj2" fmla="val 481320"/>
            <a:gd name="adj3" fmla="val 18949127"/>
            <a:gd name="adj4" fmla="val 12181469"/>
            <a:gd name="adj5" fmla="val 448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D47034-C58C-4EAD-82EB-18DED424EFD9}">
      <dsp:nvSpPr>
        <dsp:cNvPr id="0" name=""/>
        <dsp:cNvSpPr/>
      </dsp:nvSpPr>
      <dsp:spPr>
        <a:xfrm>
          <a:off x="3571564" y="410507"/>
          <a:ext cx="1448629" cy="576072"/>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I said, what did you do with…</a:t>
          </a:r>
          <a:endParaRPr lang="en-US" sz="1300" kern="1200" dirty="0"/>
        </a:p>
      </dsp:txBody>
      <dsp:txXfrm>
        <a:off x="3571564" y="410507"/>
        <a:ext cx="1448629" cy="576072"/>
      </dsp:txXfrm>
    </dsp:sp>
    <dsp:sp modelId="{52D920BE-A8E6-41B5-98B4-708080FA9431}">
      <dsp:nvSpPr>
        <dsp:cNvPr id="0" name=""/>
        <dsp:cNvSpPr/>
      </dsp:nvSpPr>
      <dsp:spPr>
        <a:xfrm>
          <a:off x="5431673" y="493776"/>
          <a:ext cx="1629707" cy="1344168"/>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Child with HL responds</a:t>
          </a:r>
          <a:endParaRPr lang="en-US" sz="1600" kern="1200" dirty="0"/>
        </a:p>
      </dsp:txBody>
      <dsp:txXfrm>
        <a:off x="5431673" y="493776"/>
        <a:ext cx="1629707" cy="1056132"/>
      </dsp:txXfrm>
    </dsp:sp>
    <dsp:sp modelId="{D1B91490-CC96-405E-A679-97DC0E4BCA64}">
      <dsp:nvSpPr>
        <dsp:cNvPr id="0" name=""/>
        <dsp:cNvSpPr/>
      </dsp:nvSpPr>
      <dsp:spPr>
        <a:xfrm>
          <a:off x="5793830" y="1138428"/>
          <a:ext cx="1448629" cy="1399031"/>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It’s in the… (feeling anxious or resentful ) </a:t>
          </a:r>
          <a:endParaRPr lang="en-US" sz="1300" kern="1200" dirty="0"/>
        </a:p>
      </dsp:txBody>
      <dsp:txXfrm>
        <a:off x="5793830" y="1138428"/>
        <a:ext cx="1448629" cy="139903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0DD8166-5082-4A1A-AD82-C77286BEAD77}" type="datetimeFigureOut">
              <a:rPr lang="en-US" smtClean="0"/>
              <a:pPr/>
              <a:t>2/18/2012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950D3AA-9015-4843-960D-F5F9D242A1C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D631BE5-A43B-4E6A-9DFF-26A19AFE0846}" type="datetimeFigureOut">
              <a:rPr lang="en-US" smtClean="0"/>
              <a:pPr/>
              <a:t>2/18/2012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CE39CC04-150D-4992-B8EA-3820E467B5C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t>40% of kids use their devices less than 4 hours per day</a:t>
            </a:r>
          </a:p>
          <a:p>
            <a:pPr>
              <a:buFont typeface="Arial" pitchFamily="34" charset="0"/>
              <a:buNone/>
            </a:pPr>
            <a:endParaRPr lang="en-US" sz="1600" dirty="0" smtClean="0"/>
          </a:p>
          <a:p>
            <a:pPr>
              <a:buFont typeface="Arial" pitchFamily="34" charset="0"/>
              <a:buChar char="•"/>
            </a:pPr>
            <a:r>
              <a:rPr lang="en-US" sz="1600" dirty="0" smtClean="0"/>
              <a:t>Only about</a:t>
            </a:r>
            <a:r>
              <a:rPr lang="en-US" sz="1600" baseline="0" dirty="0" smtClean="0"/>
              <a:t> 10% achieve hearing aid wear all waking hours</a:t>
            </a:r>
            <a:endParaRPr lang="en-US" sz="1600" dirty="0" smtClean="0"/>
          </a:p>
          <a:p>
            <a:pPr>
              <a:buFont typeface="Arial" pitchFamily="34" charset="0"/>
              <a:buNone/>
            </a:pPr>
            <a:endParaRPr lang="en-US" sz="1600"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dirty="0" smtClean="0"/>
              <a:t>School-aged are in noise about 30% of time – they are more likely to be using FM in classroom settings</a:t>
            </a:r>
          </a:p>
          <a:p>
            <a:pPr>
              <a:buFont typeface="Arial" pitchFamily="34" charset="0"/>
              <a:buChar char="•"/>
            </a:pPr>
            <a:endParaRPr lang="en-US" sz="1600" dirty="0" smtClean="0"/>
          </a:p>
          <a:p>
            <a:pPr>
              <a:buFont typeface="Arial" pitchFamily="34" charset="0"/>
              <a:buChar char="•"/>
            </a:pPr>
            <a:r>
              <a:rPr lang="en-US" sz="1600" dirty="0" smtClean="0"/>
              <a:t>Infants are in noise about 20% of listening time – If</a:t>
            </a:r>
            <a:r>
              <a:rPr lang="en-US" sz="1600" baseline="0" dirty="0" smtClean="0"/>
              <a:t> an infant only has hearing aids on a few hours per day, then 20% of listening time in noise can substantially interfere with incidental exposure to language (language is caught, not taught)</a:t>
            </a:r>
            <a:endParaRPr lang="en-US" sz="1600" dirty="0" smtClean="0"/>
          </a:p>
          <a:p>
            <a:endParaRPr lang="en-US" dirty="0" smtClean="0"/>
          </a:p>
          <a:p>
            <a:endParaRPr lang="en-US" dirty="0" smtClean="0"/>
          </a:p>
          <a:p>
            <a:r>
              <a:rPr lang="en-US" dirty="0" smtClean="0"/>
              <a:t>http://www.phonak.com/content/dam/phonak/b2b/Events/conference_proceedings/soundfoundation_chicaco2010/pdf/SoundFoundation_Chicago20 10_Jones.pdf</a:t>
            </a:r>
            <a:endParaRPr lang="en-US" dirty="0"/>
          </a:p>
        </p:txBody>
      </p:sp>
      <p:sp>
        <p:nvSpPr>
          <p:cNvPr id="4" name="Slide Number Placeholder 3"/>
          <p:cNvSpPr>
            <a:spLocks noGrp="1"/>
          </p:cNvSpPr>
          <p:nvPr>
            <p:ph type="sldNum" sz="quarter" idx="10"/>
          </p:nvPr>
        </p:nvSpPr>
        <p:spPr/>
        <p:txBody>
          <a:bodyPr/>
          <a:lstStyle/>
          <a:p>
            <a:fld id="{3E2AD49A-4FFF-4C7A-AE1E-419BC8A43DFF}"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t>72 clinics</a:t>
            </a:r>
          </a:p>
          <a:p>
            <a:pPr>
              <a:buFont typeface="Arial" pitchFamily="34" charset="0"/>
              <a:buChar char="•"/>
            </a:pPr>
            <a:r>
              <a:rPr lang="en-US" sz="1600" dirty="0" smtClean="0"/>
              <a:t>28 schools</a:t>
            </a:r>
          </a:p>
          <a:p>
            <a:pPr>
              <a:buFont typeface="Arial" pitchFamily="34" charset="0"/>
              <a:buChar char="•"/>
            </a:pPr>
            <a:r>
              <a:rPr lang="en-US" sz="1600" dirty="0" smtClean="0"/>
              <a:t>8 months of data logging</a:t>
            </a:r>
          </a:p>
          <a:p>
            <a:pPr>
              <a:buFont typeface="Arial" pitchFamily="34" charset="0"/>
              <a:buChar char="•"/>
            </a:pPr>
            <a:r>
              <a:rPr lang="en-US" sz="1600" dirty="0" smtClean="0"/>
              <a:t>4918 children</a:t>
            </a:r>
          </a:p>
          <a:p>
            <a:pPr>
              <a:buFont typeface="Arial" pitchFamily="34" charset="0"/>
              <a:buChar char="•"/>
            </a:pPr>
            <a:r>
              <a:rPr lang="en-US" sz="1600" dirty="0" smtClean="0"/>
              <a:t>8669 ears (1167 unilateral amplification users)</a:t>
            </a:r>
          </a:p>
          <a:p>
            <a:pPr>
              <a:buFont typeface="Arial" pitchFamily="34" charset="0"/>
              <a:buChar char="•"/>
            </a:pPr>
            <a:r>
              <a:rPr lang="en-US" sz="1600" dirty="0" smtClean="0"/>
              <a:t>Average AC hearing loss – 56 dB (94% SNHL)</a:t>
            </a:r>
          </a:p>
          <a:p>
            <a:pPr>
              <a:buFont typeface="Arial" pitchFamily="34" charset="0"/>
              <a:buChar char="•"/>
            </a:pPr>
            <a:r>
              <a:rPr lang="en-US" sz="1600" dirty="0" smtClean="0"/>
              <a:t>97% wore BTE hearing aids</a:t>
            </a:r>
          </a:p>
          <a:p>
            <a:pPr>
              <a:buFont typeface="Arial" pitchFamily="34" charset="0"/>
              <a:buChar char="•"/>
            </a:pPr>
            <a:r>
              <a:rPr lang="en-US" sz="1600" dirty="0" smtClean="0"/>
              <a:t>63% of children in the study used economy aids,  10% basic aids, 22% advanced</a:t>
            </a:r>
            <a:r>
              <a:rPr lang="en-US" sz="1600" baseline="0" dirty="0" smtClean="0"/>
              <a:t> and 5% had premium hearing aids</a:t>
            </a:r>
          </a:p>
          <a:p>
            <a:pPr>
              <a:buFont typeface="Arial" pitchFamily="34" charset="0"/>
              <a:buChar char="•"/>
            </a:pPr>
            <a:r>
              <a:rPr lang="en-US" sz="1600" baseline="0" dirty="0" smtClean="0"/>
              <a:t>NOTICE – fewer aided children in the mild hearing loss category – if they are being fit with aids, they are not wearing them!</a:t>
            </a:r>
            <a:endParaRPr lang="en-US" sz="1600" dirty="0" smtClean="0"/>
          </a:p>
          <a:p>
            <a:pPr>
              <a:buFont typeface="Arial" pitchFamily="34" charset="0"/>
              <a:buChar char="•"/>
            </a:pPr>
            <a:endParaRPr lang="en-US" sz="1600" dirty="0"/>
          </a:p>
        </p:txBody>
      </p:sp>
      <p:sp>
        <p:nvSpPr>
          <p:cNvPr id="4" name="Slide Number Placeholder 3"/>
          <p:cNvSpPr>
            <a:spLocks noGrp="1"/>
          </p:cNvSpPr>
          <p:nvPr>
            <p:ph type="sldNum" sz="quarter" idx="10"/>
          </p:nvPr>
        </p:nvSpPr>
        <p:spPr/>
        <p:txBody>
          <a:bodyPr/>
          <a:lstStyle/>
          <a:p>
            <a:fld id="{3E2AD49A-4FFF-4C7A-AE1E-419BC8A43DFF}"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Chillin</a:t>
            </a:r>
            <a:r>
              <a:rPr lang="en-US" dirty="0" smtClean="0"/>
              <a:t> – relaxing</a:t>
            </a:r>
          </a:p>
          <a:p>
            <a:r>
              <a:rPr lang="en-US" dirty="0" smtClean="0"/>
              <a:t>Tight – close</a:t>
            </a:r>
            <a:r>
              <a:rPr lang="en-US" baseline="0" dirty="0" smtClean="0"/>
              <a:t> in relationship</a:t>
            </a:r>
          </a:p>
          <a:p>
            <a:r>
              <a:rPr lang="en-US" baseline="0" dirty="0" err="1" smtClean="0"/>
              <a:t>Requestion</a:t>
            </a:r>
            <a:r>
              <a:rPr lang="en-US" baseline="0" dirty="0" smtClean="0"/>
              <a:t> – cross between request and question</a:t>
            </a:r>
            <a:endParaRPr lang="en-US" dirty="0"/>
          </a:p>
        </p:txBody>
      </p:sp>
      <p:sp>
        <p:nvSpPr>
          <p:cNvPr id="4" name="Slide Number Placeholder 3"/>
          <p:cNvSpPr>
            <a:spLocks noGrp="1"/>
          </p:cNvSpPr>
          <p:nvPr>
            <p:ph type="sldNum" sz="quarter" idx="10"/>
          </p:nvPr>
        </p:nvSpPr>
        <p:spPr/>
        <p:txBody>
          <a:bodyPr/>
          <a:lstStyle/>
          <a:p>
            <a:fld id="{CE39CC04-150D-4992-B8EA-3820E467B5C2}"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2/18/2012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F880099-252C-4106-BA90-2FB6FE5FCDF7}" type="datetimeFigureOut">
              <a:rPr lang="en-US" smtClean="0"/>
              <a:pPr/>
              <a:t>2/18/2012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F880099-252C-4106-BA90-2FB6FE5FCDF7}" type="datetimeFigureOut">
              <a:rPr lang="en-US" smtClean="0"/>
              <a:pPr/>
              <a:t>2/18/2012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6EFA7C7-62DA-4075-BD92-B8B8BECCA1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F880099-252C-4106-BA90-2FB6FE5FCDF7}" type="datetimeFigureOut">
              <a:rPr lang="en-US" smtClean="0"/>
              <a:pPr/>
              <a:t>2/18/2012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6EFA7C7-62DA-4075-BD92-B8B8BECCA112}"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F880099-252C-4106-BA90-2FB6FE5FCDF7}" type="datetimeFigureOut">
              <a:rPr lang="en-US" smtClean="0"/>
              <a:pPr/>
              <a:t>2/18/2012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36EFA7C7-62DA-4075-BD92-B8B8BECCA1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BF880099-252C-4106-BA90-2FB6FE5FCDF7}" type="datetimeFigureOut">
              <a:rPr lang="en-US" smtClean="0"/>
              <a:pPr/>
              <a:t>2/18/2012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F880099-252C-4106-BA90-2FB6FE5FCDF7}" type="datetimeFigureOut">
              <a:rPr lang="en-US" smtClean="0"/>
              <a:pPr/>
              <a:t>2/18/2012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6EFA7C7-62DA-4075-BD92-B8B8BECCA112}"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pPr/>
              <a:t>2/18/2012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wmf"/></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uccessforkidswithhearingloss.com/" TargetMode="Externa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7772400" cy="1829761"/>
          </a:xfrm>
        </p:spPr>
        <p:txBody>
          <a:bodyPr>
            <a:normAutofit fontScale="90000"/>
          </a:bodyPr>
          <a:lstStyle/>
          <a:p>
            <a:pPr algn="ctr"/>
            <a:r>
              <a:rPr lang="en-US" dirty="0" smtClean="0"/>
              <a:t>Building Social Language &amp; Communication Confidence: </a:t>
            </a:r>
            <a:br>
              <a:rPr lang="en-US" dirty="0" smtClean="0"/>
            </a:br>
            <a:r>
              <a:rPr lang="en-US" dirty="0" smtClean="0"/>
              <a:t>The Key Role of the Family</a:t>
            </a:r>
            <a:endParaRPr lang="en-US" dirty="0"/>
          </a:p>
        </p:txBody>
      </p:sp>
      <p:sp>
        <p:nvSpPr>
          <p:cNvPr id="3" name="Subtitle 2"/>
          <p:cNvSpPr>
            <a:spLocks noGrp="1"/>
          </p:cNvSpPr>
          <p:nvPr>
            <p:ph type="subTitle" idx="1"/>
          </p:nvPr>
        </p:nvSpPr>
        <p:spPr>
          <a:xfrm>
            <a:off x="609600" y="4267200"/>
            <a:ext cx="7772400" cy="1600200"/>
          </a:xfrm>
        </p:spPr>
        <p:txBody>
          <a:bodyPr>
            <a:noAutofit/>
          </a:bodyPr>
          <a:lstStyle/>
          <a:p>
            <a:pPr algn="ctr"/>
            <a:r>
              <a:rPr lang="en-US" sz="2800" dirty="0" smtClean="0"/>
              <a:t>Karen L. Anderson, PhD</a:t>
            </a:r>
          </a:p>
          <a:p>
            <a:pPr algn="ctr"/>
            <a:r>
              <a:rPr lang="en-US" sz="2800" dirty="0" smtClean="0"/>
              <a:t>March 10, 2012</a:t>
            </a:r>
          </a:p>
          <a:p>
            <a:pPr algn="ctr"/>
            <a:endParaRPr lang="en-US" sz="700" dirty="0" smtClean="0"/>
          </a:p>
          <a:p>
            <a:pPr algn="ctr"/>
            <a:r>
              <a:rPr lang="en-US" sz="2800" dirty="0" smtClean="0">
                <a:solidFill>
                  <a:schemeClr val="bg1"/>
                </a:solidFill>
                <a:effectLst>
                  <a:outerShdw blurRad="38100" dist="38100" dir="2700000" algn="tl">
                    <a:srgbClr val="000000">
                      <a:alpha val="43137"/>
                    </a:srgbClr>
                  </a:outerShdw>
                </a:effectLst>
              </a:rPr>
              <a:t>http://successforkidswithhearingloss.com </a:t>
            </a:r>
            <a:endParaRPr lang="en-US" sz="2800" dirty="0">
              <a:solidFill>
                <a:schemeClr val="bg1"/>
              </a:solidFill>
              <a:effectLst>
                <a:outerShdw blurRad="38100" dist="38100" dir="2700000" algn="tl">
                  <a:srgbClr val="000000">
                    <a:alpha val="43137"/>
                  </a:srgbClr>
                </a:outerShdw>
              </a:effectLst>
            </a:endParaRPr>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7315200" y="0"/>
            <a:ext cx="1828800" cy="1828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90600"/>
            <a:ext cx="8229600" cy="5867400"/>
          </a:xfrm>
        </p:spPr>
        <p:txBody>
          <a:bodyPr>
            <a:normAutofit/>
          </a:bodyPr>
          <a:lstStyle/>
          <a:p>
            <a:r>
              <a:rPr lang="en-US" dirty="0" smtClean="0"/>
              <a:t>a feeling or consciousness of one's powers or of </a:t>
            </a:r>
            <a:r>
              <a:rPr lang="en-US" u="sng" dirty="0" smtClean="0"/>
              <a:t>reliance on one's circumstances </a:t>
            </a:r>
            <a:r>
              <a:rPr lang="en-US" dirty="0" smtClean="0"/>
              <a:t>&lt;had perfect </a:t>
            </a:r>
            <a:r>
              <a:rPr lang="en-US" i="1" dirty="0" smtClean="0"/>
              <a:t>confidence</a:t>
            </a:r>
            <a:r>
              <a:rPr lang="en-US" dirty="0" smtClean="0"/>
              <a:t> in her ability to succeed&gt;</a:t>
            </a:r>
          </a:p>
          <a:p>
            <a:pPr lvl="1"/>
            <a:r>
              <a:rPr lang="en-US" dirty="0" smtClean="0">
                <a:solidFill>
                  <a:schemeClr val="accent1">
                    <a:lumMod val="50000"/>
                  </a:schemeClr>
                </a:solidFill>
              </a:rPr>
              <a:t>There is a need to be able to rely on hearing to be the same from day to day</a:t>
            </a:r>
          </a:p>
          <a:p>
            <a:pPr lvl="1">
              <a:buNone/>
            </a:pPr>
            <a:endParaRPr lang="en-US" dirty="0" smtClean="0"/>
          </a:p>
          <a:p>
            <a:r>
              <a:rPr lang="en-US" dirty="0" smtClean="0"/>
              <a:t>faith or </a:t>
            </a:r>
            <a:r>
              <a:rPr lang="en-US" u="sng" dirty="0" smtClean="0"/>
              <a:t>belief that one will act in a right</a:t>
            </a:r>
            <a:r>
              <a:rPr lang="en-US" dirty="0" smtClean="0"/>
              <a:t>, proper, or effective </a:t>
            </a:r>
            <a:r>
              <a:rPr lang="en-US" u="sng" dirty="0" smtClean="0"/>
              <a:t>way</a:t>
            </a:r>
            <a:r>
              <a:rPr lang="en-US" dirty="0" smtClean="0"/>
              <a:t> &lt;have </a:t>
            </a:r>
            <a:r>
              <a:rPr lang="en-US" i="1" dirty="0" smtClean="0"/>
              <a:t>confidence    </a:t>
            </a:r>
            <a:r>
              <a:rPr lang="en-US" dirty="0" smtClean="0"/>
              <a:t> in a leader&gt; </a:t>
            </a:r>
          </a:p>
          <a:p>
            <a:pPr lvl="1"/>
            <a:r>
              <a:rPr lang="en-US" dirty="0" smtClean="0">
                <a:solidFill>
                  <a:schemeClr val="accent1">
                    <a:lumMod val="50000"/>
                  </a:schemeClr>
                </a:solidFill>
              </a:rPr>
              <a:t>Learned through watching how loved ones act</a:t>
            </a:r>
          </a:p>
          <a:p>
            <a:pPr lvl="1"/>
            <a:r>
              <a:rPr lang="en-US" dirty="0" smtClean="0">
                <a:solidFill>
                  <a:schemeClr val="accent1">
                    <a:lumMod val="50000"/>
                  </a:schemeClr>
                </a:solidFill>
              </a:rPr>
              <a:t>Being ‘taught how to act’ by family and others</a:t>
            </a:r>
          </a:p>
          <a:p>
            <a:pPr lvl="1"/>
            <a:r>
              <a:rPr lang="en-US" dirty="0" smtClean="0">
                <a:solidFill>
                  <a:schemeClr val="accent1">
                    <a:lumMod val="50000"/>
                  </a:schemeClr>
                </a:solidFill>
              </a:rPr>
              <a:t>Experience - including feedback when behavior is successful or not</a:t>
            </a:r>
          </a:p>
          <a:p>
            <a:pPr lvl="1" algn="r">
              <a:buNone/>
            </a:pPr>
            <a:r>
              <a:rPr lang="en-US" sz="1800" dirty="0" smtClean="0"/>
              <a:t>Merriam-Webster.com</a:t>
            </a:r>
          </a:p>
        </p:txBody>
      </p:sp>
      <p:sp>
        <p:nvSpPr>
          <p:cNvPr id="3" name="Title 2"/>
          <p:cNvSpPr>
            <a:spLocks noGrp="1"/>
          </p:cNvSpPr>
          <p:nvPr>
            <p:ph type="title"/>
          </p:nvPr>
        </p:nvSpPr>
        <p:spPr>
          <a:xfrm>
            <a:off x="457200" y="274638"/>
            <a:ext cx="8229600" cy="792162"/>
          </a:xfrm>
        </p:spPr>
        <p:txBody>
          <a:bodyPr/>
          <a:lstStyle/>
          <a:p>
            <a:r>
              <a:rPr lang="en-US" dirty="0" smtClean="0"/>
              <a:t>What is ‘confidence’?</a:t>
            </a:r>
            <a:endParaRPr lang="en-US" dirty="0"/>
          </a:p>
        </p:txBody>
      </p:sp>
      <p:pic>
        <p:nvPicPr>
          <p:cNvPr id="5122" name="Picture 2" descr="C:\Users\karen\AppData\Local\Microsoft\Windows\Temporary Internet Files\Content.IE5\G6SXG491\MP900443874[1].jpg"/>
          <p:cNvPicPr>
            <a:picLocks noChangeAspect="1" noChangeArrowheads="1"/>
          </p:cNvPicPr>
          <p:nvPr/>
        </p:nvPicPr>
        <p:blipFill>
          <a:blip r:embed="rId2" cstate="print"/>
          <a:srcRect/>
          <a:stretch>
            <a:fillRect/>
          </a:stretch>
        </p:blipFill>
        <p:spPr bwMode="auto">
          <a:xfrm>
            <a:off x="7868752" y="2895600"/>
            <a:ext cx="1275248"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334000"/>
          </a:xfrm>
          <a:solidFill>
            <a:schemeClr val="accent5">
              <a:lumMod val="20000"/>
              <a:lumOff val="80000"/>
            </a:schemeClr>
          </a:solidFill>
        </p:spPr>
        <p:txBody>
          <a:bodyPr>
            <a:normAutofit/>
          </a:bodyPr>
          <a:lstStyle/>
          <a:p>
            <a:r>
              <a:rPr lang="en-US" sz="3200" b="1" dirty="0" smtClean="0">
                <a:effectLst>
                  <a:outerShdw blurRad="38100" dist="38100" dir="2700000" algn="tl">
                    <a:srgbClr val="000000">
                      <a:alpha val="43137"/>
                    </a:srgbClr>
                  </a:outerShdw>
                </a:effectLst>
              </a:rPr>
              <a:t>Hearing aid wear for ALL waking hours</a:t>
            </a:r>
          </a:p>
          <a:p>
            <a:r>
              <a:rPr lang="en-US" sz="3200" dirty="0" smtClean="0"/>
              <a:t>Provides consistent auditory input </a:t>
            </a:r>
          </a:p>
          <a:p>
            <a:r>
              <a:rPr lang="en-US" sz="3200" dirty="0" smtClean="0"/>
              <a:t>‘Hearing the child (and family) can count on’</a:t>
            </a:r>
          </a:p>
          <a:p>
            <a:r>
              <a:rPr lang="en-US" sz="3200" dirty="0" smtClean="0"/>
              <a:t>‘Bond’ with the hearing aids</a:t>
            </a:r>
          </a:p>
          <a:p>
            <a:pPr>
              <a:buNone/>
            </a:pPr>
            <a:r>
              <a:rPr lang="en-US" sz="3200" dirty="0" smtClean="0"/>
              <a:t>Concerns about loss, damage </a:t>
            </a:r>
          </a:p>
          <a:p>
            <a:pPr>
              <a:buNone/>
            </a:pPr>
            <a:r>
              <a:rPr lang="en-US" sz="3200" dirty="0" smtClean="0"/>
              <a:t>CAN be addressed</a:t>
            </a:r>
          </a:p>
          <a:p>
            <a:r>
              <a:rPr lang="en-US" sz="3200" dirty="0" smtClean="0"/>
              <a:t>Ear Gear – ‘mitten strings’</a:t>
            </a:r>
          </a:p>
          <a:p>
            <a:r>
              <a:rPr lang="en-US" sz="3200" dirty="0" smtClean="0"/>
              <a:t>Headbands, hats – need to                    be acoustically transparent</a:t>
            </a:r>
            <a:endParaRPr lang="en-US" sz="3200" dirty="0"/>
          </a:p>
        </p:txBody>
      </p:sp>
      <p:sp>
        <p:nvSpPr>
          <p:cNvPr id="3" name="Title 2"/>
          <p:cNvSpPr>
            <a:spLocks noGrp="1"/>
          </p:cNvSpPr>
          <p:nvPr>
            <p:ph type="title"/>
          </p:nvPr>
        </p:nvSpPr>
        <p:spPr/>
        <p:txBody>
          <a:bodyPr/>
          <a:lstStyle/>
          <a:p>
            <a:r>
              <a:rPr lang="en-US" dirty="0" smtClean="0"/>
              <a:t>First step to confidence</a:t>
            </a:r>
            <a:endParaRPr lang="en-US" dirty="0"/>
          </a:p>
        </p:txBody>
      </p:sp>
      <p:pic>
        <p:nvPicPr>
          <p:cNvPr id="2050" name="Picture 2" descr="C:\Users\karen\AppData\Local\Microsoft\Windows\Temporary Internet Files\Content.Outlook\6FDT775K\layla 2.jpg"/>
          <p:cNvPicPr>
            <a:picLocks noChangeAspect="1" noChangeArrowheads="1"/>
          </p:cNvPicPr>
          <p:nvPr/>
        </p:nvPicPr>
        <p:blipFill>
          <a:blip r:embed="rId2" cstate="print"/>
          <a:srcRect l="14193" t="26807" r="7682"/>
          <a:stretch>
            <a:fillRect/>
          </a:stretch>
        </p:blipFill>
        <p:spPr bwMode="auto">
          <a:xfrm flipH="1">
            <a:off x="6629399" y="3657600"/>
            <a:ext cx="2342794" cy="314332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676400"/>
          <a:ext cx="8229600" cy="3548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fontScale="90000"/>
          </a:bodyPr>
          <a:lstStyle/>
          <a:p>
            <a:r>
              <a:rPr lang="en-US" dirty="0" smtClean="0"/>
              <a:t>Communication expectations:</a:t>
            </a:r>
            <a:br>
              <a:rPr lang="en-US" dirty="0" smtClean="0"/>
            </a:br>
            <a:r>
              <a:rPr lang="en-US" dirty="0" smtClean="0"/>
              <a:t>Consistent, dependable hearing</a:t>
            </a:r>
            <a:endParaRPr lang="en-US" dirty="0"/>
          </a:p>
        </p:txBody>
      </p:sp>
      <p:sp>
        <p:nvSpPr>
          <p:cNvPr id="5" name="TextBox 4"/>
          <p:cNvSpPr txBox="1"/>
          <p:nvPr/>
        </p:nvSpPr>
        <p:spPr>
          <a:xfrm>
            <a:off x="152400" y="5486400"/>
            <a:ext cx="8763000" cy="830997"/>
          </a:xfrm>
          <a:prstGeom prst="rect">
            <a:avLst/>
          </a:prstGeom>
          <a:solidFill>
            <a:schemeClr val="accent5">
              <a:lumMod val="20000"/>
              <a:lumOff val="80000"/>
            </a:schemeClr>
          </a:solidFill>
        </p:spPr>
        <p:txBody>
          <a:bodyPr wrap="square" rtlCol="0">
            <a:spAutoFit/>
          </a:bodyPr>
          <a:lstStyle/>
          <a:p>
            <a:r>
              <a:rPr lang="en-US" sz="2400" dirty="0" smtClean="0"/>
              <a:t>Family communication can be adjusted: “Bob will hear and respond to me as long as we are in the same room.”</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295400"/>
          <a:ext cx="82296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fontScale="90000"/>
          </a:bodyPr>
          <a:lstStyle/>
          <a:p>
            <a:r>
              <a:rPr lang="en-US" dirty="0" smtClean="0"/>
              <a:t>Communication expectations: </a:t>
            </a:r>
            <a:r>
              <a:rPr lang="en-US" sz="3600" dirty="0" smtClean="0"/>
              <a:t>Hearing sometimes and not other times</a:t>
            </a:r>
            <a:endParaRPr lang="en-US" dirty="0"/>
          </a:p>
        </p:txBody>
      </p:sp>
      <p:graphicFrame>
        <p:nvGraphicFramePr>
          <p:cNvPr id="5" name="Content Placeholder 3"/>
          <p:cNvGraphicFramePr>
            <a:graphicFrameLocks/>
          </p:cNvGraphicFramePr>
          <p:nvPr/>
        </p:nvGraphicFramePr>
        <p:xfrm>
          <a:off x="381000" y="3886200"/>
          <a:ext cx="8229600" cy="2743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0" y="1600200"/>
            <a:ext cx="9144000" cy="1569660"/>
          </a:xfrm>
          <a:prstGeom prst="rect">
            <a:avLst/>
          </a:prstGeom>
          <a:solidFill>
            <a:schemeClr val="accent5">
              <a:lumMod val="20000"/>
              <a:lumOff val="80000"/>
            </a:schemeClr>
          </a:solidFill>
        </p:spPr>
        <p:txBody>
          <a:bodyPr wrap="square" rtlCol="0">
            <a:spAutoFit/>
          </a:bodyPr>
          <a:lstStyle/>
          <a:p>
            <a:r>
              <a:rPr lang="en-US" sz="2400" dirty="0" smtClean="0"/>
              <a:t>Family communication is unpredictable: “Bob may have his</a:t>
            </a:r>
          </a:p>
          <a:p>
            <a:r>
              <a:rPr lang="en-US" sz="2400" dirty="0" smtClean="0"/>
              <a:t>hearing aids out and not hear me. I’ll try anyway. I have to </a:t>
            </a:r>
          </a:p>
          <a:p>
            <a:r>
              <a:rPr lang="en-US" sz="2400" dirty="0" smtClean="0"/>
              <a:t>yell at him sometimes to get his attention! It’s easier just</a:t>
            </a:r>
          </a:p>
          <a:p>
            <a:r>
              <a:rPr lang="en-US" sz="2400" dirty="0" smtClean="0"/>
              <a:t>to ask someone else or do it myself.”</a:t>
            </a:r>
            <a:endParaRPr lang="en-US" sz="2400" dirty="0"/>
          </a:p>
        </p:txBody>
      </p:sp>
      <p:sp>
        <p:nvSpPr>
          <p:cNvPr id="7" name="TextBox 6"/>
          <p:cNvSpPr txBox="1"/>
          <p:nvPr/>
        </p:nvSpPr>
        <p:spPr>
          <a:xfrm>
            <a:off x="0" y="3505200"/>
            <a:ext cx="9183924" cy="1200329"/>
          </a:xfrm>
          <a:prstGeom prst="rect">
            <a:avLst/>
          </a:prstGeom>
          <a:solidFill>
            <a:schemeClr val="accent5">
              <a:lumMod val="20000"/>
              <a:lumOff val="80000"/>
            </a:schemeClr>
          </a:solidFill>
        </p:spPr>
        <p:txBody>
          <a:bodyPr wrap="none" rtlCol="0">
            <a:spAutoFit/>
          </a:bodyPr>
          <a:lstStyle/>
          <a:p>
            <a:r>
              <a:rPr lang="en-US" sz="2400" dirty="0" smtClean="0"/>
              <a:t>Bob’s level of confidence in receiving communication is low.</a:t>
            </a:r>
          </a:p>
          <a:p>
            <a:r>
              <a:rPr lang="en-US" sz="2400" dirty="0" smtClean="0"/>
              <a:t>People yell at him or just ignore him. Bob may not perceive</a:t>
            </a:r>
          </a:p>
          <a:p>
            <a:r>
              <a:rPr lang="en-US" sz="2400" dirty="0" smtClean="0"/>
              <a:t>the situation as related to wearing his hearing aids. </a:t>
            </a:r>
            <a:endParaRPr lang="en-US" sz="2400" dirty="0"/>
          </a:p>
        </p:txBody>
      </p:sp>
      <p:sp>
        <p:nvSpPr>
          <p:cNvPr id="8" name="TextBox 7"/>
          <p:cNvSpPr txBox="1"/>
          <p:nvPr/>
        </p:nvSpPr>
        <p:spPr>
          <a:xfrm>
            <a:off x="0" y="5257800"/>
            <a:ext cx="9144000" cy="1200329"/>
          </a:xfrm>
          <a:prstGeom prst="rect">
            <a:avLst/>
          </a:prstGeom>
          <a:solidFill>
            <a:schemeClr val="accent5">
              <a:lumMod val="20000"/>
              <a:lumOff val="80000"/>
            </a:schemeClr>
          </a:solidFill>
        </p:spPr>
        <p:txBody>
          <a:bodyPr wrap="square" rtlCol="0">
            <a:spAutoFit/>
          </a:bodyPr>
          <a:lstStyle/>
          <a:p>
            <a:r>
              <a:rPr lang="en-US" sz="2400" dirty="0" smtClean="0"/>
              <a:t>End result – less exposure to incidental language, fewer  </a:t>
            </a:r>
          </a:p>
          <a:p>
            <a:r>
              <a:rPr lang="en-US" sz="2400" dirty="0" smtClean="0"/>
              <a:t>conversational turns, increasing feelings of isolation and</a:t>
            </a:r>
          </a:p>
          <a:p>
            <a:r>
              <a:rPr lang="en-US" sz="2400" dirty="0" smtClean="0"/>
              <a:t>unworthiness. Greater issues making friends &amp; socializing.</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600"/>
            <a:ext cx="8686800" cy="5638800"/>
          </a:xfrm>
        </p:spPr>
        <p:txBody>
          <a:bodyPr>
            <a:normAutofit lnSpcReduction="10000"/>
          </a:bodyPr>
          <a:lstStyle/>
          <a:p>
            <a:pPr>
              <a:buNone/>
            </a:pPr>
            <a:r>
              <a:rPr lang="en-US" dirty="0" smtClean="0"/>
              <a:t>Psychosocial development occurs in stages. Stages are characterized by:</a:t>
            </a:r>
          </a:p>
          <a:p>
            <a:pPr>
              <a:buNone/>
            </a:pPr>
            <a:r>
              <a:rPr lang="en-US" b="1" dirty="0" smtClean="0"/>
              <a:t>Age 0-1:</a:t>
            </a:r>
            <a:r>
              <a:rPr lang="en-US" dirty="0" smtClean="0"/>
              <a:t> Trust </a:t>
            </a:r>
            <a:r>
              <a:rPr lang="en-US" dirty="0" err="1" smtClean="0"/>
              <a:t>vs</a:t>
            </a:r>
            <a:r>
              <a:rPr lang="en-US" dirty="0" smtClean="0"/>
              <a:t> Mistrust: Inconsistency teaches that the world is undependable, unpredictable, dangerous </a:t>
            </a:r>
          </a:p>
          <a:p>
            <a:pPr>
              <a:buNone/>
            </a:pPr>
            <a:r>
              <a:rPr lang="en-US" dirty="0" smtClean="0"/>
              <a:t>		</a:t>
            </a:r>
            <a:r>
              <a:rPr lang="en-US" dirty="0" smtClean="0">
                <a:solidFill>
                  <a:srgbClr val="7030A0"/>
                </a:solidFill>
              </a:rPr>
              <a:t>Need to ‘bond’ with hearing aids </a:t>
            </a:r>
            <a:r>
              <a:rPr lang="en-US" u="sng" dirty="0" smtClean="0">
                <a:solidFill>
                  <a:srgbClr val="7030A0"/>
                </a:solidFill>
              </a:rPr>
              <a:t>now</a:t>
            </a:r>
          </a:p>
          <a:p>
            <a:pPr>
              <a:buNone/>
            </a:pPr>
            <a:r>
              <a:rPr lang="en-US" dirty="0" smtClean="0">
                <a:solidFill>
                  <a:srgbClr val="7030A0"/>
                </a:solidFill>
              </a:rPr>
              <a:t>		Consistent, effective communication at home</a:t>
            </a:r>
          </a:p>
          <a:p>
            <a:pPr>
              <a:buNone/>
            </a:pPr>
            <a:r>
              <a:rPr lang="en-US" b="1" dirty="0" smtClean="0"/>
              <a:t>Age 2-3: </a:t>
            </a:r>
            <a:r>
              <a:rPr lang="en-US" dirty="0" smtClean="0"/>
              <a:t>Seeking autonomy: develop a sense of being able to handle many problems on       their own</a:t>
            </a:r>
          </a:p>
          <a:p>
            <a:pPr>
              <a:buNone/>
            </a:pPr>
            <a:r>
              <a:rPr lang="en-US" b="1" dirty="0" smtClean="0"/>
              <a:t>		</a:t>
            </a:r>
            <a:r>
              <a:rPr lang="en-US" dirty="0" smtClean="0">
                <a:solidFill>
                  <a:srgbClr val="7030A0"/>
                </a:solidFill>
              </a:rPr>
              <a:t>Support independence (Me do!)</a:t>
            </a:r>
          </a:p>
          <a:p>
            <a:pPr>
              <a:buNone/>
            </a:pPr>
            <a:r>
              <a:rPr lang="en-US" b="1" dirty="0" smtClean="0">
                <a:solidFill>
                  <a:srgbClr val="7030A0"/>
                </a:solidFill>
              </a:rPr>
              <a:t>		</a:t>
            </a:r>
            <a:r>
              <a:rPr lang="en-US" dirty="0" smtClean="0">
                <a:solidFill>
                  <a:srgbClr val="7030A0"/>
                </a:solidFill>
              </a:rPr>
              <a:t>Expect them to ‘speak for themselves’</a:t>
            </a:r>
          </a:p>
          <a:p>
            <a:pPr>
              <a:buNone/>
            </a:pPr>
            <a:r>
              <a:rPr lang="en-US" b="1" dirty="0" smtClean="0">
                <a:solidFill>
                  <a:srgbClr val="7030A0"/>
                </a:solidFill>
              </a:rPr>
              <a:t>		</a:t>
            </a:r>
            <a:r>
              <a:rPr lang="en-US" dirty="0" smtClean="0">
                <a:solidFill>
                  <a:srgbClr val="7030A0"/>
                </a:solidFill>
              </a:rPr>
              <a:t>Work toward being able to put on devices</a:t>
            </a:r>
            <a:endParaRPr lang="en-US" b="1" dirty="0" smtClean="0">
              <a:solidFill>
                <a:srgbClr val="7030A0"/>
              </a:solidFill>
            </a:endParaRPr>
          </a:p>
        </p:txBody>
      </p:sp>
      <p:sp>
        <p:nvSpPr>
          <p:cNvPr id="3" name="Title 2"/>
          <p:cNvSpPr>
            <a:spLocks noGrp="1"/>
          </p:cNvSpPr>
          <p:nvPr>
            <p:ph type="title"/>
          </p:nvPr>
        </p:nvSpPr>
        <p:spPr>
          <a:xfrm>
            <a:off x="457200" y="274638"/>
            <a:ext cx="8229600" cy="639762"/>
          </a:xfrm>
        </p:spPr>
        <p:txBody>
          <a:bodyPr>
            <a:noAutofit/>
          </a:bodyPr>
          <a:lstStyle/>
          <a:p>
            <a:r>
              <a:rPr lang="en-US" sz="3200" dirty="0" smtClean="0"/>
              <a:t>A word about psychosocial development</a:t>
            </a:r>
            <a:endParaRPr lang="en-US" sz="3200" dirty="0"/>
          </a:p>
        </p:txBody>
      </p:sp>
      <p:pic>
        <p:nvPicPr>
          <p:cNvPr id="4098" name="Picture 2" descr="C:\Users\karen\AppData\Local\Microsoft\Windows\Temporary Internet Files\Content.IE5\QO9BWNM6\MP900439281[1].jpg"/>
          <p:cNvPicPr>
            <a:picLocks noChangeAspect="1" noChangeArrowheads="1"/>
          </p:cNvPicPr>
          <p:nvPr/>
        </p:nvPicPr>
        <p:blipFill>
          <a:blip r:embed="rId2" cstate="print"/>
          <a:srcRect/>
          <a:stretch>
            <a:fillRect/>
          </a:stretch>
        </p:blipFill>
        <p:spPr bwMode="auto">
          <a:xfrm flipH="1">
            <a:off x="7848600" y="4405057"/>
            <a:ext cx="1295400" cy="24529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8200"/>
            <a:ext cx="8686800" cy="6019800"/>
          </a:xfrm>
        </p:spPr>
        <p:txBody>
          <a:bodyPr>
            <a:normAutofit fontScale="92500" lnSpcReduction="20000"/>
          </a:bodyPr>
          <a:lstStyle/>
          <a:p>
            <a:pPr>
              <a:buNone/>
            </a:pPr>
            <a:r>
              <a:rPr lang="en-US" sz="3000" b="1" dirty="0" smtClean="0"/>
              <a:t>Age 4-6: </a:t>
            </a:r>
            <a:r>
              <a:rPr lang="en-US" sz="3000" dirty="0" smtClean="0"/>
              <a:t>Initiative </a:t>
            </a:r>
            <a:r>
              <a:rPr lang="en-US" sz="3000" dirty="0" err="1" smtClean="0"/>
              <a:t>vs</a:t>
            </a:r>
            <a:r>
              <a:rPr lang="en-US" sz="3000" dirty="0" smtClean="0"/>
              <a:t> Guilt: Begin completing tasks for a purpose and may feel guilt or frustration if they do not perform as well as they think they should. </a:t>
            </a:r>
          </a:p>
          <a:p>
            <a:pPr>
              <a:buFont typeface="Arial" pitchFamily="34" charset="0"/>
              <a:buChar char="•"/>
            </a:pPr>
            <a:r>
              <a:rPr lang="en-US" sz="2800" dirty="0" smtClean="0">
                <a:solidFill>
                  <a:srgbClr val="7030A0"/>
                </a:solidFill>
              </a:rPr>
              <a:t>Require ‘best you can do’, not perfect</a:t>
            </a:r>
          </a:p>
          <a:p>
            <a:pPr>
              <a:buFont typeface="Arial" pitchFamily="34" charset="0"/>
              <a:buChar char="•"/>
            </a:pPr>
            <a:r>
              <a:rPr lang="en-US" sz="2800" dirty="0" smtClean="0">
                <a:solidFill>
                  <a:srgbClr val="7030A0"/>
                </a:solidFill>
              </a:rPr>
              <a:t>Praise effort demonstrated more than result</a:t>
            </a:r>
          </a:p>
          <a:p>
            <a:pPr>
              <a:buFont typeface="Arial" pitchFamily="34" charset="0"/>
              <a:buChar char="•"/>
            </a:pPr>
            <a:r>
              <a:rPr lang="en-US" sz="2800" dirty="0" smtClean="0">
                <a:solidFill>
                  <a:srgbClr val="7030A0"/>
                </a:solidFill>
              </a:rPr>
              <a:t>Foster a sense of pride in accomplishments</a:t>
            </a:r>
          </a:p>
          <a:p>
            <a:pPr>
              <a:buFont typeface="Arial" pitchFamily="34" charset="0"/>
              <a:buChar char="•"/>
            </a:pPr>
            <a:r>
              <a:rPr lang="en-US" sz="2800" dirty="0" smtClean="0">
                <a:solidFill>
                  <a:srgbClr val="7030A0"/>
                </a:solidFill>
              </a:rPr>
              <a:t>Celebrate differences/specialness  -everyone is different in their own way</a:t>
            </a:r>
          </a:p>
          <a:p>
            <a:pPr>
              <a:buFont typeface="Arial" pitchFamily="34" charset="0"/>
              <a:buChar char="•"/>
            </a:pPr>
            <a:r>
              <a:rPr lang="en-US" sz="2800" dirty="0" smtClean="0">
                <a:solidFill>
                  <a:srgbClr val="7030A0"/>
                </a:solidFill>
              </a:rPr>
              <a:t>Be alert to growing attitudes that the child may believe their performance disappoints you because they have a hearing loss – this often leads to rejecting hearing devices.</a:t>
            </a:r>
          </a:p>
          <a:p>
            <a:pPr>
              <a:buFont typeface="Arial" pitchFamily="34" charset="0"/>
              <a:buChar char="•"/>
            </a:pPr>
            <a:r>
              <a:rPr lang="en-US" sz="2800" dirty="0" smtClean="0">
                <a:solidFill>
                  <a:srgbClr val="7030A0"/>
                </a:solidFill>
              </a:rPr>
              <a:t>Be openly accepting of the hearing loss &amp;         hearing devices – it is part of who your             child is and you love him as he is.</a:t>
            </a:r>
          </a:p>
          <a:p>
            <a:pPr>
              <a:buNone/>
            </a:pPr>
            <a:r>
              <a:rPr lang="en-US" dirty="0" smtClean="0">
                <a:solidFill>
                  <a:srgbClr val="7030A0"/>
                </a:solidFill>
              </a:rPr>
              <a:t>		</a:t>
            </a:r>
          </a:p>
        </p:txBody>
      </p:sp>
      <p:sp>
        <p:nvSpPr>
          <p:cNvPr id="3" name="Title 2"/>
          <p:cNvSpPr>
            <a:spLocks noGrp="1"/>
          </p:cNvSpPr>
          <p:nvPr>
            <p:ph type="title"/>
          </p:nvPr>
        </p:nvSpPr>
        <p:spPr>
          <a:xfrm>
            <a:off x="457200" y="274638"/>
            <a:ext cx="8229600" cy="639762"/>
          </a:xfrm>
        </p:spPr>
        <p:txBody>
          <a:bodyPr>
            <a:noAutofit/>
          </a:bodyPr>
          <a:lstStyle/>
          <a:p>
            <a:r>
              <a:rPr lang="en-US" sz="3200" dirty="0" smtClean="0"/>
              <a:t>A word about psychosocial development</a:t>
            </a:r>
            <a:endParaRPr lang="en-US" sz="3200" dirty="0"/>
          </a:p>
        </p:txBody>
      </p:sp>
      <p:pic>
        <p:nvPicPr>
          <p:cNvPr id="1027" name="Picture 3" descr="C:\Users\karen\AppData\Local\Microsoft\Windows\Temporary Internet Files\Content.IE5\F25RAEWZ\MP900410122[1].jpg"/>
          <p:cNvPicPr>
            <a:picLocks noChangeAspect="1" noChangeArrowheads="1"/>
          </p:cNvPicPr>
          <p:nvPr/>
        </p:nvPicPr>
        <p:blipFill>
          <a:blip r:embed="rId2" cstate="print"/>
          <a:srcRect l="14914" r="39976" b="70000"/>
          <a:stretch>
            <a:fillRect/>
          </a:stretch>
        </p:blipFill>
        <p:spPr bwMode="auto">
          <a:xfrm>
            <a:off x="7239000" y="4953000"/>
            <a:ext cx="1905000" cy="1905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953000"/>
          </a:xfrm>
          <a:solidFill>
            <a:schemeClr val="accent2">
              <a:lumMod val="40000"/>
              <a:lumOff val="60000"/>
            </a:schemeClr>
          </a:solidFill>
        </p:spPr>
        <p:txBody>
          <a:bodyPr>
            <a:normAutofit lnSpcReduction="10000"/>
          </a:bodyPr>
          <a:lstStyle/>
          <a:p>
            <a:r>
              <a:rPr lang="en-US" dirty="0" smtClean="0"/>
              <a:t>There will be a time when the child realizes not everyone is wearing hearing aids or CI</a:t>
            </a:r>
          </a:p>
          <a:p>
            <a:r>
              <a:rPr lang="en-US" dirty="0" smtClean="0"/>
              <a:t>In preschool this difference often doesn’t matter at their stage of social awareness</a:t>
            </a:r>
          </a:p>
          <a:p>
            <a:r>
              <a:rPr lang="en-US" dirty="0" smtClean="0"/>
              <a:t>If the child is mainstreamed without any other children with hearing devices at the school, then this may feel like a big difference.</a:t>
            </a:r>
          </a:p>
          <a:p>
            <a:r>
              <a:rPr lang="en-US" dirty="0" smtClean="0"/>
              <a:t>For children with a strong self-concept and an identity that includes recognizing that they have a hearing loss (and it’s okay/special)- it may not be a big deal. </a:t>
            </a:r>
          </a:p>
          <a:p>
            <a:r>
              <a:rPr lang="en-US" dirty="0" smtClean="0"/>
              <a:t>This is learned at home!</a:t>
            </a:r>
          </a:p>
        </p:txBody>
      </p:sp>
      <p:sp>
        <p:nvSpPr>
          <p:cNvPr id="3" name="Title 2"/>
          <p:cNvSpPr>
            <a:spLocks noGrp="1"/>
          </p:cNvSpPr>
          <p:nvPr>
            <p:ph type="title"/>
          </p:nvPr>
        </p:nvSpPr>
        <p:spPr>
          <a:xfrm>
            <a:off x="457200" y="274638"/>
            <a:ext cx="6705600" cy="1143000"/>
          </a:xfrm>
        </p:spPr>
        <p:txBody>
          <a:bodyPr>
            <a:normAutofit fontScale="90000"/>
          </a:bodyPr>
          <a:lstStyle/>
          <a:p>
            <a:r>
              <a:rPr lang="en-US" dirty="0" smtClean="0"/>
              <a:t>Acknowledging Difference</a:t>
            </a:r>
            <a:endParaRPr lang="en-US" dirty="0"/>
          </a:p>
        </p:txBody>
      </p:sp>
      <p:pic>
        <p:nvPicPr>
          <p:cNvPr id="15362" name="Picture 2" descr="C:\Users\karen\AppData\Local\Microsoft\Windows\Temporary Internet Files\Content.IE5\G6SXG491\MP900178845[1].jpg"/>
          <p:cNvPicPr>
            <a:picLocks noChangeAspect="1" noChangeArrowheads="1"/>
          </p:cNvPicPr>
          <p:nvPr/>
        </p:nvPicPr>
        <p:blipFill>
          <a:blip r:embed="rId2" cstate="print"/>
          <a:srcRect/>
          <a:stretch>
            <a:fillRect/>
          </a:stretch>
        </p:blipFill>
        <p:spPr bwMode="auto">
          <a:xfrm>
            <a:off x="6972300" y="0"/>
            <a:ext cx="2171700" cy="1447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838200"/>
            <a:ext cx="8686800" cy="6019800"/>
          </a:xfrm>
        </p:spPr>
        <p:txBody>
          <a:bodyPr>
            <a:normAutofit lnSpcReduction="10000"/>
          </a:bodyPr>
          <a:lstStyle/>
          <a:p>
            <a:pPr>
              <a:buNone/>
            </a:pPr>
            <a:r>
              <a:rPr lang="en-US" b="1" dirty="0" smtClean="0"/>
              <a:t>Age 7-11: </a:t>
            </a:r>
            <a:r>
              <a:rPr lang="en-US" dirty="0" smtClean="0"/>
              <a:t>Eager to complete tasks &amp; accomplish          more complex skills. If they are not meeting adult/class expectations they may feel inferior (“I can’t”). Children who feel inferior may resist starting or give up, knowing “it won’t be good”</a:t>
            </a:r>
          </a:p>
          <a:p>
            <a:r>
              <a:rPr lang="en-US" dirty="0" smtClean="0">
                <a:solidFill>
                  <a:srgbClr val="7030A0"/>
                </a:solidFill>
              </a:rPr>
              <a:t>Encourage him – “I know you can do it”</a:t>
            </a:r>
          </a:p>
          <a:p>
            <a:r>
              <a:rPr lang="en-US" dirty="0" smtClean="0">
                <a:solidFill>
                  <a:srgbClr val="7030A0"/>
                </a:solidFill>
              </a:rPr>
              <a:t>Treat him as an intelligent individual able to understand and reach conclusions.</a:t>
            </a:r>
          </a:p>
          <a:p>
            <a:r>
              <a:rPr lang="en-US" dirty="0" smtClean="0">
                <a:solidFill>
                  <a:srgbClr val="7030A0"/>
                </a:solidFill>
              </a:rPr>
              <a:t>Teach a child that </a:t>
            </a:r>
            <a:r>
              <a:rPr lang="en-US" dirty="0" smtClean="0">
                <a:solidFill>
                  <a:srgbClr val="0070C0"/>
                </a:solidFill>
                <a:effectLst>
                  <a:outerShdw blurRad="38100" dist="38100" dir="2700000" algn="tl">
                    <a:srgbClr val="000000">
                      <a:alpha val="43137"/>
                    </a:srgbClr>
                  </a:outerShdw>
                </a:effectLst>
              </a:rPr>
              <a:t>failure doesn’t exist </a:t>
            </a:r>
            <a:r>
              <a:rPr lang="en-US" dirty="0" smtClean="0">
                <a:solidFill>
                  <a:srgbClr val="7030A0"/>
                </a:solidFill>
              </a:rPr>
              <a:t>– only temporary setbacks on the road to success.</a:t>
            </a:r>
          </a:p>
          <a:p>
            <a:r>
              <a:rPr lang="en-US" dirty="0" smtClean="0">
                <a:solidFill>
                  <a:srgbClr val="7030A0"/>
                </a:solidFill>
              </a:rPr>
              <a:t>Help him believe he has the ability to succeed no matter how long it takes.</a:t>
            </a:r>
          </a:p>
          <a:p>
            <a:r>
              <a:rPr lang="en-US" dirty="0" smtClean="0">
                <a:solidFill>
                  <a:srgbClr val="7030A0"/>
                </a:solidFill>
              </a:rPr>
              <a:t>Do not tell him he can  or will fail.</a:t>
            </a:r>
          </a:p>
          <a:p>
            <a:r>
              <a:rPr lang="en-US" dirty="0" smtClean="0">
                <a:solidFill>
                  <a:srgbClr val="7030A0"/>
                </a:solidFill>
              </a:rPr>
              <a:t>Involve him in all audiology </a:t>
            </a:r>
            <a:r>
              <a:rPr lang="en-US" dirty="0" err="1" smtClean="0">
                <a:solidFill>
                  <a:srgbClr val="7030A0"/>
                </a:solidFill>
              </a:rPr>
              <a:t>appts</a:t>
            </a:r>
            <a:r>
              <a:rPr lang="en-US" dirty="0" smtClean="0">
                <a:solidFill>
                  <a:srgbClr val="7030A0"/>
                </a:solidFill>
              </a:rPr>
              <a:t>                         he is a consumer, not a victim</a:t>
            </a:r>
          </a:p>
          <a:p>
            <a:pPr>
              <a:buNone/>
            </a:pPr>
            <a:endParaRPr lang="en-US" dirty="0" smtClean="0"/>
          </a:p>
          <a:p>
            <a:pPr>
              <a:buNone/>
            </a:pPr>
            <a:endParaRPr lang="en-US" dirty="0" smtClean="0"/>
          </a:p>
        </p:txBody>
      </p:sp>
      <p:sp>
        <p:nvSpPr>
          <p:cNvPr id="3" name="Title 2"/>
          <p:cNvSpPr>
            <a:spLocks noGrp="1"/>
          </p:cNvSpPr>
          <p:nvPr>
            <p:ph type="title"/>
          </p:nvPr>
        </p:nvSpPr>
        <p:spPr>
          <a:xfrm>
            <a:off x="457200" y="274638"/>
            <a:ext cx="8229600" cy="639762"/>
          </a:xfrm>
        </p:spPr>
        <p:txBody>
          <a:bodyPr>
            <a:noAutofit/>
          </a:bodyPr>
          <a:lstStyle/>
          <a:p>
            <a:r>
              <a:rPr lang="en-US" sz="3200" dirty="0" smtClean="0"/>
              <a:t>A word about psychosocial development</a:t>
            </a:r>
            <a:endParaRPr lang="en-US" sz="3200" dirty="0"/>
          </a:p>
        </p:txBody>
      </p:sp>
      <p:pic>
        <p:nvPicPr>
          <p:cNvPr id="5122" name="Picture 2" descr="C:\Users\karen\AppData\Local\Microsoft\Windows\Temporary Internet Files\Content.IE5\NQ2HYODX\MP900448524[1].jpg"/>
          <p:cNvPicPr>
            <a:picLocks noChangeAspect="1" noChangeArrowheads="1"/>
          </p:cNvPicPr>
          <p:nvPr/>
        </p:nvPicPr>
        <p:blipFill>
          <a:blip r:embed="rId2" cstate="print"/>
          <a:srcRect/>
          <a:stretch>
            <a:fillRect/>
          </a:stretch>
        </p:blipFill>
        <p:spPr bwMode="auto">
          <a:xfrm>
            <a:off x="6553200" y="5130800"/>
            <a:ext cx="2590800" cy="1727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458200" cy="5867400"/>
          </a:xfrm>
        </p:spPr>
        <p:txBody>
          <a:bodyPr>
            <a:normAutofit lnSpcReduction="10000"/>
          </a:bodyPr>
          <a:lstStyle/>
          <a:p>
            <a:pPr>
              <a:buNone/>
            </a:pPr>
            <a:r>
              <a:rPr lang="en-US" sz="2600" b="1" dirty="0" smtClean="0"/>
              <a:t>Age 12-19: </a:t>
            </a:r>
            <a:r>
              <a:rPr lang="en-US" sz="2600" dirty="0" smtClean="0"/>
              <a:t>Teens are concerned with how they appear. They are trying to reconcile who they think they are with who they believe society/their group wants them to be. At this stage many children feel like misfits and reject their hearing devices because they want to fit in.</a:t>
            </a:r>
          </a:p>
          <a:p>
            <a:r>
              <a:rPr lang="en-US" sz="2600" dirty="0" smtClean="0">
                <a:solidFill>
                  <a:srgbClr val="7030A0"/>
                </a:solidFill>
              </a:rPr>
              <a:t>Reinforce that everyone is different in some way</a:t>
            </a:r>
          </a:p>
          <a:p>
            <a:r>
              <a:rPr lang="en-US" sz="2600" dirty="0" smtClean="0">
                <a:solidFill>
                  <a:srgbClr val="7030A0"/>
                </a:solidFill>
              </a:rPr>
              <a:t>Hearing loss/devices are a part of him. Even if the devices aren’t worn he will still be himself – someone who has hearing challenges. Just more problems; much harder to reach eventual goals.</a:t>
            </a:r>
          </a:p>
          <a:p>
            <a:r>
              <a:rPr lang="en-US" sz="2600" dirty="0" smtClean="0">
                <a:solidFill>
                  <a:srgbClr val="7030A0"/>
                </a:solidFill>
              </a:rPr>
              <a:t>Respect his expertise as his own Tech Specialist</a:t>
            </a:r>
          </a:p>
          <a:p>
            <a:r>
              <a:rPr lang="en-US" sz="2600" dirty="0" smtClean="0">
                <a:solidFill>
                  <a:srgbClr val="7030A0"/>
                </a:solidFill>
              </a:rPr>
              <a:t>Be aware of battery consumption – it                          may be a clue that the hearing aids are                  being taken off when he gets on the bus</a:t>
            </a:r>
          </a:p>
          <a:p>
            <a:pPr>
              <a:buNone/>
            </a:pPr>
            <a:endParaRPr lang="en-US" dirty="0" smtClean="0"/>
          </a:p>
          <a:p>
            <a:pPr>
              <a:buNone/>
            </a:pPr>
            <a:endParaRPr lang="en-US" dirty="0" smtClean="0">
              <a:solidFill>
                <a:srgbClr val="7030A0"/>
              </a:solidFill>
            </a:endParaRPr>
          </a:p>
          <a:p>
            <a:pPr>
              <a:buNone/>
            </a:pPr>
            <a:endParaRPr lang="en-US" dirty="0" smtClean="0"/>
          </a:p>
        </p:txBody>
      </p:sp>
      <p:sp>
        <p:nvSpPr>
          <p:cNvPr id="3" name="Title 2"/>
          <p:cNvSpPr>
            <a:spLocks noGrp="1"/>
          </p:cNvSpPr>
          <p:nvPr>
            <p:ph type="title"/>
          </p:nvPr>
        </p:nvSpPr>
        <p:spPr>
          <a:xfrm>
            <a:off x="457200" y="274638"/>
            <a:ext cx="8229600" cy="639762"/>
          </a:xfrm>
        </p:spPr>
        <p:txBody>
          <a:bodyPr>
            <a:noAutofit/>
          </a:bodyPr>
          <a:lstStyle/>
          <a:p>
            <a:r>
              <a:rPr lang="en-US" sz="3200" dirty="0" smtClean="0"/>
              <a:t>A word about psychosocial development</a:t>
            </a:r>
            <a:endParaRPr lang="en-US" sz="3200" dirty="0"/>
          </a:p>
        </p:txBody>
      </p:sp>
      <p:pic>
        <p:nvPicPr>
          <p:cNvPr id="5" name="Picture 4" descr="C:\Users\karen\AppData\Local\Microsoft\Windows\Temporary Internet Files\Content.IE5\NQ2HYODX\MP900386278[1].jpg"/>
          <p:cNvPicPr>
            <a:picLocks noChangeAspect="1" noChangeArrowheads="1"/>
          </p:cNvPicPr>
          <p:nvPr/>
        </p:nvPicPr>
        <p:blipFill>
          <a:blip r:embed="rId2" cstate="print"/>
          <a:srcRect/>
          <a:stretch>
            <a:fillRect/>
          </a:stretch>
        </p:blipFill>
        <p:spPr bwMode="auto">
          <a:xfrm>
            <a:off x="7086600" y="5486400"/>
            <a:ext cx="2057400" cy="1371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610600" cy="5376672"/>
          </a:xfrm>
          <a:solidFill>
            <a:srgbClr val="CCFF66"/>
          </a:solidFill>
        </p:spPr>
        <p:txBody>
          <a:bodyPr>
            <a:normAutofit fontScale="92500" lnSpcReduction="20000"/>
          </a:bodyPr>
          <a:lstStyle/>
          <a:p>
            <a:pPr>
              <a:buNone/>
            </a:pPr>
            <a:r>
              <a:rPr lang="en-US" dirty="0" smtClean="0"/>
              <a:t>Socialization is the:</a:t>
            </a:r>
          </a:p>
          <a:p>
            <a:r>
              <a:rPr lang="en-US" dirty="0" smtClean="0"/>
              <a:t>Slow, steady process of finding out who you are in relation to others</a:t>
            </a:r>
          </a:p>
          <a:p>
            <a:r>
              <a:rPr lang="en-US" dirty="0" smtClean="0"/>
              <a:t>Vehicle for developing a sense of how to act around other people, judgment, difference between right/wrong</a:t>
            </a:r>
          </a:p>
          <a:p>
            <a:r>
              <a:rPr lang="en-US" dirty="0" smtClean="0"/>
              <a:t>Based in interactions that</a:t>
            </a:r>
          </a:p>
          <a:p>
            <a:pPr lvl="1"/>
            <a:r>
              <a:rPr lang="en-US" sz="2600" dirty="0" smtClean="0"/>
              <a:t>Increase a child’s level of thinking</a:t>
            </a:r>
          </a:p>
          <a:p>
            <a:pPr lvl="1"/>
            <a:r>
              <a:rPr lang="en-US" sz="2600" dirty="0" smtClean="0"/>
              <a:t>Develop their knowledge, values, attitudes</a:t>
            </a:r>
          </a:p>
          <a:p>
            <a:r>
              <a:rPr lang="en-US" dirty="0" smtClean="0"/>
              <a:t>Modality for cooperation and learning in small and large groups</a:t>
            </a:r>
          </a:p>
          <a:p>
            <a:pPr>
              <a:buNone/>
            </a:pPr>
            <a:endParaRPr lang="en-US" sz="800" dirty="0" smtClean="0"/>
          </a:p>
          <a:p>
            <a:pPr>
              <a:buNone/>
            </a:pPr>
            <a:r>
              <a:rPr lang="en-US" dirty="0" smtClean="0"/>
              <a:t>Cognitive development and language are shaped by a person’s interactions with others.</a:t>
            </a:r>
          </a:p>
          <a:p>
            <a:pPr>
              <a:buNone/>
            </a:pPr>
            <a:endParaRPr lang="en-US" sz="1200" dirty="0" smtClean="0"/>
          </a:p>
          <a:p>
            <a:pPr>
              <a:buNone/>
            </a:pPr>
            <a:r>
              <a:rPr lang="en-US" dirty="0" smtClean="0"/>
              <a:t>Critical for children to learn to view themselves as part of a group of others who use hearing devices</a:t>
            </a:r>
          </a:p>
        </p:txBody>
      </p:sp>
      <p:sp>
        <p:nvSpPr>
          <p:cNvPr id="3" name="Title 2"/>
          <p:cNvSpPr>
            <a:spLocks noGrp="1"/>
          </p:cNvSpPr>
          <p:nvPr>
            <p:ph type="title"/>
          </p:nvPr>
        </p:nvSpPr>
        <p:spPr>
          <a:xfrm>
            <a:off x="457200" y="274638"/>
            <a:ext cx="5943600" cy="1143000"/>
          </a:xfrm>
        </p:spPr>
        <p:txBody>
          <a:bodyPr>
            <a:normAutofit fontScale="90000"/>
          </a:bodyPr>
          <a:lstStyle/>
          <a:p>
            <a:pPr algn="ctr"/>
            <a:r>
              <a:rPr lang="en-US" dirty="0" smtClean="0"/>
              <a:t>Socialization – </a:t>
            </a:r>
            <a:br>
              <a:rPr lang="en-US" dirty="0" smtClean="0"/>
            </a:br>
            <a:r>
              <a:rPr lang="en-US" sz="3600" dirty="0" smtClean="0"/>
              <a:t>not just ‘making friends’</a:t>
            </a:r>
            <a:endParaRPr lang="en-US" sz="3600" dirty="0"/>
          </a:p>
        </p:txBody>
      </p:sp>
      <p:pic>
        <p:nvPicPr>
          <p:cNvPr id="3074" name="Picture 2" descr="C:\Users\karen\AppData\Local\Microsoft\Windows\Temporary Internet Files\Content.IE5\QO9BWNM6\MP900262229[1].jpg"/>
          <p:cNvPicPr>
            <a:picLocks noChangeAspect="1" noChangeArrowheads="1"/>
          </p:cNvPicPr>
          <p:nvPr/>
        </p:nvPicPr>
        <p:blipFill>
          <a:blip r:embed="rId2" cstate="print"/>
          <a:srcRect l="12500" t="14923" b="11735"/>
          <a:stretch>
            <a:fillRect/>
          </a:stretch>
        </p:blipFill>
        <p:spPr bwMode="auto">
          <a:xfrm>
            <a:off x="5943600" y="0"/>
            <a:ext cx="3200400" cy="1752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686800" cy="4995672"/>
          </a:xfrm>
          <a:solidFill>
            <a:schemeClr val="accent5">
              <a:lumMod val="20000"/>
              <a:lumOff val="80000"/>
            </a:schemeClr>
          </a:solidFill>
        </p:spPr>
        <p:txBody>
          <a:bodyPr/>
          <a:lstStyle/>
          <a:p>
            <a:pPr>
              <a:buNone/>
            </a:pPr>
            <a:r>
              <a:rPr lang="en-US" sz="3200" dirty="0" smtClean="0"/>
              <a:t>Ingredients of communication confidence</a:t>
            </a:r>
          </a:p>
          <a:p>
            <a:pPr algn="ctr">
              <a:buNone/>
            </a:pPr>
            <a:r>
              <a:rPr lang="en-US" sz="2400" b="1" dirty="0" smtClean="0">
                <a:solidFill>
                  <a:srgbClr val="7030A0"/>
                </a:solidFill>
                <a:effectLst>
                  <a:outerShdw blurRad="38100" dist="38100" dir="2700000" algn="tl">
                    <a:srgbClr val="000000">
                      <a:alpha val="43137"/>
                    </a:srgbClr>
                  </a:outerShdw>
                </a:effectLst>
              </a:rPr>
              <a:t>What can families do?</a:t>
            </a:r>
          </a:p>
          <a:p>
            <a:r>
              <a:rPr lang="en-US" sz="2800" dirty="0" smtClean="0"/>
              <a:t>Foundations of communication confidence</a:t>
            </a:r>
          </a:p>
          <a:p>
            <a:r>
              <a:rPr lang="en-US" sz="2800" dirty="0" smtClean="0"/>
              <a:t>Developmental stages of view of self/others</a:t>
            </a:r>
          </a:p>
          <a:p>
            <a:r>
              <a:rPr lang="en-US" sz="2800" dirty="0" smtClean="0"/>
              <a:t>Appropriate social skill expectations</a:t>
            </a:r>
          </a:p>
          <a:p>
            <a:r>
              <a:rPr lang="en-US" sz="2800" dirty="0" smtClean="0"/>
              <a:t>Self-esteem for risk-taking and continued wear of hearing devices</a:t>
            </a:r>
          </a:p>
          <a:p>
            <a:r>
              <a:rPr lang="en-US" sz="2800" dirty="0" smtClean="0"/>
              <a:t>Fostering children’s self-advocacy skills</a:t>
            </a:r>
          </a:p>
          <a:p>
            <a:r>
              <a:rPr lang="en-US" sz="2800" dirty="0" smtClean="0"/>
              <a:t>Expecting independence with technology</a:t>
            </a:r>
          </a:p>
          <a:p>
            <a:r>
              <a:rPr lang="en-US" sz="2800" dirty="0" smtClean="0"/>
              <a:t>Information for families to share with school</a:t>
            </a:r>
          </a:p>
        </p:txBody>
      </p:sp>
      <p:sp>
        <p:nvSpPr>
          <p:cNvPr id="3" name="Title 2"/>
          <p:cNvSpPr>
            <a:spLocks noGrp="1"/>
          </p:cNvSpPr>
          <p:nvPr>
            <p:ph type="title"/>
          </p:nvPr>
        </p:nvSpPr>
        <p:spPr/>
        <p:txBody>
          <a:bodyPr/>
          <a:lstStyle/>
          <a:p>
            <a:r>
              <a:rPr lang="en-US" dirty="0" smtClean="0"/>
              <a:t>Raise your awareness 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descr="Rectangle: Click to edit Master text styles&#10;Second level&#10;Third level&#10;Fourth level&#10;Fifth level"/>
          <p:cNvSpPr>
            <a:spLocks noGrp="1"/>
          </p:cNvSpPr>
          <p:nvPr>
            <p:ph idx="1"/>
          </p:nvPr>
        </p:nvSpPr>
        <p:spPr>
          <a:xfrm>
            <a:off x="228600" y="1295400"/>
            <a:ext cx="8686800" cy="5257800"/>
          </a:xfrm>
        </p:spPr>
        <p:txBody>
          <a:bodyPr>
            <a:normAutofit fontScale="92500" lnSpcReduction="20000"/>
          </a:bodyPr>
          <a:lstStyle/>
          <a:p>
            <a:pPr eaLnBrk="1" hangingPunct="1">
              <a:buFont typeface="Arial" pitchFamily="34" charset="0"/>
              <a:buChar char="•"/>
              <a:defRPr/>
            </a:pPr>
            <a:r>
              <a:rPr lang="en-US" sz="2900" dirty="0" smtClean="0"/>
              <a:t>Responding to social cues</a:t>
            </a:r>
          </a:p>
          <a:p>
            <a:pPr eaLnBrk="1" hangingPunct="1">
              <a:buFont typeface="Arial" pitchFamily="34" charset="0"/>
              <a:buChar char="•"/>
              <a:defRPr/>
            </a:pPr>
            <a:r>
              <a:rPr lang="en-US" sz="2900" dirty="0" smtClean="0"/>
              <a:t>Saying hello and goodbye</a:t>
            </a:r>
          </a:p>
          <a:p>
            <a:pPr>
              <a:buFont typeface="Arial" pitchFamily="34" charset="0"/>
              <a:buChar char="•"/>
              <a:defRPr/>
            </a:pPr>
            <a:r>
              <a:rPr lang="en-US" sz="2900" dirty="0" smtClean="0"/>
              <a:t>Having interesting things to say</a:t>
            </a:r>
          </a:p>
          <a:p>
            <a:pPr eaLnBrk="1" hangingPunct="1">
              <a:buFont typeface="Arial" pitchFamily="34" charset="0"/>
              <a:buChar char="•"/>
              <a:defRPr/>
            </a:pPr>
            <a:r>
              <a:rPr lang="en-US" sz="2900" dirty="0" smtClean="0"/>
              <a:t>Cooperating by taking turns</a:t>
            </a:r>
          </a:p>
          <a:p>
            <a:pPr>
              <a:buFont typeface="Arial" pitchFamily="34" charset="0"/>
              <a:buChar char="•"/>
              <a:defRPr/>
            </a:pPr>
            <a:r>
              <a:rPr lang="en-US" sz="2900" dirty="0" smtClean="0"/>
              <a:t>Making eye contact, smiling, being polite</a:t>
            </a:r>
          </a:p>
          <a:p>
            <a:pPr>
              <a:buFont typeface="Arial" pitchFamily="34" charset="0"/>
              <a:buChar char="•"/>
              <a:defRPr/>
            </a:pPr>
            <a:r>
              <a:rPr lang="en-US" sz="2900" dirty="0" smtClean="0"/>
              <a:t>Reinforcing and acknowledging other’s comments</a:t>
            </a:r>
          </a:p>
          <a:p>
            <a:pPr eaLnBrk="1" hangingPunct="1">
              <a:buFont typeface="Arial" pitchFamily="34" charset="0"/>
              <a:buChar char="•"/>
              <a:defRPr/>
            </a:pPr>
            <a:r>
              <a:rPr lang="en-US" sz="2900" dirty="0" smtClean="0"/>
              <a:t>Responding appropriately to questions</a:t>
            </a:r>
          </a:p>
          <a:p>
            <a:pPr eaLnBrk="1" hangingPunct="1">
              <a:buFont typeface="Arial" pitchFamily="34" charset="0"/>
              <a:buChar char="•"/>
              <a:defRPr/>
            </a:pPr>
            <a:r>
              <a:rPr lang="en-US" sz="2900" dirty="0" smtClean="0"/>
              <a:t>Being sensitive to the feelings of others</a:t>
            </a:r>
          </a:p>
          <a:p>
            <a:pPr>
              <a:buFont typeface="Arial" pitchFamily="34" charset="0"/>
              <a:buChar char="•"/>
            </a:pPr>
            <a:r>
              <a:rPr lang="en-US" sz="2900" dirty="0" smtClean="0"/>
              <a:t>Problem solving</a:t>
            </a:r>
          </a:p>
          <a:p>
            <a:pPr>
              <a:buFont typeface="Arial" pitchFamily="34" charset="0"/>
              <a:buChar char="•"/>
            </a:pPr>
            <a:r>
              <a:rPr lang="en-US" sz="2900" dirty="0" smtClean="0"/>
              <a:t>Controlling aggression and other inappropriate behaviors</a:t>
            </a:r>
          </a:p>
          <a:p>
            <a:pPr>
              <a:buFont typeface="Arial" pitchFamily="34" charset="0"/>
              <a:buChar char="•"/>
            </a:pPr>
            <a:r>
              <a:rPr lang="en-US" sz="2900" dirty="0" smtClean="0"/>
              <a:t>Knowing the rules of conversation</a:t>
            </a:r>
          </a:p>
          <a:p>
            <a:pPr>
              <a:buFont typeface="Arial" pitchFamily="34" charset="0"/>
              <a:buChar char="•"/>
            </a:pPr>
            <a:endParaRPr lang="en-US" sz="2800" dirty="0" smtClean="0"/>
          </a:p>
        </p:txBody>
      </p:sp>
      <p:sp>
        <p:nvSpPr>
          <p:cNvPr id="16386" name="Title 1"/>
          <p:cNvSpPr>
            <a:spLocks noGrp="1"/>
          </p:cNvSpPr>
          <p:nvPr>
            <p:ph type="title"/>
          </p:nvPr>
        </p:nvSpPr>
        <p:spPr>
          <a:xfrm>
            <a:off x="457200" y="274638"/>
            <a:ext cx="6248400" cy="1143000"/>
          </a:xfrm>
        </p:spPr>
        <p:txBody>
          <a:bodyPr>
            <a:normAutofit/>
          </a:bodyPr>
          <a:lstStyle/>
          <a:p>
            <a:pPr algn="ctr">
              <a:defRPr/>
            </a:pPr>
            <a:r>
              <a:rPr lang="en-US" dirty="0" smtClean="0"/>
              <a:t>Social skills include:</a:t>
            </a:r>
          </a:p>
        </p:txBody>
      </p:sp>
      <p:pic>
        <p:nvPicPr>
          <p:cNvPr id="2050" name="Picture 2" descr="C:\Users\karen\AppData\Local\Microsoft\Windows\Temporary Internet Files\Content.IE5\F25RAEWZ\MP910216394[1].png"/>
          <p:cNvPicPr>
            <a:picLocks noChangeAspect="1" noChangeArrowheads="1"/>
          </p:cNvPicPr>
          <p:nvPr/>
        </p:nvPicPr>
        <p:blipFill>
          <a:blip r:embed="rId2" cstate="print"/>
          <a:srcRect/>
          <a:stretch>
            <a:fillRect/>
          </a:stretch>
        </p:blipFill>
        <p:spPr bwMode="auto">
          <a:xfrm>
            <a:off x="5997598" y="0"/>
            <a:ext cx="3673643" cy="32004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1027" descr="Rectangle: Click to edit Master text styles&#10;Second level&#10;Third level&#10;Fourth level&#10;Fifth level"/>
          <p:cNvSpPr>
            <a:spLocks noGrp="1" noChangeArrowheads="1"/>
          </p:cNvSpPr>
          <p:nvPr>
            <p:ph idx="1"/>
          </p:nvPr>
        </p:nvSpPr>
        <p:spPr>
          <a:xfrm>
            <a:off x="457200" y="1524000"/>
            <a:ext cx="8229600" cy="4830763"/>
          </a:xfrm>
        </p:spPr>
        <p:txBody>
          <a:bodyPr>
            <a:normAutofit lnSpcReduction="10000"/>
          </a:bodyPr>
          <a:lstStyle/>
          <a:p>
            <a:pPr eaLnBrk="1" hangingPunct="1">
              <a:lnSpc>
                <a:spcPct val="90000"/>
              </a:lnSpc>
              <a:buFont typeface="Arial" charset="0"/>
              <a:buChar char="•"/>
            </a:pPr>
            <a:r>
              <a:rPr lang="en-US" dirty="0" smtClean="0"/>
              <a:t>Agree to pay attention to who is talking</a:t>
            </a:r>
          </a:p>
          <a:p>
            <a:pPr eaLnBrk="1" hangingPunct="1">
              <a:lnSpc>
                <a:spcPct val="90000"/>
              </a:lnSpc>
              <a:buNone/>
            </a:pPr>
            <a:endParaRPr lang="en-US" dirty="0" smtClean="0"/>
          </a:p>
          <a:p>
            <a:pPr eaLnBrk="1" hangingPunct="1">
              <a:lnSpc>
                <a:spcPct val="90000"/>
              </a:lnSpc>
              <a:buFont typeface="Arial" charset="0"/>
              <a:buChar char="•"/>
            </a:pPr>
            <a:r>
              <a:rPr lang="en-US" dirty="0" smtClean="0"/>
              <a:t>No one person does all the talking</a:t>
            </a:r>
          </a:p>
          <a:p>
            <a:pPr eaLnBrk="1" hangingPunct="1">
              <a:lnSpc>
                <a:spcPct val="90000"/>
              </a:lnSpc>
              <a:buNone/>
            </a:pPr>
            <a:endParaRPr lang="en-US" dirty="0" smtClean="0"/>
          </a:p>
          <a:p>
            <a:pPr eaLnBrk="1" hangingPunct="1">
              <a:lnSpc>
                <a:spcPct val="90000"/>
              </a:lnSpc>
              <a:buFont typeface="Arial" charset="0"/>
              <a:buChar char="•"/>
            </a:pPr>
            <a:r>
              <a:rPr lang="en-US" dirty="0" smtClean="0"/>
              <a:t>Participate in choosing and developing a topic</a:t>
            </a:r>
          </a:p>
          <a:p>
            <a:pPr eaLnBrk="1" hangingPunct="1">
              <a:lnSpc>
                <a:spcPct val="90000"/>
              </a:lnSpc>
              <a:buNone/>
            </a:pPr>
            <a:endParaRPr lang="en-US" dirty="0" smtClean="0"/>
          </a:p>
          <a:p>
            <a:pPr eaLnBrk="1" hangingPunct="1">
              <a:lnSpc>
                <a:spcPct val="90000"/>
              </a:lnSpc>
              <a:buFont typeface="Arial" charset="0"/>
              <a:buChar char="•"/>
            </a:pPr>
            <a:r>
              <a:rPr lang="en-US" dirty="0" smtClean="0"/>
              <a:t>Take turns in an orderly fashion</a:t>
            </a:r>
          </a:p>
          <a:p>
            <a:pPr eaLnBrk="1" hangingPunct="1">
              <a:lnSpc>
                <a:spcPct val="90000"/>
              </a:lnSpc>
              <a:buNone/>
            </a:pPr>
            <a:endParaRPr lang="en-US" dirty="0" smtClean="0"/>
          </a:p>
          <a:p>
            <a:pPr eaLnBrk="1" hangingPunct="1">
              <a:lnSpc>
                <a:spcPct val="90000"/>
              </a:lnSpc>
              <a:buFont typeface="Arial" charset="0"/>
              <a:buChar char="•"/>
            </a:pPr>
            <a:r>
              <a:rPr lang="en-US" dirty="0" smtClean="0"/>
              <a:t>Add information relevant to the topic</a:t>
            </a:r>
          </a:p>
          <a:p>
            <a:pPr eaLnBrk="1" hangingPunct="1">
              <a:lnSpc>
                <a:spcPct val="90000"/>
              </a:lnSpc>
              <a:buNone/>
            </a:pPr>
            <a:endParaRPr lang="en-US" dirty="0" smtClean="0"/>
          </a:p>
          <a:p>
            <a:pPr eaLnBrk="1" hangingPunct="1">
              <a:lnSpc>
                <a:spcPct val="90000"/>
              </a:lnSpc>
              <a:buFont typeface="Arial" charset="0"/>
              <a:buChar char="•"/>
            </a:pPr>
            <a:r>
              <a:rPr lang="en-US" dirty="0" smtClean="0"/>
              <a:t>Provide enough information to convey the message without being too ‘chatty’</a:t>
            </a:r>
          </a:p>
        </p:txBody>
      </p:sp>
      <p:sp>
        <p:nvSpPr>
          <p:cNvPr id="27650" name="Slide Number Placeholder 5"/>
          <p:cNvSpPr>
            <a:spLocks noGrp="1"/>
          </p:cNvSpPr>
          <p:nvPr>
            <p:ph type="sldNum" sz="quarter" idx="12"/>
          </p:nvPr>
        </p:nvSpPr>
        <p:spPr>
          <a:noFill/>
        </p:spPr>
        <p:txBody>
          <a:bodyPr/>
          <a:lstStyle/>
          <a:p>
            <a:fld id="{F94610D0-F64E-4532-822D-23DD1FCF8028}" type="slidenum">
              <a:rPr lang="en-US" smtClean="0"/>
              <a:pPr/>
              <a:t>21</a:t>
            </a:fld>
            <a:endParaRPr lang="en-US" smtClean="0"/>
          </a:p>
        </p:txBody>
      </p:sp>
      <p:sp>
        <p:nvSpPr>
          <p:cNvPr id="27651" name="Rectangle 1026"/>
          <p:cNvSpPr>
            <a:spLocks noGrp="1" noChangeArrowheads="1"/>
          </p:cNvSpPr>
          <p:nvPr>
            <p:ph type="title"/>
          </p:nvPr>
        </p:nvSpPr>
        <p:spPr/>
        <p:txBody>
          <a:bodyPr/>
          <a:lstStyle/>
          <a:p>
            <a:pPr eaLnBrk="1" hangingPunct="1"/>
            <a:r>
              <a:rPr lang="en-US" dirty="0" smtClean="0"/>
              <a:t>Rules of conversation</a:t>
            </a:r>
          </a:p>
        </p:txBody>
      </p:sp>
      <p:pic>
        <p:nvPicPr>
          <p:cNvPr id="27653" name="Picture 1024" descr="C:\Users\Karen\AppData\Local\Microsoft\Windows\Temporary Internet Files\Content.IE5\Z54146JZ\MCj04315850000[1].png"/>
          <p:cNvPicPr>
            <a:picLocks noChangeAspect="1" noChangeArrowheads="1"/>
          </p:cNvPicPr>
          <p:nvPr/>
        </p:nvPicPr>
        <p:blipFill>
          <a:blip r:embed="rId2" cstate="print"/>
          <a:srcRect/>
          <a:stretch>
            <a:fillRect/>
          </a:stretch>
        </p:blipFill>
        <p:spPr bwMode="auto">
          <a:xfrm>
            <a:off x="7315200" y="3505200"/>
            <a:ext cx="18288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80">
                                            <p:txEl>
                                              <p:pRg st="2" end="2"/>
                                            </p:txEl>
                                          </p:spTgt>
                                        </p:tgtEl>
                                        <p:attrNameLst>
                                          <p:attrName>style.visibility</p:attrName>
                                        </p:attrNameLst>
                                      </p:cBhvr>
                                      <p:to>
                                        <p:strVal val="visible"/>
                                      </p:to>
                                    </p:set>
                                    <p:anim calcmode="lin" valueType="num">
                                      <p:cBhvr additive="base">
                                        <p:cTn id="13"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80">
                                            <p:txEl>
                                              <p:pRg st="4" end="4"/>
                                            </p:txEl>
                                          </p:spTgt>
                                        </p:tgtEl>
                                        <p:attrNameLst>
                                          <p:attrName>style.visibility</p:attrName>
                                        </p:attrNameLst>
                                      </p:cBhvr>
                                      <p:to>
                                        <p:strVal val="visible"/>
                                      </p:to>
                                    </p:set>
                                    <p:anim calcmode="lin" valueType="num">
                                      <p:cBhvr additive="base">
                                        <p:cTn id="19"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580">
                                            <p:txEl>
                                              <p:pRg st="6" end="6"/>
                                            </p:txEl>
                                          </p:spTgt>
                                        </p:tgtEl>
                                        <p:attrNameLst>
                                          <p:attrName>style.visibility</p:attrName>
                                        </p:attrNameLst>
                                      </p:cBhvr>
                                      <p:to>
                                        <p:strVal val="visible"/>
                                      </p:to>
                                    </p:set>
                                    <p:anim calcmode="lin" valueType="num">
                                      <p:cBhvr additive="base">
                                        <p:cTn id="25"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580">
                                            <p:txEl>
                                              <p:pRg st="8" end="8"/>
                                            </p:txEl>
                                          </p:spTgt>
                                        </p:tgtEl>
                                        <p:attrNameLst>
                                          <p:attrName>style.visibility</p:attrName>
                                        </p:attrNameLst>
                                      </p:cBhvr>
                                      <p:to>
                                        <p:strVal val="visible"/>
                                      </p:to>
                                    </p:set>
                                    <p:anim calcmode="lin" valueType="num">
                                      <p:cBhvr additive="base">
                                        <p:cTn id="31" dur="500" fill="hold"/>
                                        <p:tgtEl>
                                          <p:spTgt spid="24580">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580">
                                            <p:txEl>
                                              <p:pRg st="10" end="10"/>
                                            </p:txEl>
                                          </p:spTgt>
                                        </p:tgtEl>
                                        <p:attrNameLst>
                                          <p:attrName>style.visibility</p:attrName>
                                        </p:attrNameLst>
                                      </p:cBhvr>
                                      <p:to>
                                        <p:strVal val="visible"/>
                                      </p:to>
                                    </p:set>
                                    <p:anim calcmode="lin" valueType="num">
                                      <p:cBhvr additive="base">
                                        <p:cTn id="37" dur="500" fill="hold"/>
                                        <p:tgtEl>
                                          <p:spTgt spid="24580">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8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rPr>
              <a:t>Styles of Communication</a:t>
            </a:r>
            <a:endParaRPr lang="en-US" dirty="0">
              <a:effectLst/>
            </a:endParaRPr>
          </a:p>
        </p:txBody>
      </p:sp>
      <p:pic>
        <p:nvPicPr>
          <p:cNvPr id="3074" name="Picture 2"/>
          <p:cNvPicPr>
            <a:picLocks noChangeAspect="1" noChangeArrowheads="1"/>
          </p:cNvPicPr>
          <p:nvPr/>
        </p:nvPicPr>
        <p:blipFill>
          <a:blip r:embed="rId2" cstate="print"/>
          <a:srcRect l="17962" t="20444" r="65355" b="64385"/>
          <a:stretch>
            <a:fillRect/>
          </a:stretch>
        </p:blipFill>
        <p:spPr bwMode="auto">
          <a:xfrm>
            <a:off x="0" y="1066800"/>
            <a:ext cx="9144000" cy="2667000"/>
          </a:xfrm>
          <a:prstGeom prst="rect">
            <a:avLst/>
          </a:prstGeom>
          <a:noFill/>
          <a:ln w="9525">
            <a:noFill/>
            <a:miter lim="800000"/>
            <a:headEnd/>
            <a:tailEnd/>
          </a:ln>
        </p:spPr>
      </p:pic>
      <p:pic>
        <p:nvPicPr>
          <p:cNvPr id="5" name="Picture 4" descr="C:\Users\karen\AppData\Local\Microsoft\Windows\Temporary Internet Files\Content.IE5\K7NQQD9I\MP900448347[1].jpg"/>
          <p:cNvPicPr/>
          <p:nvPr/>
        </p:nvPicPr>
        <p:blipFill>
          <a:blip r:embed="rId3" cstate="print"/>
          <a:srcRect l="27778" r="17901"/>
          <a:stretch>
            <a:fillRect/>
          </a:stretch>
        </p:blipFill>
        <p:spPr bwMode="auto">
          <a:xfrm>
            <a:off x="609600" y="2057400"/>
            <a:ext cx="1219200" cy="1524000"/>
          </a:xfrm>
          <a:prstGeom prst="rect">
            <a:avLst/>
          </a:prstGeom>
          <a:noFill/>
          <a:ln w="9525">
            <a:noFill/>
            <a:miter lim="800000"/>
            <a:headEnd/>
            <a:tailEnd/>
          </a:ln>
        </p:spPr>
      </p:pic>
      <p:pic>
        <p:nvPicPr>
          <p:cNvPr id="6" name="Picture 5" descr="C:\Users\karen\AppData\Local\Microsoft\Windows\Temporary Internet Files\Content.IE5\M7SVFTFI\MC900446060[1].wmf"/>
          <p:cNvPicPr/>
          <p:nvPr/>
        </p:nvPicPr>
        <p:blipFill>
          <a:blip r:embed="rId4" cstate="print"/>
          <a:srcRect r="-15151"/>
          <a:stretch>
            <a:fillRect/>
          </a:stretch>
        </p:blipFill>
        <p:spPr bwMode="auto">
          <a:xfrm flipH="1">
            <a:off x="7696200" y="1752600"/>
            <a:ext cx="1447800" cy="552450"/>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17962" t="35141" r="65160" b="50637"/>
          <a:stretch>
            <a:fillRect/>
          </a:stretch>
        </p:blipFill>
        <p:spPr bwMode="auto">
          <a:xfrm>
            <a:off x="22860" y="3886200"/>
            <a:ext cx="9121140" cy="2465173"/>
          </a:xfrm>
          <a:prstGeom prst="rect">
            <a:avLst/>
          </a:prstGeom>
          <a:noFill/>
          <a:ln w="9525">
            <a:noFill/>
            <a:miter lim="800000"/>
            <a:headEnd/>
            <a:tailEnd/>
          </a:ln>
        </p:spPr>
      </p:pic>
      <p:pic>
        <p:nvPicPr>
          <p:cNvPr id="8" name="Picture 7" descr="C:\Users\karen\AppData\Local\Microsoft\Windows\Temporary Internet Files\Content.IE5\X11QQM60\MP900442223[1].jpg"/>
          <p:cNvPicPr/>
          <p:nvPr/>
        </p:nvPicPr>
        <p:blipFill>
          <a:blip r:embed="rId5" cstate="print"/>
          <a:srcRect l="49794" r="10288" b="31482"/>
          <a:stretch>
            <a:fillRect/>
          </a:stretch>
        </p:blipFill>
        <p:spPr bwMode="auto">
          <a:xfrm flipH="1">
            <a:off x="762000" y="4572000"/>
            <a:ext cx="1276350" cy="1524000"/>
          </a:xfrm>
          <a:prstGeom prst="rect">
            <a:avLst/>
          </a:prstGeom>
          <a:noFill/>
          <a:ln w="9525">
            <a:noFill/>
            <a:miter lim="800000"/>
            <a:headEnd/>
            <a:tailEnd/>
          </a:ln>
        </p:spPr>
      </p:pic>
      <p:pic>
        <p:nvPicPr>
          <p:cNvPr id="9" name="Picture 8" descr="C:\Users\Karen\AppData\Local\Microsoft\Windows\Temporary Internet Files\Content.IE5\8I987DV9\MPj04265230000[1].jpg"/>
          <p:cNvPicPr/>
          <p:nvPr/>
        </p:nvPicPr>
        <p:blipFill>
          <a:blip r:embed="rId6" cstate="print"/>
          <a:srcRect/>
          <a:stretch>
            <a:fillRect/>
          </a:stretch>
        </p:blipFill>
        <p:spPr bwMode="auto">
          <a:xfrm>
            <a:off x="7696200" y="5638800"/>
            <a:ext cx="14478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7962" t="49230" r="65095" b="32123"/>
          <a:stretch>
            <a:fillRect/>
          </a:stretch>
        </p:blipFill>
        <p:spPr bwMode="auto">
          <a:xfrm>
            <a:off x="381001" y="152400"/>
            <a:ext cx="8458200" cy="3167006"/>
          </a:xfrm>
          <a:prstGeom prst="rect">
            <a:avLst/>
          </a:prstGeom>
          <a:noFill/>
          <a:ln w="9525">
            <a:noFill/>
            <a:miter lim="800000"/>
            <a:headEnd/>
            <a:tailEnd/>
          </a:ln>
        </p:spPr>
      </p:pic>
      <p:pic>
        <p:nvPicPr>
          <p:cNvPr id="4" name="Picture 3" descr="C:\Users\karen\AppData\Local\Microsoft\Windows\Temporary Internet Files\Content.IE5\M7SVFTFI\MP900289496[1].jpg"/>
          <p:cNvPicPr/>
          <p:nvPr/>
        </p:nvPicPr>
        <p:blipFill>
          <a:blip r:embed="rId3" cstate="print"/>
          <a:srcRect/>
          <a:stretch>
            <a:fillRect/>
          </a:stretch>
        </p:blipFill>
        <p:spPr bwMode="auto">
          <a:xfrm>
            <a:off x="609600" y="1219200"/>
            <a:ext cx="1828800" cy="1295400"/>
          </a:xfrm>
          <a:prstGeom prst="rect">
            <a:avLst/>
          </a:prstGeom>
          <a:noFill/>
          <a:ln w="9525">
            <a:noFill/>
            <a:miter lim="800000"/>
            <a:headEnd/>
            <a:tailEnd/>
          </a:ln>
        </p:spPr>
      </p:pic>
      <p:sp>
        <p:nvSpPr>
          <p:cNvPr id="5" name="Rectangle 4"/>
          <p:cNvSpPr/>
          <p:nvPr/>
        </p:nvSpPr>
        <p:spPr>
          <a:xfrm>
            <a:off x="228600" y="3200400"/>
            <a:ext cx="8686800" cy="3416320"/>
          </a:xfrm>
          <a:prstGeom prst="rect">
            <a:avLst/>
          </a:prstGeom>
        </p:spPr>
        <p:txBody>
          <a:bodyPr wrap="square">
            <a:spAutoFit/>
          </a:bodyPr>
          <a:lstStyle/>
          <a:p>
            <a:pPr>
              <a:buFont typeface="Arial" pitchFamily="34" charset="0"/>
              <a:buChar char="•"/>
            </a:pPr>
            <a:r>
              <a:rPr lang="en-US" sz="2400" dirty="0" smtClean="0"/>
              <a:t> Assertive people - know that they have the same rights to be a part of conversations</a:t>
            </a:r>
          </a:p>
          <a:p>
            <a:pPr>
              <a:buFont typeface="Arial" pitchFamily="34" charset="0"/>
              <a:buChar char="•"/>
            </a:pPr>
            <a:r>
              <a:rPr lang="en-US" sz="2400" dirty="0" smtClean="0"/>
              <a:t> respect other people’s rights and feelings. </a:t>
            </a:r>
          </a:p>
          <a:p>
            <a:pPr>
              <a:buFont typeface="Arial" pitchFamily="34" charset="0"/>
              <a:buChar char="•"/>
            </a:pPr>
            <a:r>
              <a:rPr lang="en-US" sz="2400" dirty="0" smtClean="0"/>
              <a:t> use a pleasant tone of voice and make eye contact</a:t>
            </a:r>
          </a:p>
          <a:p>
            <a:pPr>
              <a:buFont typeface="Arial" pitchFamily="34" charset="0"/>
              <a:buChar char="•"/>
            </a:pPr>
            <a:r>
              <a:rPr lang="en-US" sz="2400" dirty="0" smtClean="0"/>
              <a:t> are honest about letting people know what they need for good communication &amp; when they don’t understand </a:t>
            </a:r>
          </a:p>
          <a:p>
            <a:pPr>
              <a:buFont typeface="Arial" pitchFamily="34" charset="0"/>
              <a:buChar char="•"/>
            </a:pPr>
            <a:r>
              <a:rPr lang="en-US" sz="2400" dirty="0" smtClean="0"/>
              <a:t> know that misunderstanding is a shared responsibility and are polite when working with others to clear up the misunderstanding</a:t>
            </a:r>
          </a:p>
        </p:txBody>
      </p:sp>
      <p:sp>
        <p:nvSpPr>
          <p:cNvPr id="6" name="TextBox 5"/>
          <p:cNvSpPr txBox="1"/>
          <p:nvPr/>
        </p:nvSpPr>
        <p:spPr>
          <a:xfrm>
            <a:off x="6019800" y="6211669"/>
            <a:ext cx="2542684" cy="646331"/>
          </a:xfrm>
          <a:prstGeom prst="rect">
            <a:avLst/>
          </a:prstGeom>
          <a:solidFill>
            <a:srgbClr val="92D050"/>
          </a:solidFill>
        </p:spPr>
        <p:txBody>
          <a:bodyPr wrap="none" rtlCol="0">
            <a:spAutoFit/>
          </a:bodyPr>
          <a:lstStyle/>
          <a:p>
            <a:r>
              <a:rPr lang="en-US" dirty="0" smtClean="0"/>
              <a:t>GOAL FOR CHILDREN</a:t>
            </a:r>
          </a:p>
          <a:p>
            <a:r>
              <a:rPr lang="en-US" dirty="0" smtClean="0"/>
              <a:t> WITH HEARING LOSS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09600" y="1447800"/>
            <a:ext cx="5105400" cy="5181600"/>
          </a:xfrm>
        </p:spPr>
        <p:txBody>
          <a:bodyPr/>
          <a:lstStyle/>
          <a:p>
            <a:r>
              <a:rPr lang="en-US" dirty="0" smtClean="0"/>
              <a:t>Early ID, hearing aids by age 2 months</a:t>
            </a:r>
          </a:p>
          <a:p>
            <a:r>
              <a:rPr lang="en-US" dirty="0" smtClean="0"/>
              <a:t>AV training – wonderful language</a:t>
            </a:r>
          </a:p>
          <a:p>
            <a:pPr>
              <a:buFont typeface="Arial" pitchFamily="34" charset="0"/>
              <a:buChar char="•"/>
            </a:pPr>
            <a:r>
              <a:rPr lang="en-US" dirty="0" smtClean="0"/>
              <a:t>Preschool issues!</a:t>
            </a:r>
          </a:p>
          <a:p>
            <a:pPr>
              <a:buFont typeface="Arial" pitchFamily="34" charset="0"/>
              <a:buChar char="•"/>
            </a:pPr>
            <a:r>
              <a:rPr lang="en-US" dirty="0" smtClean="0"/>
              <a:t>Taking turns</a:t>
            </a:r>
          </a:p>
          <a:p>
            <a:pPr>
              <a:buFont typeface="Arial" pitchFamily="34" charset="0"/>
              <a:buChar char="•"/>
            </a:pPr>
            <a:r>
              <a:rPr lang="en-US" dirty="0" smtClean="0"/>
              <a:t>Respecting rules</a:t>
            </a:r>
          </a:p>
          <a:p>
            <a:pPr>
              <a:buFont typeface="Arial" pitchFamily="34" charset="0"/>
              <a:buChar char="•"/>
            </a:pPr>
            <a:r>
              <a:rPr lang="en-US" dirty="0" smtClean="0"/>
              <a:t>Fitting in</a:t>
            </a:r>
            <a:endParaRPr lang="en-US" dirty="0"/>
          </a:p>
        </p:txBody>
      </p:sp>
      <p:sp>
        <p:nvSpPr>
          <p:cNvPr id="4" name="Title 3"/>
          <p:cNvSpPr>
            <a:spLocks noGrp="1"/>
          </p:cNvSpPr>
          <p:nvPr>
            <p:ph type="title"/>
          </p:nvPr>
        </p:nvSpPr>
        <p:spPr/>
        <p:txBody>
          <a:bodyPr/>
          <a:lstStyle/>
          <a:p>
            <a:r>
              <a:rPr lang="en-US" dirty="0" smtClean="0"/>
              <a:t>Example: the ‘star’ at preschool</a:t>
            </a:r>
            <a:endParaRPr lang="en-US" dirty="0"/>
          </a:p>
        </p:txBody>
      </p:sp>
      <p:pic>
        <p:nvPicPr>
          <p:cNvPr id="3076" name="Picture 4" descr="C:\Users\karen\AppData\Local\Microsoft\Windows\Temporary Internet Files\Content.IE5\523QAPCS\MP900448735[1].jpg"/>
          <p:cNvPicPr>
            <a:picLocks noChangeAspect="1" noChangeArrowheads="1"/>
          </p:cNvPicPr>
          <p:nvPr/>
        </p:nvPicPr>
        <p:blipFill>
          <a:blip r:embed="rId2" cstate="print"/>
          <a:srcRect/>
          <a:stretch>
            <a:fillRect/>
          </a:stretch>
        </p:blipFill>
        <p:spPr bwMode="auto">
          <a:xfrm>
            <a:off x="5867400" y="1943100"/>
            <a:ext cx="3276600" cy="4914900"/>
          </a:xfrm>
          <a:prstGeom prst="rect">
            <a:avLst/>
          </a:prstGeom>
          <a:noFill/>
        </p:spPr>
      </p:pic>
      <p:pic>
        <p:nvPicPr>
          <p:cNvPr id="3077" name="Picture 5" descr="C:\Users\karen\AppData\Local\Microsoft\Windows\Temporary Internet Files\Content.IE5\EQ84OX81\MC900441361[1].png"/>
          <p:cNvPicPr>
            <a:picLocks noChangeAspect="1" noChangeArrowheads="1"/>
          </p:cNvPicPr>
          <p:nvPr/>
        </p:nvPicPr>
        <p:blipFill>
          <a:blip r:embed="rId3" cstate="print"/>
          <a:srcRect/>
          <a:stretch>
            <a:fillRect/>
          </a:stretch>
        </p:blipFill>
        <p:spPr bwMode="auto">
          <a:xfrm>
            <a:off x="4343400" y="381000"/>
            <a:ext cx="914400" cy="914400"/>
          </a:xfrm>
          <a:prstGeom prst="rect">
            <a:avLst/>
          </a:prstGeom>
          <a:noFill/>
        </p:spPr>
      </p:pic>
      <p:sp>
        <p:nvSpPr>
          <p:cNvPr id="10" name="TextBox 9"/>
          <p:cNvSpPr txBox="1"/>
          <p:nvPr/>
        </p:nvSpPr>
        <p:spPr>
          <a:xfrm rot="20030089">
            <a:off x="1480871" y="4814052"/>
            <a:ext cx="4315605" cy="461665"/>
          </a:xfrm>
          <a:prstGeom prst="rect">
            <a:avLst/>
          </a:prstGeom>
          <a:solidFill>
            <a:schemeClr val="accent5">
              <a:lumMod val="40000"/>
              <a:lumOff val="60000"/>
            </a:schemeClr>
          </a:solidFill>
        </p:spPr>
        <p:txBody>
          <a:bodyPr wrap="none" rtlCol="0">
            <a:spAutoFit/>
          </a:bodyPr>
          <a:lstStyle/>
          <a:p>
            <a:r>
              <a:rPr lang="en-US" sz="2400" dirty="0" smtClean="0"/>
              <a:t>Bossy communication style!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833 -0.03096 C 0.01892 -0.03582 0.03056 -0.04159 0.04167 -0.0446 C 0.08247 -0.05546 0.06059 -0.04622 0.08021 -0.055 C 0.08785 -0.05384 0.09601 -0.05523 0.10313 -0.05153 C 0.10556 -0.05015 0.10382 -0.04391 0.10573 -0.04136 C 0.10764 -0.03882 0.11094 -0.03905 0.11354 -0.0379 C 0.12517 0.00971 0.12361 0.06518 0.08264 0.07812 C 0.08264 0.07835 0.06545 0.07373 0.0724 0.06448 C 0.07622 0.0594 0.08264 0.06009 0.08785 0.05778 C 0.09045 0.05663 0.09323 0.05639 0.09549 0.05431 C 0.09809 0.052 0.10017 0.04877 0.10313 0.04738 C 0.10972 0.04415 0.11701 0.04368 0.12378 0.04068 C 0.12795 0.04183 0.13229 0.04253 0.13646 0.04415 C 0.14167 0.04599 0.15191 0.05085 0.15191 0.05108 C 0.1625 0.07165 0.15243 0.04923 0.15955 0.07488 C 0.16094 0.07974 0.16319 0.0839 0.16476 0.08852 C 0.1658 0.09175 0.16649 0.09522 0.16736 0.09846 C 0.16389 0.13104 0.16267 0.16571 0.13646 0.17726 C 0.11163 0.17357 0.1125 0.18027 0.10573 0.15323 C 0.10747 0.14976 0.10955 0.14676 0.11094 0.14306 C 0.11215 0.13982 0.11128 0.13497 0.11354 0.13289 C 0.11632 0.13012 0.13385 0.12388 0.13906 0.12249 C 0.16094 0.11625 0.18351 0.11556 0.20573 0.11209 C 0.21597 0.11348 0.22622 0.11394 0.23646 0.11579 C 0.23924 0.11625 0.24236 0.11671 0.24427 0.11926 C 0.25833 0.13751 0.23385 0.12342 0.25451 0.13289 C 0.26128 0.15924 0.26354 0.19806 0.24167 0.208 C 0.22813 0.22603 0.22847 0.2221 0.20833 0.21817 C 0.2066 0.2147 0.20365 0.21216 0.20313 0.208 C 0.20208 0.19899 0.20885 0.18004 0.21354 0.1738 C 0.2158 0.17079 0.21875 0.16941 0.22118 0.16686 C 0.22396 0.16386 0.22587 0.15947 0.22882 0.1567 C 0.23247 0.15346 0.24688 0.15069 0.24931 0.14976 C 0.27986 0.13867 0.24844 0.14583 0.28524 0.13959 C 0.29635 0.14075 0.30764 0.14029 0.31858 0.14306 C 0.33854 0.14791 0.33142 0.21401 0.33142 0.22164 " pathEditMode="relative" rAng="0" ptsTypes="fffffffffffffffffffffffffffffffffffA">
                                      <p:cBhvr>
                                        <p:cTn id="6" dur="3000" fill="hold"/>
                                        <p:tgtEl>
                                          <p:spTgt spid="3077"/>
                                        </p:tgtEl>
                                        <p:attrNameLst>
                                          <p:attrName>ppt_x</p:attrName>
                                          <p:attrName>ppt_y</p:attrName>
                                        </p:attrNameLst>
                                      </p:cBhvr>
                                      <p:rCtr x="165" y="11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5"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286000" y="1295400"/>
            <a:ext cx="6400800" cy="3429000"/>
          </a:xfrm>
        </p:spPr>
        <p:txBody>
          <a:bodyPr>
            <a:normAutofit lnSpcReduction="10000"/>
          </a:bodyPr>
          <a:lstStyle/>
          <a:p>
            <a:r>
              <a:rPr lang="en-US" sz="2700" dirty="0" smtClean="0"/>
              <a:t>Lack of work completion – too ‘busy’ watching peers at the table to do her work</a:t>
            </a:r>
          </a:p>
          <a:p>
            <a:r>
              <a:rPr lang="en-US" sz="2700" dirty="0" smtClean="0"/>
              <a:t>Result- teacher separated her from her peers to complete her work on the floor</a:t>
            </a:r>
          </a:p>
          <a:p>
            <a:r>
              <a:rPr lang="en-US" sz="2700" dirty="0" smtClean="0"/>
              <a:t>Work was done </a:t>
            </a:r>
            <a:r>
              <a:rPr lang="en-US" sz="2700" u="sng" dirty="0" smtClean="0"/>
              <a:t>perfectly</a:t>
            </a:r>
            <a:r>
              <a:rPr lang="en-US" sz="2700" dirty="0" smtClean="0"/>
              <a:t> – but was this the desired solution?</a:t>
            </a:r>
          </a:p>
        </p:txBody>
      </p:sp>
      <p:sp>
        <p:nvSpPr>
          <p:cNvPr id="3" name="Title 2"/>
          <p:cNvSpPr>
            <a:spLocks noGrp="1"/>
          </p:cNvSpPr>
          <p:nvPr>
            <p:ph type="title"/>
          </p:nvPr>
        </p:nvSpPr>
        <p:spPr/>
        <p:txBody>
          <a:bodyPr/>
          <a:lstStyle/>
          <a:p>
            <a:r>
              <a:rPr lang="en-US" dirty="0" smtClean="0"/>
              <a:t>The ‘star’ at preschool</a:t>
            </a:r>
            <a:endParaRPr lang="en-US" dirty="0"/>
          </a:p>
        </p:txBody>
      </p:sp>
      <p:sp>
        <p:nvSpPr>
          <p:cNvPr id="7" name="TextBox 6"/>
          <p:cNvSpPr txBox="1"/>
          <p:nvPr/>
        </p:nvSpPr>
        <p:spPr>
          <a:xfrm>
            <a:off x="381000" y="4419600"/>
            <a:ext cx="8382000" cy="1815882"/>
          </a:xfrm>
          <a:prstGeom prst="rect">
            <a:avLst/>
          </a:prstGeom>
          <a:noFill/>
        </p:spPr>
        <p:txBody>
          <a:bodyPr wrap="square" rtlCol="0">
            <a:spAutoFit/>
          </a:bodyPr>
          <a:lstStyle/>
          <a:p>
            <a:pPr>
              <a:spcAft>
                <a:spcPts val="600"/>
              </a:spcAft>
              <a:buFont typeface="Arial" pitchFamily="34" charset="0"/>
              <a:buChar char="•"/>
            </a:pPr>
            <a:r>
              <a:rPr lang="en-US" sz="2600" dirty="0" smtClean="0"/>
              <a:t>Lack of understanding of ‘social mores’ – informal unwritten social rules, expectations</a:t>
            </a:r>
          </a:p>
          <a:p>
            <a:pPr>
              <a:spcAft>
                <a:spcPts val="600"/>
              </a:spcAft>
              <a:buFont typeface="Arial" pitchFamily="34" charset="0"/>
              <a:buChar char="•"/>
            </a:pPr>
            <a:r>
              <a:rPr lang="en-US" sz="2600" dirty="0" smtClean="0"/>
              <a:t>Realignment from ‘star’ to ‘student’ expectations</a:t>
            </a:r>
          </a:p>
          <a:p>
            <a:pPr>
              <a:spcAft>
                <a:spcPts val="600"/>
              </a:spcAft>
              <a:buFont typeface="Arial" pitchFamily="34" charset="0"/>
              <a:buChar char="•"/>
            </a:pPr>
            <a:r>
              <a:rPr lang="en-US" sz="2400" dirty="0" smtClean="0"/>
              <a:t>i.e., activities will </a:t>
            </a:r>
            <a:r>
              <a:rPr lang="en-US" sz="2400" u="sng" dirty="0" smtClean="0"/>
              <a:t>not</a:t>
            </a:r>
            <a:r>
              <a:rPr lang="en-US" sz="2400" dirty="0" smtClean="0"/>
              <a:t> be changed even if she is bored</a:t>
            </a:r>
          </a:p>
        </p:txBody>
      </p:sp>
      <p:pic>
        <p:nvPicPr>
          <p:cNvPr id="8" name="Picture 4" descr="C:\Users\karen\AppData\Local\Microsoft\Windows\Temporary Internet Files\Content.IE5\523QAPCS\MP900448735[1].jpg"/>
          <p:cNvPicPr>
            <a:picLocks noChangeAspect="1" noChangeArrowheads="1"/>
          </p:cNvPicPr>
          <p:nvPr/>
        </p:nvPicPr>
        <p:blipFill>
          <a:blip r:embed="rId2" cstate="print"/>
          <a:srcRect l="32558" t="16279" r="9302" b="48062"/>
          <a:stretch>
            <a:fillRect/>
          </a:stretch>
        </p:blipFill>
        <p:spPr bwMode="auto">
          <a:xfrm flipH="1">
            <a:off x="457200" y="1752600"/>
            <a:ext cx="1895061" cy="19812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257800"/>
          </a:xfrm>
          <a:solidFill>
            <a:schemeClr val="accent2">
              <a:lumMod val="40000"/>
              <a:lumOff val="60000"/>
            </a:schemeClr>
          </a:solidFill>
        </p:spPr>
        <p:txBody>
          <a:bodyPr>
            <a:normAutofit/>
          </a:bodyPr>
          <a:lstStyle/>
          <a:p>
            <a:pPr>
              <a:buNone/>
            </a:pPr>
            <a:r>
              <a:rPr lang="en-US" sz="3200" dirty="0" smtClean="0"/>
              <a:t>Those things we understand from others without needing to be directly told about them. </a:t>
            </a:r>
          </a:p>
          <a:p>
            <a:pPr>
              <a:buNone/>
            </a:pPr>
            <a:r>
              <a:rPr lang="en-US" sz="3200" dirty="0" smtClean="0"/>
              <a:t>Social cues are learned early in life and vary from culture to culture.</a:t>
            </a:r>
          </a:p>
          <a:p>
            <a:pPr>
              <a:buNone/>
            </a:pPr>
            <a:r>
              <a:rPr lang="en-US" sz="3200" dirty="0" smtClean="0"/>
              <a:t>Children typically learn to ‘read’ their parents moods and know when it is a good time to ask for something.</a:t>
            </a:r>
          </a:p>
        </p:txBody>
      </p:sp>
      <p:sp>
        <p:nvSpPr>
          <p:cNvPr id="3" name="Title 2"/>
          <p:cNvSpPr>
            <a:spLocks noGrp="1"/>
          </p:cNvSpPr>
          <p:nvPr>
            <p:ph type="title"/>
          </p:nvPr>
        </p:nvSpPr>
        <p:spPr>
          <a:xfrm>
            <a:off x="457200" y="274638"/>
            <a:ext cx="8229600" cy="715962"/>
          </a:xfrm>
        </p:spPr>
        <p:txBody>
          <a:bodyPr>
            <a:noAutofit/>
          </a:bodyPr>
          <a:lstStyle/>
          <a:p>
            <a:pPr algn="ctr"/>
            <a:r>
              <a:rPr lang="en-US" sz="3200" dirty="0" smtClean="0"/>
              <a:t>Communication includes Social Cues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838200"/>
            <a:ext cx="8686800" cy="6019800"/>
          </a:xfrm>
          <a:solidFill>
            <a:schemeClr val="accent2">
              <a:lumMod val="40000"/>
              <a:lumOff val="60000"/>
            </a:schemeClr>
          </a:solidFill>
        </p:spPr>
        <p:txBody>
          <a:bodyPr>
            <a:normAutofit fontScale="92500" lnSpcReduction="20000"/>
          </a:bodyPr>
          <a:lstStyle/>
          <a:p>
            <a:r>
              <a:rPr lang="en-US" dirty="0" smtClean="0"/>
              <a:t>Facial expressions</a:t>
            </a:r>
          </a:p>
          <a:p>
            <a:r>
              <a:rPr lang="en-US" dirty="0" smtClean="0"/>
              <a:t>Gestures</a:t>
            </a:r>
          </a:p>
          <a:p>
            <a:r>
              <a:rPr lang="en-US" dirty="0" smtClean="0"/>
              <a:t>Postures </a:t>
            </a:r>
          </a:p>
          <a:p>
            <a:pPr lvl="1"/>
            <a:r>
              <a:rPr lang="en-US" dirty="0" smtClean="0"/>
              <a:t>How is this person feeling?</a:t>
            </a:r>
          </a:p>
          <a:p>
            <a:pPr lvl="1"/>
            <a:r>
              <a:rPr lang="en-US" dirty="0" smtClean="0"/>
              <a:t>Are they done with their conversation turn?</a:t>
            </a:r>
          </a:p>
          <a:p>
            <a:pPr lvl="1"/>
            <a:r>
              <a:rPr lang="en-US" dirty="0" smtClean="0"/>
              <a:t>Are they expecting me to say/do something?</a:t>
            </a:r>
          </a:p>
          <a:p>
            <a:pPr>
              <a:buNone/>
            </a:pPr>
            <a:endParaRPr lang="en-US" sz="1400" dirty="0" smtClean="0"/>
          </a:p>
          <a:p>
            <a:pPr>
              <a:buNone/>
            </a:pPr>
            <a:r>
              <a:rPr lang="en-US" dirty="0" smtClean="0"/>
              <a:t>Examples – think about how you express in body language:</a:t>
            </a:r>
          </a:p>
          <a:p>
            <a:pPr>
              <a:buNone/>
            </a:pPr>
            <a:r>
              <a:rPr lang="en-US" dirty="0" smtClean="0"/>
              <a:t>“I’m really busy right now”</a:t>
            </a:r>
          </a:p>
          <a:p>
            <a:pPr>
              <a:buNone/>
            </a:pPr>
            <a:r>
              <a:rPr lang="en-US" dirty="0" smtClean="0"/>
              <a:t>“Wait just a second and I will pay attention to you”</a:t>
            </a:r>
          </a:p>
          <a:p>
            <a:pPr>
              <a:buNone/>
            </a:pPr>
            <a:r>
              <a:rPr lang="en-US" dirty="0" smtClean="0"/>
              <a:t>“I’m upset”</a:t>
            </a:r>
          </a:p>
          <a:p>
            <a:pPr>
              <a:buNone/>
            </a:pPr>
            <a:r>
              <a:rPr lang="en-US" dirty="0" smtClean="0"/>
              <a:t>“I’m happy to see you and spend time with you”</a:t>
            </a:r>
          </a:p>
          <a:p>
            <a:pPr>
              <a:buNone/>
            </a:pPr>
            <a:endParaRPr lang="en-US" dirty="0" smtClean="0"/>
          </a:p>
          <a:p>
            <a:pPr>
              <a:buNone/>
            </a:pPr>
            <a:r>
              <a:rPr lang="en-US" b="1" dirty="0" smtClean="0"/>
              <a:t>Be consistent in your use of social cues. </a:t>
            </a:r>
          </a:p>
          <a:p>
            <a:pPr>
              <a:buNone/>
            </a:pPr>
            <a:r>
              <a:rPr lang="en-US" b="1" dirty="0" smtClean="0"/>
              <a:t>Explain how you are communicating this way whenever your child missed the cues!</a:t>
            </a:r>
          </a:p>
        </p:txBody>
      </p:sp>
      <p:sp>
        <p:nvSpPr>
          <p:cNvPr id="3" name="Title 2"/>
          <p:cNvSpPr>
            <a:spLocks noGrp="1"/>
          </p:cNvSpPr>
          <p:nvPr>
            <p:ph type="title"/>
          </p:nvPr>
        </p:nvSpPr>
        <p:spPr>
          <a:xfrm>
            <a:off x="457200" y="0"/>
            <a:ext cx="8229600" cy="715962"/>
          </a:xfrm>
        </p:spPr>
        <p:txBody>
          <a:bodyPr>
            <a:normAutofit/>
          </a:bodyPr>
          <a:lstStyle/>
          <a:p>
            <a:pPr>
              <a:spcBef>
                <a:spcPts val="400"/>
              </a:spcBef>
            </a:pPr>
            <a:r>
              <a:rPr lang="en-US" sz="3600" dirty="0" smtClean="0"/>
              <a:t>How are social cues communicated?</a:t>
            </a:r>
            <a:endParaRPr 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1027" descr="Rectangle: Click to edit Master text styles&#10;Second level&#10;Third level&#10;Fourth level&#10;Fifth level"/>
          <p:cNvSpPr>
            <a:spLocks noGrp="1" noChangeArrowheads="1"/>
          </p:cNvSpPr>
          <p:nvPr>
            <p:ph idx="1"/>
          </p:nvPr>
        </p:nvSpPr>
        <p:spPr>
          <a:xfrm>
            <a:off x="304800" y="1143000"/>
            <a:ext cx="8839200" cy="5715000"/>
          </a:xfrm>
        </p:spPr>
        <p:txBody>
          <a:bodyPr>
            <a:normAutofit fontScale="92500"/>
          </a:bodyPr>
          <a:lstStyle/>
          <a:p>
            <a:pPr eaLnBrk="1" hangingPunct="1">
              <a:buFont typeface="Wingdings" pitchFamily="2" charset="2"/>
              <a:buNone/>
            </a:pPr>
            <a:r>
              <a:rPr lang="en-US" dirty="0" smtClean="0">
                <a:solidFill>
                  <a:schemeClr val="accent1">
                    <a:lumMod val="50000"/>
                  </a:schemeClr>
                </a:solidFill>
                <a:effectLst>
                  <a:outerShdw blurRad="38100" dist="38100" dir="2700000" algn="tl">
                    <a:srgbClr val="000000">
                      <a:alpha val="43137"/>
                    </a:srgbClr>
                  </a:outerShdw>
                </a:effectLst>
              </a:rPr>
              <a:t>Conversations of people with hearing loss often show:</a:t>
            </a:r>
          </a:p>
          <a:p>
            <a:pPr eaLnBrk="1" hangingPunct="1">
              <a:buFont typeface="Arial" pitchFamily="34" charset="0"/>
              <a:buChar char="•"/>
            </a:pPr>
            <a:r>
              <a:rPr lang="en-US" dirty="0" smtClean="0"/>
              <a:t>Disrupted turn taking styles</a:t>
            </a:r>
          </a:p>
          <a:p>
            <a:pPr eaLnBrk="1" hangingPunct="1">
              <a:buFont typeface="Arial" pitchFamily="34" charset="0"/>
              <a:buChar char="•"/>
            </a:pPr>
            <a:r>
              <a:rPr lang="en-US" dirty="0" smtClean="0"/>
              <a:t>Modified speaking style</a:t>
            </a:r>
          </a:p>
          <a:p>
            <a:pPr eaLnBrk="1" hangingPunct="1">
              <a:buFont typeface="Arial" pitchFamily="34" charset="0"/>
              <a:buChar char="•"/>
            </a:pPr>
            <a:r>
              <a:rPr lang="en-US" dirty="0" smtClean="0"/>
              <a:t>Inappropriate topic shifts</a:t>
            </a:r>
          </a:p>
          <a:p>
            <a:pPr eaLnBrk="1" hangingPunct="1">
              <a:buFont typeface="Arial" pitchFamily="34" charset="0"/>
              <a:buChar char="•"/>
            </a:pPr>
            <a:r>
              <a:rPr lang="en-US" dirty="0" smtClean="0"/>
              <a:t>Superficial content</a:t>
            </a:r>
          </a:p>
          <a:p>
            <a:pPr eaLnBrk="1" hangingPunct="1">
              <a:buFont typeface="Arial" pitchFamily="34" charset="0"/>
              <a:buChar char="•"/>
            </a:pPr>
            <a:r>
              <a:rPr lang="en-US" dirty="0" smtClean="0"/>
              <a:t>Frequent clarification </a:t>
            </a:r>
          </a:p>
          <a:p>
            <a:pPr eaLnBrk="1" hangingPunct="1">
              <a:buNone/>
            </a:pPr>
            <a:endParaRPr lang="en-US" sz="1700" dirty="0" smtClean="0"/>
          </a:p>
          <a:p>
            <a:pPr>
              <a:buNone/>
            </a:pPr>
            <a:r>
              <a:rPr lang="en-US" sz="2800" dirty="0" smtClean="0"/>
              <a:t>All of which can affect how other people judge the child as a preferred communication partner. </a:t>
            </a:r>
            <a:endParaRPr lang="en-US" sz="3200" dirty="0" smtClean="0"/>
          </a:p>
          <a:p>
            <a:pPr eaLnBrk="1" hangingPunct="1">
              <a:buNone/>
            </a:pPr>
            <a:endParaRPr lang="en-US" sz="1200" dirty="0" smtClean="0"/>
          </a:p>
          <a:p>
            <a:pPr>
              <a:buNone/>
            </a:pPr>
            <a:r>
              <a:rPr lang="en-US" sz="2600" dirty="0" smtClean="0"/>
              <a:t>Communication problems and differences in modes of communication often adversely impact the ability of students who are deaf or hard of hearing to develop friendships </a:t>
            </a:r>
            <a:r>
              <a:rPr lang="en-US" sz="2000" dirty="0" smtClean="0"/>
              <a:t>(</a:t>
            </a:r>
            <a:r>
              <a:rPr lang="en-US" sz="2000" dirty="0" err="1" smtClean="0"/>
              <a:t>Luckner</a:t>
            </a:r>
            <a:r>
              <a:rPr lang="en-US" sz="2000" dirty="0" smtClean="0"/>
              <a:t>, </a:t>
            </a:r>
            <a:r>
              <a:rPr lang="en-US" sz="2000" dirty="0" err="1" smtClean="0"/>
              <a:t>Schauermann</a:t>
            </a:r>
            <a:r>
              <a:rPr lang="en-US" sz="2000" dirty="0" smtClean="0"/>
              <a:t> &amp; Robb, 1994).</a:t>
            </a:r>
            <a:endParaRPr lang="en-US" sz="2600" dirty="0" smtClean="0"/>
          </a:p>
        </p:txBody>
      </p:sp>
      <p:sp>
        <p:nvSpPr>
          <p:cNvPr id="28674" name="Slide Number Placeholder 5"/>
          <p:cNvSpPr>
            <a:spLocks noGrp="1"/>
          </p:cNvSpPr>
          <p:nvPr>
            <p:ph type="sldNum" sz="quarter" idx="12"/>
          </p:nvPr>
        </p:nvSpPr>
        <p:spPr>
          <a:noFill/>
        </p:spPr>
        <p:txBody>
          <a:bodyPr/>
          <a:lstStyle/>
          <a:p>
            <a:fld id="{2067EE63-BCE4-4AE5-B258-8BDFDE3647C8}" type="slidenum">
              <a:rPr lang="en-US" smtClean="0"/>
              <a:pPr/>
              <a:t>28</a:t>
            </a:fld>
            <a:endParaRPr lang="en-US" smtClean="0"/>
          </a:p>
        </p:txBody>
      </p:sp>
      <p:sp>
        <p:nvSpPr>
          <p:cNvPr id="28675" name="Rectangle 1026"/>
          <p:cNvSpPr>
            <a:spLocks noGrp="1" noChangeArrowheads="1"/>
          </p:cNvSpPr>
          <p:nvPr>
            <p:ph type="title"/>
          </p:nvPr>
        </p:nvSpPr>
        <p:spPr/>
        <p:txBody>
          <a:bodyPr>
            <a:normAutofit/>
          </a:bodyPr>
          <a:lstStyle/>
          <a:p>
            <a:pPr eaLnBrk="1" hangingPunct="1"/>
            <a:r>
              <a:rPr lang="en-US" dirty="0" smtClean="0"/>
              <a:t>Why is this so important?</a:t>
            </a:r>
          </a:p>
        </p:txBody>
      </p:sp>
      <p:pic>
        <p:nvPicPr>
          <p:cNvPr id="5123" name="Picture 3" descr="C:\Users\karen\AppData\Local\Microsoft\Windows\Temporary Internet Files\Content.IE5\G6SXG491\MP900448468[1].jpg"/>
          <p:cNvPicPr>
            <a:picLocks noChangeAspect="1" noChangeArrowheads="1"/>
          </p:cNvPicPr>
          <p:nvPr/>
        </p:nvPicPr>
        <p:blipFill>
          <a:blip r:embed="rId2" cstate="print"/>
          <a:srcRect/>
          <a:stretch>
            <a:fillRect/>
          </a:stretch>
        </p:blipFill>
        <p:spPr bwMode="auto">
          <a:xfrm>
            <a:off x="5867400" y="1676400"/>
            <a:ext cx="2321719"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7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458200" cy="5486400"/>
          </a:xfrm>
        </p:spPr>
        <p:txBody>
          <a:bodyPr>
            <a:normAutofit/>
          </a:bodyPr>
          <a:lstStyle/>
          <a:p>
            <a:pPr>
              <a:buNone/>
            </a:pPr>
            <a:r>
              <a:rPr lang="en-US" sz="3400" b="1" dirty="0" smtClean="0">
                <a:solidFill>
                  <a:srgbClr val="0070C0"/>
                </a:solidFill>
              </a:rPr>
              <a:t>TEACH</a:t>
            </a:r>
            <a:r>
              <a:rPr lang="en-US" sz="3400" dirty="0" smtClean="0"/>
              <a:t> – Explain what the child should </a:t>
            </a:r>
            <a:r>
              <a:rPr lang="en-US" sz="3400" u="sng" dirty="0" smtClean="0"/>
              <a:t>do</a:t>
            </a:r>
            <a:r>
              <a:rPr lang="en-US" sz="3400" dirty="0" smtClean="0"/>
              <a:t>, </a:t>
            </a:r>
            <a:r>
              <a:rPr lang="en-US" sz="3400" u="sng" dirty="0" smtClean="0"/>
              <a:t>be aware of</a:t>
            </a:r>
            <a:r>
              <a:rPr lang="en-US" sz="3400" dirty="0" smtClean="0"/>
              <a:t>, </a:t>
            </a:r>
            <a:r>
              <a:rPr lang="en-US" sz="3400" u="sng" dirty="0" smtClean="0"/>
              <a:t>wait for</a:t>
            </a:r>
            <a:r>
              <a:rPr lang="en-US" sz="3400" dirty="0" smtClean="0"/>
              <a:t>, </a:t>
            </a:r>
            <a:r>
              <a:rPr lang="en-US" sz="3400" u="sng" dirty="0" smtClean="0"/>
              <a:t>think about</a:t>
            </a:r>
            <a:r>
              <a:rPr lang="en-US" sz="3400" dirty="0" smtClean="0"/>
              <a:t> – don’t assume he knows!</a:t>
            </a:r>
            <a:endParaRPr lang="en-US" sz="3400" u="sng" dirty="0" smtClean="0"/>
          </a:p>
          <a:p>
            <a:pPr>
              <a:buNone/>
            </a:pPr>
            <a:r>
              <a:rPr lang="en-US" sz="3400" b="1" dirty="0" smtClean="0">
                <a:solidFill>
                  <a:srgbClr val="00B050"/>
                </a:solidFill>
              </a:rPr>
              <a:t>MODEL</a:t>
            </a:r>
            <a:r>
              <a:rPr lang="en-US" sz="3400" dirty="0" smtClean="0"/>
              <a:t> – Use good social skills yourself, role-play with your child, provide the words for what he’s feeling</a:t>
            </a:r>
          </a:p>
          <a:p>
            <a:pPr>
              <a:buNone/>
            </a:pPr>
            <a:r>
              <a:rPr lang="en-US" sz="3400" b="1" dirty="0" smtClean="0">
                <a:solidFill>
                  <a:srgbClr val="7030A0"/>
                </a:solidFill>
              </a:rPr>
              <a:t>WATCH AND SUPPORT</a:t>
            </a:r>
          </a:p>
          <a:p>
            <a:pPr lvl="0"/>
            <a:r>
              <a:rPr lang="en-US" sz="3400" dirty="0" smtClean="0"/>
              <a:t>Reinforce good social behaviors – be specific about what s/he did well!</a:t>
            </a:r>
          </a:p>
        </p:txBody>
      </p:sp>
      <p:sp>
        <p:nvSpPr>
          <p:cNvPr id="3" name="Title 2"/>
          <p:cNvSpPr>
            <a:spLocks noGrp="1"/>
          </p:cNvSpPr>
          <p:nvPr>
            <p:ph type="title"/>
          </p:nvPr>
        </p:nvSpPr>
        <p:spPr>
          <a:xfrm>
            <a:off x="457200" y="274638"/>
            <a:ext cx="8229600" cy="868362"/>
          </a:xfrm>
        </p:spPr>
        <p:txBody>
          <a:bodyPr/>
          <a:lstStyle/>
          <a:p>
            <a:r>
              <a:rPr lang="en-US" dirty="0" smtClean="0"/>
              <a:t>How can we shape social skills?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idx="1"/>
          </p:nvPr>
        </p:nvGraphicFramePr>
        <p:xfrm>
          <a:off x="685800" y="1524000"/>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pPr>
              <a:defRPr/>
            </a:pPr>
            <a:fld id="{F558134B-125E-4B78-824C-EEB1345EA9B7}" type="slidenum">
              <a:rPr lang="en-US" smtClean="0"/>
              <a:pPr>
                <a:defRPr/>
              </a:pPr>
              <a:t>3</a:t>
            </a:fld>
            <a:endParaRPr lang="en-US"/>
          </a:p>
        </p:txBody>
      </p:sp>
      <p:sp>
        <p:nvSpPr>
          <p:cNvPr id="3" name="Title 2"/>
          <p:cNvSpPr>
            <a:spLocks noGrp="1"/>
          </p:cNvSpPr>
          <p:nvPr>
            <p:ph type="title"/>
          </p:nvPr>
        </p:nvSpPr>
        <p:spPr>
          <a:xfrm>
            <a:off x="381000" y="304800"/>
            <a:ext cx="7620000" cy="1143000"/>
          </a:xfrm>
        </p:spPr>
        <p:txBody>
          <a:bodyPr>
            <a:noAutofit/>
          </a:bodyPr>
          <a:lstStyle/>
          <a:p>
            <a:pPr algn="ctr"/>
            <a:r>
              <a:rPr lang="en-US" sz="3600" dirty="0" smtClean="0"/>
              <a:t>Relative Number of Children</a:t>
            </a:r>
            <a:br>
              <a:rPr lang="en-US" sz="3600" dirty="0" smtClean="0"/>
            </a:br>
            <a:r>
              <a:rPr lang="en-US" sz="3600" dirty="0" smtClean="0"/>
              <a:t> by Degree of Hearing Loss</a:t>
            </a:r>
            <a:endParaRPr lang="en-US" sz="3600" dirty="0"/>
          </a:p>
        </p:txBody>
      </p:sp>
      <p:pic>
        <p:nvPicPr>
          <p:cNvPr id="4" name="Picture 3" descr="logo_image_copy.jpg"/>
          <p:cNvPicPr>
            <a:picLocks noChangeAspect="1"/>
          </p:cNvPicPr>
          <p:nvPr/>
        </p:nvPicPr>
        <p:blipFill>
          <a:blip r:embed="rId7" cstate="print">
            <a:duotone>
              <a:schemeClr val="accent1">
                <a:shade val="45000"/>
                <a:satMod val="135000"/>
              </a:schemeClr>
              <a:prstClr val="white"/>
            </a:duotone>
          </a:blip>
          <a:stretch>
            <a:fillRect/>
          </a:stretch>
        </p:blipFill>
        <p:spPr>
          <a:xfrm>
            <a:off x="7315200" y="0"/>
            <a:ext cx="1828800" cy="1828800"/>
          </a:xfrm>
          <a:prstGeom prst="rect">
            <a:avLst/>
          </a:prstGeom>
        </p:spPr>
      </p:pic>
      <p:sp>
        <p:nvSpPr>
          <p:cNvPr id="7" name="TextBox 6"/>
          <p:cNvSpPr txBox="1"/>
          <p:nvPr/>
        </p:nvSpPr>
        <p:spPr>
          <a:xfrm>
            <a:off x="457200" y="5288340"/>
            <a:ext cx="8458200" cy="1569660"/>
          </a:xfrm>
          <a:prstGeom prst="rect">
            <a:avLst/>
          </a:prstGeom>
          <a:noFill/>
        </p:spPr>
        <p:txBody>
          <a:bodyPr wrap="square" rtlCol="0">
            <a:spAutoFit/>
          </a:bodyPr>
          <a:lstStyle/>
          <a:p>
            <a:pPr algn="ctr"/>
            <a:r>
              <a:rPr lang="en-US" sz="2600" dirty="0" smtClean="0"/>
              <a:t> For every 1 child identified with severe to profound hearing loss in both ears there are 2 with moderate and 9 with mild degrees of hearing loss</a:t>
            </a:r>
            <a:r>
              <a:rPr lang="en-US" dirty="0" smtClean="0"/>
              <a:t>.</a:t>
            </a:r>
          </a:p>
          <a:p>
            <a:endParaRPr lang="en-US" dirty="0"/>
          </a:p>
        </p:txBody>
      </p:sp>
      <p:sp>
        <p:nvSpPr>
          <p:cNvPr id="6" name="TextBox 5"/>
          <p:cNvSpPr txBox="1"/>
          <p:nvPr/>
        </p:nvSpPr>
        <p:spPr>
          <a:xfrm>
            <a:off x="0" y="2667000"/>
            <a:ext cx="3200400" cy="1938992"/>
          </a:xfrm>
          <a:prstGeom prst="rect">
            <a:avLst/>
          </a:prstGeom>
          <a:solidFill>
            <a:srgbClr val="FFFF00"/>
          </a:solidFill>
        </p:spPr>
        <p:txBody>
          <a:bodyPr wrap="square" rtlCol="0">
            <a:spAutoFit/>
          </a:bodyPr>
          <a:lstStyle/>
          <a:p>
            <a:pPr algn="ctr"/>
            <a:r>
              <a:rPr lang="en-US" sz="2000" dirty="0" smtClean="0"/>
              <a:t>Even conservatively</a:t>
            </a:r>
          </a:p>
          <a:p>
            <a:pPr algn="ctr"/>
            <a:r>
              <a:rPr lang="en-US" sz="2000" dirty="0" smtClean="0"/>
              <a:t>there should be 2x the </a:t>
            </a:r>
          </a:p>
          <a:p>
            <a:pPr algn="ctr"/>
            <a:r>
              <a:rPr lang="en-US" sz="2000" dirty="0" smtClean="0"/>
              <a:t>number of children with</a:t>
            </a:r>
          </a:p>
          <a:p>
            <a:pPr algn="ctr"/>
            <a:r>
              <a:rPr lang="en-US" sz="2000" dirty="0" smtClean="0"/>
              <a:t>mild loss served compared to the total of all other degrees </a:t>
            </a:r>
            <a:endParaRPr lang="en-US" sz="2000" dirty="0"/>
          </a:p>
        </p:txBody>
      </p:sp>
      <p:sp>
        <p:nvSpPr>
          <p:cNvPr id="9" name="Isosceles Triangle 8"/>
          <p:cNvSpPr/>
          <p:nvPr/>
        </p:nvSpPr>
        <p:spPr>
          <a:xfrm>
            <a:off x="6781800" y="3581400"/>
            <a:ext cx="1233047" cy="10205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CI</a:t>
            </a:r>
            <a:endParaRPr lang="en-US" sz="3200" b="1" dirty="0"/>
          </a:p>
        </p:txBody>
      </p:sp>
      <p:cxnSp>
        <p:nvCxnSpPr>
          <p:cNvPr id="13" name="Curved Connector 12"/>
          <p:cNvCxnSpPr/>
          <p:nvPr/>
        </p:nvCxnSpPr>
        <p:spPr>
          <a:xfrm>
            <a:off x="5334000" y="2133600"/>
            <a:ext cx="1905000" cy="1676400"/>
          </a:xfrm>
          <a:prstGeom prst="curvedConnector3">
            <a:avLst>
              <a:gd name="adj1" fmla="val 876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81800" y="2819400"/>
            <a:ext cx="1066800" cy="707886"/>
          </a:xfrm>
          <a:prstGeom prst="rect">
            <a:avLst/>
          </a:prstGeom>
          <a:solidFill>
            <a:srgbClr val="FFFF00"/>
          </a:solidFill>
        </p:spPr>
        <p:txBody>
          <a:bodyPr wrap="square" rtlCol="0">
            <a:spAutoFit/>
          </a:bodyPr>
          <a:lstStyle/>
          <a:p>
            <a:pPr algn="ctr"/>
            <a:r>
              <a:rPr lang="en-US" sz="2000" b="1" dirty="0" smtClean="0"/>
              <a:t>About 1/2</a:t>
            </a:r>
            <a:endParaRPr lang="en-US" sz="20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19200"/>
            <a:ext cx="8382000" cy="5638800"/>
          </a:xfrm>
        </p:spPr>
        <p:txBody>
          <a:bodyPr>
            <a:normAutofit fontScale="92500" lnSpcReduction="10000"/>
          </a:bodyPr>
          <a:lstStyle/>
          <a:p>
            <a:pPr>
              <a:buNone/>
            </a:pPr>
            <a:r>
              <a:rPr lang="en-US" dirty="0" smtClean="0"/>
              <a:t>Mom: If you want to play with Billy let’s                talk about what you need to do:</a:t>
            </a:r>
          </a:p>
          <a:p>
            <a:r>
              <a:rPr lang="en-US" dirty="0" smtClean="0"/>
              <a:t>Knock on his door and wait for his mom to answer. Should you bounce your ball there or just wait patiently?</a:t>
            </a:r>
          </a:p>
          <a:p>
            <a:r>
              <a:rPr lang="en-US" dirty="0" smtClean="0"/>
              <a:t>What will you say? (child: Is Billy here?)</a:t>
            </a:r>
          </a:p>
          <a:p>
            <a:r>
              <a:rPr lang="en-US" dirty="0" smtClean="0"/>
              <a:t>You want to know if he can play outside with you, not just if he is at home. (child: Can Billy play?)</a:t>
            </a:r>
          </a:p>
          <a:p>
            <a:r>
              <a:rPr lang="en-US" dirty="0" smtClean="0"/>
              <a:t>Do you think you should say hello to Billy’s mom?</a:t>
            </a:r>
          </a:p>
          <a:p>
            <a:r>
              <a:rPr lang="en-US" b="1" dirty="0" smtClean="0"/>
              <a:t>PRACTICE: </a:t>
            </a:r>
            <a:r>
              <a:rPr lang="en-US" dirty="0" smtClean="0"/>
              <a:t>Hello. Can Billy come outside and play with me? </a:t>
            </a:r>
          </a:p>
          <a:p>
            <a:r>
              <a:rPr lang="en-US" b="1" dirty="0" smtClean="0"/>
              <a:t>REFLECT: </a:t>
            </a:r>
            <a:r>
              <a:rPr lang="en-US" dirty="0" smtClean="0"/>
              <a:t>Ask child later what Billy’s mom said when she answered the door. Highlight that he did well! It worked!</a:t>
            </a:r>
            <a:endParaRPr lang="en-US" dirty="0"/>
          </a:p>
        </p:txBody>
      </p:sp>
      <p:sp>
        <p:nvSpPr>
          <p:cNvPr id="3" name="Title 2"/>
          <p:cNvSpPr>
            <a:spLocks noGrp="1"/>
          </p:cNvSpPr>
          <p:nvPr>
            <p:ph type="title"/>
          </p:nvPr>
        </p:nvSpPr>
        <p:spPr>
          <a:xfrm>
            <a:off x="457200" y="274638"/>
            <a:ext cx="8229600" cy="868362"/>
          </a:xfrm>
        </p:spPr>
        <p:txBody>
          <a:bodyPr>
            <a:normAutofit fontScale="90000"/>
          </a:bodyPr>
          <a:lstStyle/>
          <a:p>
            <a:r>
              <a:rPr lang="en-US" dirty="0" smtClean="0"/>
              <a:t>Example: </a:t>
            </a:r>
            <a:br>
              <a:rPr lang="en-US" dirty="0" smtClean="0"/>
            </a:br>
            <a:r>
              <a:rPr lang="en-US" dirty="0" smtClean="0"/>
              <a:t>Providing the words</a:t>
            </a:r>
            <a:endParaRPr lang="en-US" dirty="0"/>
          </a:p>
        </p:txBody>
      </p:sp>
      <p:pic>
        <p:nvPicPr>
          <p:cNvPr id="4098" name="Picture 2" descr="C:\Users\karen\AppData\Local\Microsoft\Windows\Temporary Internet Files\Content.IE5\NQ2HYODX\MP900262689[1].jpg"/>
          <p:cNvPicPr>
            <a:picLocks noChangeAspect="1" noChangeArrowheads="1"/>
          </p:cNvPicPr>
          <p:nvPr/>
        </p:nvPicPr>
        <p:blipFill>
          <a:blip r:embed="rId2" cstate="print"/>
          <a:srcRect/>
          <a:stretch>
            <a:fillRect/>
          </a:stretch>
        </p:blipFill>
        <p:spPr bwMode="auto">
          <a:xfrm>
            <a:off x="6616763" y="0"/>
            <a:ext cx="2527237" cy="16764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3812" y="1142999"/>
            <a:ext cx="8229600" cy="5715000"/>
          </a:xfrm>
        </p:spPr>
        <p:txBody>
          <a:bodyPr>
            <a:normAutofit fontScale="92500"/>
          </a:bodyPr>
          <a:lstStyle/>
          <a:p>
            <a:pPr lvl="0"/>
            <a:r>
              <a:rPr lang="en-US" sz="3400" dirty="0" smtClean="0"/>
              <a:t>When the child has a social </a:t>
            </a:r>
            <a:r>
              <a:rPr lang="en-US" sz="3400" dirty="0" smtClean="0"/>
              <a:t>misstep</a:t>
            </a:r>
            <a:r>
              <a:rPr lang="en-US" sz="3400" dirty="0" smtClean="0"/>
              <a:t>:  </a:t>
            </a:r>
          </a:p>
          <a:p>
            <a:pPr lvl="1"/>
            <a:r>
              <a:rPr lang="en-US" sz="3100" dirty="0" smtClean="0"/>
              <a:t> immediately model what s/he should have said/done</a:t>
            </a:r>
          </a:p>
          <a:p>
            <a:pPr lvl="1"/>
            <a:r>
              <a:rPr lang="en-US" sz="3100" dirty="0" smtClean="0"/>
              <a:t>use words to describe what s/he should have said/done (You mean….)</a:t>
            </a:r>
          </a:p>
          <a:p>
            <a:pPr lvl="1"/>
            <a:r>
              <a:rPr lang="en-US" sz="3100" dirty="0" smtClean="0"/>
              <a:t>explain how it </a:t>
            </a:r>
            <a:r>
              <a:rPr lang="en-US" sz="3100" u="sng" dirty="0" smtClean="0"/>
              <a:t>made you feel </a:t>
            </a:r>
            <a:r>
              <a:rPr lang="en-US" sz="3100" dirty="0" smtClean="0"/>
              <a:t>(ignored, angry)</a:t>
            </a:r>
          </a:p>
          <a:p>
            <a:pPr lvl="1"/>
            <a:r>
              <a:rPr lang="en-US" sz="3100" dirty="0" smtClean="0"/>
              <a:t>describe how what the child did could be interpreted  by others in a way s/he didn’t really mean (</a:t>
            </a:r>
            <a:r>
              <a:rPr lang="en-US" sz="3100" dirty="0" err="1" smtClean="0"/>
              <a:t>i.e</a:t>
            </a:r>
            <a:r>
              <a:rPr lang="en-US" sz="3100" dirty="0" smtClean="0"/>
              <a:t>, by not answering someone may think you don’t care about them or what they say)</a:t>
            </a:r>
          </a:p>
        </p:txBody>
      </p:sp>
      <p:sp>
        <p:nvSpPr>
          <p:cNvPr id="3" name="Title 2"/>
          <p:cNvSpPr>
            <a:spLocks noGrp="1"/>
          </p:cNvSpPr>
          <p:nvPr>
            <p:ph type="title"/>
          </p:nvPr>
        </p:nvSpPr>
        <p:spPr>
          <a:xfrm>
            <a:off x="433812" y="274637"/>
            <a:ext cx="8229600" cy="868362"/>
          </a:xfrm>
        </p:spPr>
        <p:txBody>
          <a:bodyPr/>
          <a:lstStyle/>
          <a:p>
            <a:r>
              <a:rPr lang="en-US" dirty="0" smtClean="0"/>
              <a:t>How can we shape social skills?</a:t>
            </a:r>
            <a:endParaRPr lang="en-US" dirty="0"/>
          </a:p>
        </p:txBody>
      </p:sp>
      <p:sp>
        <p:nvSpPr>
          <p:cNvPr id="4" name="TextBox 3"/>
          <p:cNvSpPr txBox="1"/>
          <p:nvPr/>
        </p:nvSpPr>
        <p:spPr>
          <a:xfrm rot="20111868">
            <a:off x="1651533" y="3063104"/>
            <a:ext cx="5690711" cy="769441"/>
          </a:xfrm>
          <a:prstGeom prst="rect">
            <a:avLst/>
          </a:prstGeom>
          <a:solidFill>
            <a:srgbClr val="FFFF00"/>
          </a:solidFill>
        </p:spPr>
        <p:txBody>
          <a:bodyPr wrap="square" rtlCol="0">
            <a:spAutoFit/>
          </a:bodyPr>
          <a:lstStyle/>
          <a:p>
            <a:r>
              <a:rPr lang="en-US" sz="4400" dirty="0" smtClean="0"/>
              <a:t>Talk about feelings!</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62600"/>
          </a:xfrm>
        </p:spPr>
        <p:txBody>
          <a:bodyPr>
            <a:normAutofit lnSpcReduction="10000"/>
          </a:bodyPr>
          <a:lstStyle/>
          <a:p>
            <a:pPr>
              <a:buNone/>
            </a:pPr>
            <a:r>
              <a:rPr lang="en-US" sz="3200" b="1" dirty="0" smtClean="0"/>
              <a:t>Assumes child has:</a:t>
            </a:r>
          </a:p>
          <a:p>
            <a:r>
              <a:rPr lang="en-US" sz="3200" dirty="0" smtClean="0"/>
              <a:t>Language levels similar to those         of peers</a:t>
            </a:r>
          </a:p>
          <a:p>
            <a:r>
              <a:rPr lang="en-US" sz="3200" dirty="0" smtClean="0"/>
              <a:t>Something to talk about</a:t>
            </a:r>
          </a:p>
          <a:p>
            <a:r>
              <a:rPr lang="en-US" sz="3200" dirty="0" smtClean="0"/>
              <a:t>Skills of building a conversation</a:t>
            </a:r>
          </a:p>
          <a:p>
            <a:r>
              <a:rPr lang="en-US" sz="3200" dirty="0" smtClean="0"/>
              <a:t>Knowledge of ‘social &amp; conversation rules’</a:t>
            </a:r>
          </a:p>
          <a:p>
            <a:pPr>
              <a:buNone/>
            </a:pPr>
            <a:endParaRPr lang="en-US" sz="1000" dirty="0" smtClean="0"/>
          </a:p>
          <a:p>
            <a:pPr>
              <a:buNone/>
            </a:pPr>
            <a:r>
              <a:rPr lang="en-US" sz="3200" dirty="0" smtClean="0">
                <a:solidFill>
                  <a:srgbClr val="7030A0"/>
                </a:solidFill>
              </a:rPr>
              <a:t>These are all skills that can be </a:t>
            </a:r>
            <a:r>
              <a:rPr lang="en-US" sz="3200" u="sng" dirty="0" smtClean="0"/>
              <a:t>taught</a:t>
            </a:r>
            <a:r>
              <a:rPr lang="en-US" sz="3200" dirty="0" smtClean="0">
                <a:solidFill>
                  <a:srgbClr val="7030A0"/>
                </a:solidFill>
              </a:rPr>
              <a:t>, </a:t>
            </a:r>
            <a:r>
              <a:rPr lang="en-US" sz="3200" u="sng" dirty="0" smtClean="0"/>
              <a:t>assimilated</a:t>
            </a:r>
            <a:r>
              <a:rPr lang="en-US" sz="3200" dirty="0" smtClean="0">
                <a:solidFill>
                  <a:srgbClr val="7030A0"/>
                </a:solidFill>
              </a:rPr>
              <a:t> from indirect exposure and </a:t>
            </a:r>
            <a:r>
              <a:rPr lang="en-US" sz="3200" u="sng" dirty="0" smtClean="0"/>
              <a:t>developed</a:t>
            </a:r>
            <a:r>
              <a:rPr lang="en-US" sz="3200" dirty="0" smtClean="0">
                <a:solidFill>
                  <a:srgbClr val="7030A0"/>
                </a:solidFill>
              </a:rPr>
              <a:t> through experience interacting.</a:t>
            </a:r>
          </a:p>
        </p:txBody>
      </p:sp>
      <p:sp>
        <p:nvSpPr>
          <p:cNvPr id="3" name="Title 2"/>
          <p:cNvSpPr>
            <a:spLocks noGrp="1"/>
          </p:cNvSpPr>
          <p:nvPr>
            <p:ph type="title"/>
          </p:nvPr>
        </p:nvSpPr>
        <p:spPr>
          <a:xfrm>
            <a:off x="457200" y="274638"/>
            <a:ext cx="8229600" cy="868362"/>
          </a:xfrm>
        </p:spPr>
        <p:txBody>
          <a:bodyPr/>
          <a:lstStyle/>
          <a:p>
            <a:r>
              <a:rPr lang="en-US" dirty="0" smtClean="0"/>
              <a:t>Communication Competence</a:t>
            </a:r>
            <a:endParaRPr lang="en-US" dirty="0"/>
          </a:p>
        </p:txBody>
      </p:sp>
      <p:cxnSp>
        <p:nvCxnSpPr>
          <p:cNvPr id="5" name="Straight Arrow Connector 4"/>
          <p:cNvCxnSpPr/>
          <p:nvPr/>
        </p:nvCxnSpPr>
        <p:spPr>
          <a:xfrm flipV="1">
            <a:off x="5715000" y="2514600"/>
            <a:ext cx="533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20260468">
            <a:off x="6144705" y="1852573"/>
            <a:ext cx="2605200" cy="369332"/>
          </a:xfrm>
          <a:prstGeom prst="rect">
            <a:avLst/>
          </a:prstGeom>
          <a:noFill/>
        </p:spPr>
        <p:txBody>
          <a:bodyPr wrap="none" rtlCol="0">
            <a:spAutoFit/>
          </a:bodyPr>
          <a:lstStyle/>
          <a:p>
            <a:r>
              <a:rPr lang="en-US" dirty="0" smtClean="0">
                <a:solidFill>
                  <a:srgbClr val="7030A0"/>
                </a:solidFill>
              </a:rPr>
              <a:t>Using ‘cool’ language</a:t>
            </a:r>
            <a:endParaRPr lang="en-US"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tretch>
            <a:fillRect/>
          </a:stretch>
        </p:blipFill>
        <p:spPr bwMode="auto">
          <a:xfrm>
            <a:off x="685800" y="3990975"/>
            <a:ext cx="7791450" cy="2867025"/>
          </a:xfrm>
          <a:prstGeom prst="rect">
            <a:avLst/>
          </a:prstGeom>
          <a:noFill/>
          <a:ln w="9525">
            <a:noFill/>
            <a:miter lim="800000"/>
            <a:headEnd/>
            <a:tailEnd/>
          </a:ln>
        </p:spPr>
      </p:pic>
      <p:sp>
        <p:nvSpPr>
          <p:cNvPr id="3" name="Title 2"/>
          <p:cNvSpPr>
            <a:spLocks noGrp="1"/>
          </p:cNvSpPr>
          <p:nvPr>
            <p:ph type="title"/>
          </p:nvPr>
        </p:nvSpPr>
        <p:spPr/>
        <p:txBody>
          <a:bodyPr>
            <a:normAutofit/>
          </a:bodyPr>
          <a:lstStyle/>
          <a:p>
            <a:r>
              <a:rPr lang="en-US" dirty="0" smtClean="0"/>
              <a:t>Social language:</a:t>
            </a:r>
            <a:endParaRPr lang="en-US" dirty="0"/>
          </a:p>
        </p:txBody>
      </p:sp>
      <p:sp>
        <p:nvSpPr>
          <p:cNvPr id="5" name="TextBox 4"/>
          <p:cNvSpPr txBox="1"/>
          <p:nvPr/>
        </p:nvSpPr>
        <p:spPr>
          <a:xfrm>
            <a:off x="396092" y="1143000"/>
            <a:ext cx="8747908" cy="3570208"/>
          </a:xfrm>
          <a:prstGeom prst="rect">
            <a:avLst/>
          </a:prstGeom>
          <a:noFill/>
        </p:spPr>
        <p:txBody>
          <a:bodyPr wrap="none" rtlCol="0">
            <a:spAutoFit/>
          </a:bodyPr>
          <a:lstStyle/>
          <a:p>
            <a:r>
              <a:rPr lang="en-US" sz="2600" dirty="0"/>
              <a:t>Students want to be a part of the group but do </a:t>
            </a:r>
            <a:r>
              <a:rPr lang="en-US" sz="2600" dirty="0" smtClean="0"/>
              <a:t>not</a:t>
            </a:r>
          </a:p>
          <a:p>
            <a:r>
              <a:rPr lang="en-US" sz="2600" dirty="0" smtClean="0"/>
              <a:t> </a:t>
            </a:r>
            <a:r>
              <a:rPr lang="en-US" sz="2600" dirty="0"/>
              <a:t>know how to break in, </a:t>
            </a:r>
            <a:r>
              <a:rPr lang="en-US" sz="2600" dirty="0" smtClean="0"/>
              <a:t>often because </a:t>
            </a:r>
            <a:r>
              <a:rPr lang="en-US" sz="2600" dirty="0"/>
              <a:t>they do not </a:t>
            </a:r>
            <a:endParaRPr lang="en-US" sz="2600" dirty="0" smtClean="0"/>
          </a:p>
          <a:p>
            <a:r>
              <a:rPr lang="en-US" sz="2600" dirty="0"/>
              <a:t> </a:t>
            </a:r>
            <a:r>
              <a:rPr lang="en-US" sz="2600" dirty="0" smtClean="0"/>
              <a:t>understand </a:t>
            </a:r>
            <a:r>
              <a:rPr lang="en-US" sz="2600" dirty="0"/>
              <a:t>the current vocabulary. </a:t>
            </a:r>
            <a:endParaRPr lang="en-US" sz="2600" dirty="0" smtClean="0"/>
          </a:p>
          <a:p>
            <a:endParaRPr lang="en-US" sz="1200" dirty="0" smtClean="0"/>
          </a:p>
          <a:p>
            <a:r>
              <a:rPr lang="en-US" sz="2600" dirty="0" smtClean="0"/>
              <a:t>Using the colloquial (hip) terms is important for </a:t>
            </a:r>
          </a:p>
          <a:p>
            <a:r>
              <a:rPr lang="en-US" sz="2600" dirty="0"/>
              <a:t> </a:t>
            </a:r>
            <a:r>
              <a:rPr lang="en-US" sz="2600" dirty="0" smtClean="0"/>
              <a:t>acceptance within the peer group.</a:t>
            </a:r>
            <a:endParaRPr lang="en-US" sz="2800" dirty="0" smtClean="0"/>
          </a:p>
          <a:p>
            <a:pPr>
              <a:buFont typeface="Courier New" pitchFamily="49" charset="0"/>
              <a:buChar char="o"/>
            </a:pPr>
            <a:r>
              <a:rPr lang="en-US" sz="2800" dirty="0"/>
              <a:t> </a:t>
            </a:r>
            <a:r>
              <a:rPr lang="en-US" sz="2800" dirty="0" smtClean="0"/>
              <a:t>This language is learned through exposure too</a:t>
            </a:r>
          </a:p>
          <a:p>
            <a:pPr>
              <a:buFont typeface="Courier New" pitchFamily="49" charset="0"/>
              <a:buChar char="o"/>
            </a:pPr>
            <a:r>
              <a:rPr lang="en-US" sz="2800" dirty="0"/>
              <a:t> </a:t>
            </a:r>
            <a:r>
              <a:rPr lang="en-US" sz="2800" dirty="0" smtClean="0"/>
              <a:t>Teen magazines, teen-oriented radio exposure</a:t>
            </a:r>
          </a:p>
          <a:p>
            <a:pPr>
              <a:buFont typeface="Courier New" pitchFamily="49" charset="0"/>
              <a:buChar char="o"/>
            </a:pPr>
            <a:endParaRPr lang="en-US"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914400"/>
            <a:ext cx="8686800" cy="5124480"/>
          </a:xfrm>
          <a:prstGeom prst="rect">
            <a:avLst/>
          </a:prstGeom>
          <a:noFill/>
        </p:spPr>
        <p:txBody>
          <a:bodyPr wrap="square" rtlCol="0">
            <a:spAutoFit/>
          </a:bodyPr>
          <a:lstStyle/>
          <a:p>
            <a:r>
              <a:rPr lang="en-US" sz="2600" dirty="0" smtClean="0"/>
              <a:t>In </a:t>
            </a:r>
            <a:r>
              <a:rPr lang="en-US" sz="2600" dirty="0"/>
              <a:t>this case, ‘cool’ can be </a:t>
            </a:r>
            <a:r>
              <a:rPr lang="en-US" sz="2600" dirty="0" smtClean="0"/>
              <a:t>interpreted as </a:t>
            </a:r>
            <a:r>
              <a:rPr lang="en-US" sz="2600" dirty="0"/>
              <a:t>interacting in a way that lets others know you are </a:t>
            </a:r>
            <a:r>
              <a:rPr lang="en-US" sz="2600" dirty="0" smtClean="0"/>
              <a:t>comfortable </a:t>
            </a:r>
            <a:r>
              <a:rPr lang="en-US" sz="2600" dirty="0"/>
              <a:t>with who you are and are in touch with </a:t>
            </a:r>
            <a:r>
              <a:rPr lang="en-US" sz="2600" dirty="0" smtClean="0"/>
              <a:t>what </a:t>
            </a:r>
            <a:r>
              <a:rPr lang="en-US" sz="2600" dirty="0"/>
              <a:t>is important to others your age. </a:t>
            </a:r>
            <a:endParaRPr lang="en-US" sz="2600" dirty="0" smtClean="0"/>
          </a:p>
          <a:p>
            <a:endParaRPr lang="en-US" sz="1200" dirty="0"/>
          </a:p>
          <a:p>
            <a:pPr>
              <a:buFont typeface="Arial" pitchFamily="34" charset="0"/>
              <a:buChar char="•"/>
            </a:pPr>
            <a:r>
              <a:rPr lang="en-US" sz="2600" dirty="0" smtClean="0"/>
              <a:t>You can introduce hip language while you’re </a:t>
            </a:r>
            <a:r>
              <a:rPr lang="en-US" sz="2600" dirty="0" err="1" smtClean="0">
                <a:solidFill>
                  <a:srgbClr val="00B050"/>
                </a:solidFill>
              </a:rPr>
              <a:t>chillin</a:t>
            </a:r>
            <a:r>
              <a:rPr lang="en-US" sz="2600" dirty="0" smtClean="0">
                <a:solidFill>
                  <a:srgbClr val="00B050"/>
                </a:solidFill>
              </a:rPr>
              <a:t> </a:t>
            </a:r>
            <a:r>
              <a:rPr lang="en-US" sz="2600" dirty="0" smtClean="0"/>
              <a:t>with the child. It may help you get </a:t>
            </a:r>
            <a:r>
              <a:rPr lang="en-US" sz="2600" dirty="0" smtClean="0">
                <a:solidFill>
                  <a:srgbClr val="00B050"/>
                </a:solidFill>
              </a:rPr>
              <a:t>tight</a:t>
            </a:r>
            <a:r>
              <a:rPr lang="en-US" sz="2600" dirty="0" smtClean="0"/>
              <a:t> and open up future conversations when he may </a:t>
            </a:r>
            <a:r>
              <a:rPr lang="en-US" sz="2600" dirty="0" err="1" smtClean="0">
                <a:solidFill>
                  <a:srgbClr val="00B050"/>
                </a:solidFill>
              </a:rPr>
              <a:t>requestion</a:t>
            </a:r>
            <a:r>
              <a:rPr lang="en-US" sz="2600" dirty="0" smtClean="0"/>
              <a:t> you about his experiences fitting in.</a:t>
            </a:r>
          </a:p>
          <a:p>
            <a:endParaRPr lang="en-US" sz="1200" dirty="0"/>
          </a:p>
          <a:p>
            <a:pPr>
              <a:buFont typeface="Arial" pitchFamily="34" charset="0"/>
              <a:buChar char="•"/>
            </a:pPr>
            <a:r>
              <a:rPr lang="en-US" sz="2600" dirty="0" smtClean="0"/>
              <a:t>Use the internet! Great resource for ‘cool’ is:</a:t>
            </a:r>
          </a:p>
          <a:p>
            <a:endParaRPr lang="en-US" sz="900" dirty="0"/>
          </a:p>
          <a:p>
            <a:r>
              <a:rPr lang="en-US" sz="2000" dirty="0"/>
              <a:t>http://</a:t>
            </a:r>
            <a:r>
              <a:rPr lang="en-US" sz="2000" dirty="0" smtClean="0"/>
              <a:t>parentingteens.about.com/od/talktoyourteen/a/teen-slang.htm</a:t>
            </a:r>
          </a:p>
          <a:p>
            <a:endParaRPr lang="en-US" sz="2000" dirty="0"/>
          </a:p>
        </p:txBody>
      </p:sp>
      <p:pic>
        <p:nvPicPr>
          <p:cNvPr id="4098" name="Picture 2"/>
          <p:cNvPicPr>
            <a:picLocks noGrp="1" noChangeAspect="1" noChangeArrowheads="1"/>
          </p:cNvPicPr>
          <p:nvPr>
            <p:ph idx="1"/>
          </p:nvPr>
        </p:nvPicPr>
        <p:blipFill>
          <a:blip r:embed="rId3" cstate="print">
            <a:lum/>
          </a:blip>
          <a:stretch>
            <a:fillRect/>
          </a:stretch>
        </p:blipFill>
        <p:spPr bwMode="auto">
          <a:xfrm>
            <a:off x="4495800" y="5271541"/>
            <a:ext cx="4648200" cy="1586460"/>
          </a:xfrm>
          <a:prstGeom prst="rect">
            <a:avLst/>
          </a:prstGeom>
          <a:noFill/>
          <a:ln w="9525">
            <a:noFill/>
            <a:miter lim="800000"/>
            <a:headEnd/>
            <a:tailEnd/>
          </a:ln>
        </p:spPr>
      </p:pic>
      <p:sp>
        <p:nvSpPr>
          <p:cNvPr id="3" name="Title 2"/>
          <p:cNvSpPr>
            <a:spLocks noGrp="1"/>
          </p:cNvSpPr>
          <p:nvPr>
            <p:ph type="title"/>
          </p:nvPr>
        </p:nvSpPr>
        <p:spPr>
          <a:xfrm>
            <a:off x="457200" y="274638"/>
            <a:ext cx="8229600" cy="792162"/>
          </a:xfrm>
        </p:spPr>
        <p:txBody>
          <a:bodyPr>
            <a:normAutofit/>
          </a:bodyPr>
          <a:lstStyle/>
          <a:p>
            <a:r>
              <a:rPr lang="en-US" dirty="0" smtClean="0"/>
              <a:t>What is ‘Cool’:</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19200"/>
            <a:ext cx="8458200" cy="4788091"/>
          </a:xfrm>
        </p:spPr>
        <p:txBody>
          <a:bodyPr/>
          <a:lstStyle/>
          <a:p>
            <a:r>
              <a:rPr lang="en-US" dirty="0" smtClean="0"/>
              <a:t>Provide exposure to vocabulary used by peers</a:t>
            </a:r>
          </a:p>
          <a:p>
            <a:r>
              <a:rPr lang="en-US" dirty="0" smtClean="0"/>
              <a:t>Provide plenty of opportunities for children to interact – social language is mainly learned through exposure in social settings</a:t>
            </a:r>
          </a:p>
          <a:p>
            <a:r>
              <a:rPr lang="en-US" dirty="0" smtClean="0"/>
              <a:t>Problem solve and role play ahead of time what kinds of listening challenges can happen and what the child can do if he doesn’t hear what another child says.</a:t>
            </a:r>
            <a:endParaRPr lang="en-US" dirty="0"/>
          </a:p>
        </p:txBody>
      </p:sp>
      <p:sp>
        <p:nvSpPr>
          <p:cNvPr id="3" name="Title 2"/>
          <p:cNvSpPr>
            <a:spLocks noGrp="1"/>
          </p:cNvSpPr>
          <p:nvPr>
            <p:ph type="title"/>
          </p:nvPr>
        </p:nvSpPr>
        <p:spPr/>
        <p:txBody>
          <a:bodyPr>
            <a:normAutofit/>
          </a:bodyPr>
          <a:lstStyle/>
          <a:p>
            <a:r>
              <a:rPr lang="en-US" dirty="0" smtClean="0"/>
              <a:t>Steps to b</a:t>
            </a:r>
            <a:r>
              <a:rPr lang="en-US" dirty="0" smtClean="0"/>
              <a:t>uild </a:t>
            </a:r>
            <a:r>
              <a:rPr lang="en-US" dirty="0" smtClean="0"/>
              <a:t>social language</a:t>
            </a:r>
            <a:endParaRPr lang="en-US" dirty="0"/>
          </a:p>
        </p:txBody>
      </p:sp>
      <p:pic>
        <p:nvPicPr>
          <p:cNvPr id="4099" name="Picture 3" descr="C:\Users\karen\AppData\Local\Microsoft\Windows\Temporary Internet Files\Content.IE5\F25RAEWZ\MP900431281[1].jpg"/>
          <p:cNvPicPr>
            <a:picLocks noChangeAspect="1" noChangeArrowheads="1"/>
          </p:cNvPicPr>
          <p:nvPr/>
        </p:nvPicPr>
        <p:blipFill>
          <a:blip r:embed="rId2" cstate="print"/>
          <a:srcRect/>
          <a:stretch>
            <a:fillRect/>
          </a:stretch>
        </p:blipFill>
        <p:spPr bwMode="auto">
          <a:xfrm>
            <a:off x="7391995" y="4114800"/>
            <a:ext cx="1752005" cy="27432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0"/>
            <a:ext cx="8229600" cy="5715000"/>
          </a:xfrm>
        </p:spPr>
        <p:txBody>
          <a:bodyPr>
            <a:normAutofit fontScale="92500"/>
          </a:bodyPr>
          <a:lstStyle/>
          <a:p>
            <a:r>
              <a:rPr lang="en-US" dirty="0" smtClean="0"/>
              <a:t>“We are going to meet Cindy and her mom at the park this afternoon so you can play together. How will it feel if Cindy says something and you don’t hear it all?”</a:t>
            </a:r>
          </a:p>
          <a:p>
            <a:r>
              <a:rPr lang="en-US" dirty="0" smtClean="0"/>
              <a:t>“I’ll feel bad”</a:t>
            </a:r>
          </a:p>
          <a:p>
            <a:r>
              <a:rPr lang="en-US" dirty="0" smtClean="0"/>
              <a:t>“What can you do?” </a:t>
            </a:r>
          </a:p>
          <a:p>
            <a:r>
              <a:rPr lang="en-US" dirty="0" smtClean="0"/>
              <a:t>“I can tell Cindy that I sometimes don’t hear everything and ask her to call my name or be by me when she talks.” </a:t>
            </a:r>
          </a:p>
          <a:p>
            <a:r>
              <a:rPr lang="en-US" dirty="0" smtClean="0"/>
              <a:t>“Great idea. Let’s practice. I’ll be Cindy and I’ll pretend to say something that you won’t hear.”</a:t>
            </a:r>
          </a:p>
          <a:p>
            <a:pPr>
              <a:buNone/>
            </a:pPr>
            <a:r>
              <a:rPr lang="en-US" dirty="0" smtClean="0"/>
              <a:t>Be sure to switch roles so you can demonstrate the language that can be used. Switch back so she can practice using the language. </a:t>
            </a:r>
            <a:endParaRPr lang="en-US" dirty="0"/>
          </a:p>
        </p:txBody>
      </p:sp>
      <p:sp>
        <p:nvSpPr>
          <p:cNvPr id="3" name="Title 2"/>
          <p:cNvSpPr>
            <a:spLocks noGrp="1"/>
          </p:cNvSpPr>
          <p:nvPr>
            <p:ph type="title"/>
          </p:nvPr>
        </p:nvSpPr>
        <p:spPr>
          <a:xfrm>
            <a:off x="457200" y="274638"/>
            <a:ext cx="8229600" cy="715962"/>
          </a:xfrm>
        </p:spPr>
        <p:txBody>
          <a:bodyPr>
            <a:normAutofit fontScale="90000"/>
          </a:bodyPr>
          <a:lstStyle/>
          <a:p>
            <a:r>
              <a:rPr lang="en-US" dirty="0" smtClean="0"/>
              <a:t>Role play moments….Example</a:t>
            </a:r>
            <a:endParaRPr lang="en-US" dirty="0"/>
          </a:p>
        </p:txBody>
      </p:sp>
      <p:pic>
        <p:nvPicPr>
          <p:cNvPr id="10242" name="Picture 2" descr="C:\Users\karen\AppData\Local\Microsoft\Windows\Temporary Internet Files\Content.IE5\QO9BWNM6\MP900399712[1].jpg"/>
          <p:cNvPicPr>
            <a:picLocks noChangeAspect="1" noChangeArrowheads="1"/>
          </p:cNvPicPr>
          <p:nvPr/>
        </p:nvPicPr>
        <p:blipFill>
          <a:blip r:embed="rId2" cstate="print"/>
          <a:srcRect/>
          <a:stretch>
            <a:fillRect/>
          </a:stretch>
        </p:blipFill>
        <p:spPr bwMode="auto">
          <a:xfrm>
            <a:off x="6934200" y="2133600"/>
            <a:ext cx="1981200" cy="13202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62600"/>
          </a:xfrm>
          <a:solidFill>
            <a:schemeClr val="accent1">
              <a:lumMod val="20000"/>
              <a:lumOff val="80000"/>
            </a:schemeClr>
          </a:solidFill>
        </p:spPr>
        <p:txBody>
          <a:bodyPr>
            <a:noAutofit/>
          </a:bodyPr>
          <a:lstStyle/>
          <a:p>
            <a:pPr>
              <a:buNone/>
            </a:pPr>
            <a:r>
              <a:rPr lang="en-US" sz="3200" b="1" dirty="0" smtClean="0"/>
              <a:t>Also requires:</a:t>
            </a:r>
          </a:p>
          <a:p>
            <a:r>
              <a:rPr lang="en-US" sz="3200" dirty="0" smtClean="0"/>
              <a:t>Self-esteem to take the risk to engage in communicating with another</a:t>
            </a:r>
          </a:p>
          <a:p>
            <a:r>
              <a:rPr lang="en-US" sz="3200" dirty="0" smtClean="0"/>
              <a:t>Which affects your willingness to ‘put yourself out there’ as an equal communication partner</a:t>
            </a:r>
          </a:p>
          <a:p>
            <a:r>
              <a:rPr lang="en-US" sz="3200" dirty="0" smtClean="0"/>
              <a:t>This is partly founded in your personal identity  (self-concept) – who you believe you are in relation to others</a:t>
            </a:r>
          </a:p>
          <a:p>
            <a:r>
              <a:rPr lang="en-US" sz="3200" dirty="0" smtClean="0"/>
              <a:t>Which is rooted in psychosocial development</a:t>
            </a:r>
            <a:endParaRPr lang="en-US" sz="3200" dirty="0"/>
          </a:p>
        </p:txBody>
      </p:sp>
      <p:sp>
        <p:nvSpPr>
          <p:cNvPr id="3" name="Title 2"/>
          <p:cNvSpPr>
            <a:spLocks noGrp="1"/>
          </p:cNvSpPr>
          <p:nvPr>
            <p:ph type="title"/>
          </p:nvPr>
        </p:nvSpPr>
        <p:spPr>
          <a:xfrm>
            <a:off x="457200" y="274638"/>
            <a:ext cx="8229600" cy="868362"/>
          </a:xfrm>
        </p:spPr>
        <p:txBody>
          <a:bodyPr/>
          <a:lstStyle/>
          <a:p>
            <a:r>
              <a:rPr lang="en-US" dirty="0" smtClean="0"/>
              <a:t>Communication Competence</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0" y="838200"/>
            <a:ext cx="6400800" cy="6019800"/>
          </a:xfrm>
        </p:spPr>
        <p:txBody>
          <a:bodyPr>
            <a:normAutofit lnSpcReduction="10000"/>
          </a:bodyPr>
          <a:lstStyle/>
          <a:p>
            <a:r>
              <a:rPr lang="en-US" dirty="0" smtClean="0"/>
              <a:t>The ‘lens’ through which children view or identify themselves</a:t>
            </a:r>
          </a:p>
          <a:p>
            <a:pPr>
              <a:buNone/>
            </a:pPr>
            <a:r>
              <a:rPr lang="en-US" dirty="0" smtClean="0"/>
              <a:t>Example:</a:t>
            </a:r>
          </a:p>
          <a:p>
            <a:r>
              <a:rPr lang="en-US" dirty="0" smtClean="0"/>
              <a:t>3</a:t>
            </a:r>
            <a:r>
              <a:rPr lang="en-US" baseline="30000" dirty="0" smtClean="0"/>
              <a:t>rd</a:t>
            </a:r>
            <a:r>
              <a:rPr lang="en-US" dirty="0" smtClean="0"/>
              <a:t> grade girl who is hard of hearing</a:t>
            </a:r>
          </a:p>
          <a:p>
            <a:r>
              <a:rPr lang="en-US" dirty="0" smtClean="0"/>
              <a:t>Language within grade level, </a:t>
            </a:r>
            <a:r>
              <a:rPr lang="en-US" u="sng" dirty="0" smtClean="0"/>
              <a:t>works very hard </a:t>
            </a:r>
            <a:r>
              <a:rPr lang="en-US" dirty="0" smtClean="0"/>
              <a:t>to maintain academics – doing ‘okay’ in class</a:t>
            </a:r>
          </a:p>
          <a:p>
            <a:r>
              <a:rPr lang="en-US" dirty="0" smtClean="0"/>
              <a:t>Hardly ever asks for clarification or help from the teacher</a:t>
            </a:r>
          </a:p>
          <a:p>
            <a:r>
              <a:rPr lang="en-US" dirty="0" smtClean="0"/>
              <a:t>Loner with few peers she talks to, no real friends</a:t>
            </a:r>
          </a:p>
          <a:p>
            <a:r>
              <a:rPr lang="en-US" dirty="0" smtClean="0"/>
              <a:t>Hides her hearing aids, and acts embarrassed when anyone refers to her hearing loss or hearing aids</a:t>
            </a:r>
          </a:p>
        </p:txBody>
      </p:sp>
      <p:sp>
        <p:nvSpPr>
          <p:cNvPr id="3" name="Title 2"/>
          <p:cNvSpPr>
            <a:spLocks noGrp="1"/>
          </p:cNvSpPr>
          <p:nvPr>
            <p:ph type="title"/>
          </p:nvPr>
        </p:nvSpPr>
        <p:spPr>
          <a:xfrm>
            <a:off x="457200" y="274638"/>
            <a:ext cx="8229600" cy="563562"/>
          </a:xfrm>
        </p:spPr>
        <p:txBody>
          <a:bodyPr>
            <a:normAutofit fontScale="90000"/>
          </a:bodyPr>
          <a:lstStyle/>
          <a:p>
            <a:r>
              <a:rPr lang="en-US" dirty="0" smtClean="0"/>
              <a:t>Self-concept</a:t>
            </a:r>
            <a:endParaRPr lang="en-US" dirty="0"/>
          </a:p>
        </p:txBody>
      </p:sp>
      <p:pic>
        <p:nvPicPr>
          <p:cNvPr id="5123" name="Picture 3" descr="C:\Users\karen\AppData\Local\Microsoft\Windows\Temporary Internet Files\Content.IE5\SL5KHTCM\MP900448559[1].jpg"/>
          <p:cNvPicPr>
            <a:picLocks noChangeAspect="1" noChangeArrowheads="1"/>
          </p:cNvPicPr>
          <p:nvPr/>
        </p:nvPicPr>
        <p:blipFill>
          <a:blip r:embed="rId2" cstate="print"/>
          <a:srcRect l="14897" r="13225"/>
          <a:stretch>
            <a:fillRect/>
          </a:stretch>
        </p:blipFill>
        <p:spPr bwMode="auto">
          <a:xfrm>
            <a:off x="0" y="1219200"/>
            <a:ext cx="2366433" cy="4953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376672"/>
          </a:xfrm>
        </p:spPr>
        <p:txBody>
          <a:bodyPr>
            <a:normAutofit/>
          </a:bodyPr>
          <a:lstStyle/>
          <a:p>
            <a:r>
              <a:rPr lang="en-US" dirty="0" smtClean="0"/>
              <a:t>Is this student a ‘success’?</a:t>
            </a:r>
          </a:p>
          <a:p>
            <a:r>
              <a:rPr lang="en-US" dirty="0" smtClean="0"/>
              <a:t>Is she comfortable with her                  identity as a person with                       hearing loss?</a:t>
            </a:r>
          </a:p>
          <a:p>
            <a:r>
              <a:rPr lang="en-US" dirty="0" smtClean="0"/>
              <a:t>Does she feel like she fits in? </a:t>
            </a:r>
          </a:p>
          <a:p>
            <a:r>
              <a:rPr lang="en-US" dirty="0" smtClean="0"/>
              <a:t>As school gets harder will she be able to maintain her academic success if she is unwilling to ask for help?</a:t>
            </a:r>
          </a:p>
          <a:p>
            <a:r>
              <a:rPr lang="en-US" dirty="0" smtClean="0"/>
              <a:t>Is her denial of hearing aids possibly going to lead to rejection of the hearing aids later on?</a:t>
            </a:r>
          </a:p>
          <a:p>
            <a:r>
              <a:rPr lang="en-US" dirty="0" smtClean="0"/>
              <a:t>Without her hearing aids can she do as well in school? </a:t>
            </a:r>
            <a:endParaRPr lang="en-US" dirty="0"/>
          </a:p>
        </p:txBody>
      </p:sp>
      <p:sp>
        <p:nvSpPr>
          <p:cNvPr id="3" name="Title 2"/>
          <p:cNvSpPr>
            <a:spLocks noGrp="1"/>
          </p:cNvSpPr>
          <p:nvPr>
            <p:ph type="title"/>
          </p:nvPr>
        </p:nvSpPr>
        <p:spPr>
          <a:xfrm>
            <a:off x="457200" y="274638"/>
            <a:ext cx="5562600" cy="1143000"/>
          </a:xfrm>
        </p:spPr>
        <p:txBody>
          <a:bodyPr>
            <a:normAutofit fontScale="90000"/>
          </a:bodyPr>
          <a:lstStyle/>
          <a:p>
            <a:r>
              <a:rPr lang="en-US" dirty="0" smtClean="0"/>
              <a:t>Self-concept example</a:t>
            </a:r>
            <a:endParaRPr lang="en-US" dirty="0"/>
          </a:p>
        </p:txBody>
      </p:sp>
      <p:pic>
        <p:nvPicPr>
          <p:cNvPr id="6148" name="Picture 4" descr="C:\Users\karen\AppData\Local\Microsoft\Windows\Temporary Internet Files\Content.IE5\NQ2HYODX\MP900427663[1].jpg"/>
          <p:cNvPicPr>
            <a:picLocks noChangeAspect="1" noChangeArrowheads="1"/>
          </p:cNvPicPr>
          <p:nvPr/>
        </p:nvPicPr>
        <p:blipFill>
          <a:blip r:embed="rId2" cstate="print"/>
          <a:srcRect/>
          <a:stretch>
            <a:fillRect/>
          </a:stretch>
        </p:blipFill>
        <p:spPr bwMode="auto">
          <a:xfrm>
            <a:off x="5996732" y="0"/>
            <a:ext cx="3147268" cy="32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pPr>
              <a:defRPr/>
            </a:pPr>
            <a:fld id="{F558134B-125E-4B78-824C-EEB1345EA9B7}" type="slidenum">
              <a:rPr lang="en-US" smtClean="0"/>
              <a:pPr>
                <a:defRPr/>
              </a:pPr>
              <a:t>4</a:t>
            </a:fld>
            <a:endParaRPr lang="en-US"/>
          </a:p>
        </p:txBody>
      </p:sp>
      <p:sp>
        <p:nvSpPr>
          <p:cNvPr id="3" name="Title 2"/>
          <p:cNvSpPr>
            <a:spLocks noGrp="1"/>
          </p:cNvSpPr>
          <p:nvPr>
            <p:ph type="title"/>
          </p:nvPr>
        </p:nvSpPr>
        <p:spPr>
          <a:xfrm>
            <a:off x="0" y="533400"/>
            <a:ext cx="9144000" cy="457200"/>
          </a:xfrm>
        </p:spPr>
        <p:txBody>
          <a:bodyPr>
            <a:noAutofit/>
          </a:bodyPr>
          <a:lstStyle/>
          <a:p>
            <a:pPr algn="ctr"/>
            <a:r>
              <a:rPr lang="en-US" sz="3600" dirty="0" smtClean="0"/>
              <a:t>Continuum of communication modality</a:t>
            </a:r>
            <a:r>
              <a:rPr lang="en-US" sz="4000" dirty="0" smtClean="0"/>
              <a:t> </a:t>
            </a:r>
            <a:endParaRPr lang="en-US" sz="4000" dirty="0"/>
          </a:p>
        </p:txBody>
      </p:sp>
      <p:sp>
        <p:nvSpPr>
          <p:cNvPr id="6" name="TextBox 5"/>
          <p:cNvSpPr txBox="1"/>
          <p:nvPr/>
        </p:nvSpPr>
        <p:spPr>
          <a:xfrm>
            <a:off x="609600" y="1295400"/>
            <a:ext cx="7772400" cy="923330"/>
          </a:xfrm>
          <a:prstGeom prst="rect">
            <a:avLst/>
          </a:prstGeom>
          <a:solidFill>
            <a:schemeClr val="bg2">
              <a:lumMod val="90000"/>
            </a:schemeClr>
          </a:solidFill>
        </p:spPr>
        <p:txBody>
          <a:bodyPr wrap="square" rtlCol="0">
            <a:spAutoFit/>
          </a:bodyPr>
          <a:lstStyle/>
          <a:p>
            <a:pPr algn="ctr"/>
            <a:r>
              <a:rPr lang="en-US" sz="2700" dirty="0" smtClean="0"/>
              <a:t>Communication modality needs can </a:t>
            </a:r>
          </a:p>
          <a:p>
            <a:pPr algn="ctr"/>
            <a:r>
              <a:rPr lang="en-US" sz="2700" dirty="0" smtClean="0"/>
              <a:t>change throughout the day</a:t>
            </a:r>
            <a:endParaRPr lang="en-US" sz="2700" dirty="0"/>
          </a:p>
        </p:txBody>
      </p:sp>
      <p:sp>
        <p:nvSpPr>
          <p:cNvPr id="7" name="TextBox 6"/>
          <p:cNvSpPr txBox="1"/>
          <p:nvPr/>
        </p:nvSpPr>
        <p:spPr>
          <a:xfrm>
            <a:off x="304800" y="5638800"/>
            <a:ext cx="8458200" cy="461665"/>
          </a:xfrm>
          <a:prstGeom prst="rect">
            <a:avLst/>
          </a:prstGeom>
          <a:solidFill>
            <a:schemeClr val="accent2">
              <a:lumMod val="40000"/>
              <a:lumOff val="60000"/>
            </a:schemeClr>
          </a:solidFill>
        </p:spPr>
        <p:txBody>
          <a:bodyPr wrap="square" rtlCol="0">
            <a:spAutoFit/>
          </a:bodyPr>
          <a:lstStyle/>
          <a:p>
            <a:r>
              <a:rPr lang="en-US" sz="2400" dirty="0" smtClean="0"/>
              <a:t>Noise, new vocabulary, interest/motivation, fatigue…</a:t>
            </a:r>
            <a:endParaRPr lang="en-US" sz="2400" dirty="0"/>
          </a:p>
        </p:txBody>
      </p:sp>
      <p:cxnSp>
        <p:nvCxnSpPr>
          <p:cNvPr id="9" name="Straight Arrow Connector 8"/>
          <p:cNvCxnSpPr/>
          <p:nvPr/>
        </p:nvCxnSpPr>
        <p:spPr>
          <a:xfrm>
            <a:off x="1905000" y="4953000"/>
            <a:ext cx="5334000"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376672"/>
          </a:xfrm>
        </p:spPr>
        <p:txBody>
          <a:bodyPr>
            <a:normAutofit fontScale="92500" lnSpcReduction="20000"/>
          </a:bodyPr>
          <a:lstStyle/>
          <a:p>
            <a:r>
              <a:rPr lang="en-US" b="1" dirty="0" smtClean="0"/>
              <a:t>Denial</a:t>
            </a:r>
            <a:r>
              <a:rPr lang="en-US" dirty="0" smtClean="0"/>
              <a:t> – I don’t need my hearing aids</a:t>
            </a:r>
          </a:p>
          <a:p>
            <a:r>
              <a:rPr lang="en-US" b="1" dirty="0" smtClean="0"/>
              <a:t>Anger</a:t>
            </a:r>
            <a:r>
              <a:rPr lang="en-US" dirty="0" smtClean="0"/>
              <a:t> – I hate my hearing aids, I hate people coming around because I have a hearing loss</a:t>
            </a:r>
          </a:p>
          <a:p>
            <a:r>
              <a:rPr lang="en-US" b="1" dirty="0" smtClean="0"/>
              <a:t>Bargaining</a:t>
            </a:r>
            <a:r>
              <a:rPr lang="en-US" dirty="0" smtClean="0"/>
              <a:t> – If I pretend I don’t have a hearing loss and hide my hearing aids then I will be the same as my peers</a:t>
            </a:r>
          </a:p>
          <a:p>
            <a:r>
              <a:rPr lang="en-US" b="1" dirty="0" smtClean="0"/>
              <a:t>Depression</a:t>
            </a:r>
            <a:r>
              <a:rPr lang="en-US" dirty="0" smtClean="0"/>
              <a:t> – Just leave me alone</a:t>
            </a:r>
          </a:p>
          <a:p>
            <a:pPr lvl="1"/>
            <a:r>
              <a:rPr lang="en-US" dirty="0" smtClean="0"/>
              <a:t>Sometimes students who continue to use devices go through depression in response to feeling left out by their peer group or “weird”, discontinuing use is a strategy to resolve these issues/feelings. </a:t>
            </a:r>
          </a:p>
          <a:p>
            <a:pPr>
              <a:buNone/>
            </a:pPr>
            <a:r>
              <a:rPr lang="en-US" b="1" dirty="0" smtClean="0"/>
              <a:t>Stages are an emotional response to a perceived social/identity problem. </a:t>
            </a:r>
          </a:p>
          <a:p>
            <a:pPr>
              <a:buNone/>
            </a:pPr>
            <a:r>
              <a:rPr lang="en-US" dirty="0" smtClean="0"/>
              <a:t>We need to address the emotional part, not just provide rational arguments. </a:t>
            </a:r>
          </a:p>
          <a:p>
            <a:pPr>
              <a:buNone/>
            </a:pPr>
            <a:r>
              <a:rPr lang="en-US" b="1" dirty="0" smtClean="0"/>
              <a:t>Children KNOW they do better with their devices.</a:t>
            </a:r>
          </a:p>
          <a:p>
            <a:pPr>
              <a:buNone/>
            </a:pPr>
            <a:endParaRPr lang="en-US" dirty="0"/>
          </a:p>
        </p:txBody>
      </p:sp>
      <p:sp>
        <p:nvSpPr>
          <p:cNvPr id="3" name="Title 2"/>
          <p:cNvSpPr>
            <a:spLocks noGrp="1"/>
          </p:cNvSpPr>
          <p:nvPr>
            <p:ph type="title"/>
          </p:nvPr>
        </p:nvSpPr>
        <p:spPr/>
        <p:txBody>
          <a:bodyPr/>
          <a:lstStyle/>
          <a:p>
            <a:r>
              <a:rPr lang="en-US" dirty="0" smtClean="0"/>
              <a:t>The stages of facing loss</a:t>
            </a:r>
            <a:endParaRPr lang="en-US" dirty="0"/>
          </a:p>
        </p:txBody>
      </p:sp>
      <p:pic>
        <p:nvPicPr>
          <p:cNvPr id="3074" name="Picture 2" descr="C:\Users\karen\AppData\Local\Microsoft\Windows\Temporary Internet Files\Content.IE5\G6SXG491\MP900437207[1].jpg"/>
          <p:cNvPicPr>
            <a:picLocks noChangeAspect="1" noChangeArrowheads="1"/>
          </p:cNvPicPr>
          <p:nvPr/>
        </p:nvPicPr>
        <p:blipFill>
          <a:blip r:embed="rId2" cstate="print"/>
          <a:srcRect/>
          <a:stretch>
            <a:fillRect/>
          </a:stretch>
        </p:blipFill>
        <p:spPr bwMode="auto">
          <a:xfrm>
            <a:off x="7162800" y="0"/>
            <a:ext cx="1752600" cy="17526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686800" cy="5486400"/>
          </a:xfrm>
          <a:solidFill>
            <a:srgbClr val="FFFF00"/>
          </a:solidFill>
        </p:spPr>
        <p:txBody>
          <a:bodyPr>
            <a:normAutofit fontScale="92500" lnSpcReduction="20000"/>
          </a:bodyPr>
          <a:lstStyle/>
          <a:p>
            <a:endParaRPr lang="en-US" dirty="0" smtClean="0"/>
          </a:p>
          <a:p>
            <a:r>
              <a:rPr lang="en-US" dirty="0" smtClean="0"/>
              <a:t>Self-concept </a:t>
            </a:r>
            <a:r>
              <a:rPr lang="en-US" dirty="0" smtClean="0"/>
              <a:t>is learned. It is shaped through experiences, usually with caregivers.</a:t>
            </a:r>
          </a:p>
          <a:p>
            <a:r>
              <a:rPr lang="en-US" dirty="0" smtClean="0"/>
              <a:t>Contrast between two central self-concepts:</a:t>
            </a:r>
          </a:p>
          <a:p>
            <a:pPr marL="624078" indent="-514350">
              <a:buAutoNum type="arabicPeriod"/>
            </a:pPr>
            <a:r>
              <a:rPr lang="en-US" dirty="0" smtClean="0"/>
              <a:t>Child raised in an environment that </a:t>
            </a:r>
            <a:r>
              <a:rPr lang="en-US" dirty="0" smtClean="0">
                <a:solidFill>
                  <a:schemeClr val="bg2">
                    <a:lumMod val="25000"/>
                  </a:schemeClr>
                </a:solidFill>
              </a:rPr>
              <a:t>celebrates unique and special qualitie</a:t>
            </a:r>
            <a:r>
              <a:rPr lang="en-US" dirty="0" smtClean="0"/>
              <a:t>s and encourages </a:t>
            </a:r>
            <a:r>
              <a:rPr lang="en-US" dirty="0" smtClean="0">
                <a:solidFill>
                  <a:schemeClr val="bg2">
                    <a:lumMod val="25000"/>
                  </a:schemeClr>
                </a:solidFill>
              </a:rPr>
              <a:t>independence</a:t>
            </a:r>
            <a:r>
              <a:rPr lang="en-US" dirty="0" smtClean="0"/>
              <a:t> in hearing aid use &amp; communication</a:t>
            </a:r>
          </a:p>
          <a:p>
            <a:pPr marL="624078" indent="-514350">
              <a:buAutoNum type="arabicPeriod"/>
            </a:pPr>
            <a:r>
              <a:rPr lang="en-US" dirty="0" smtClean="0"/>
              <a:t>Child who others ‘</a:t>
            </a:r>
            <a:r>
              <a:rPr lang="en-US" dirty="0" smtClean="0">
                <a:solidFill>
                  <a:schemeClr val="bg2">
                    <a:lumMod val="25000"/>
                  </a:schemeClr>
                </a:solidFill>
              </a:rPr>
              <a:t>do for</a:t>
            </a:r>
            <a:r>
              <a:rPr lang="en-US" dirty="0" smtClean="0"/>
              <a:t>’ (still putting on his hearing aids for him past age </a:t>
            </a:r>
            <a:r>
              <a:rPr lang="en-US" dirty="0" smtClean="0"/>
              <a:t>3);  </a:t>
            </a:r>
            <a:r>
              <a:rPr lang="en-US" dirty="0" smtClean="0"/>
              <a:t>who has family members that take responsibility for his behavior, </a:t>
            </a:r>
            <a:r>
              <a:rPr lang="en-US" dirty="0" smtClean="0">
                <a:solidFill>
                  <a:schemeClr val="bg2">
                    <a:lumMod val="25000"/>
                  </a:schemeClr>
                </a:solidFill>
              </a:rPr>
              <a:t>don’t hold him accountable </a:t>
            </a:r>
            <a:r>
              <a:rPr lang="en-US" dirty="0" smtClean="0"/>
              <a:t>for age-appropriate expectations and excuse inadequate performance. </a:t>
            </a:r>
          </a:p>
          <a:p>
            <a:pPr marL="624078" indent="-514350">
              <a:buNone/>
            </a:pPr>
            <a:r>
              <a:rPr lang="en-US" dirty="0" smtClean="0">
                <a:solidFill>
                  <a:schemeClr val="bg2">
                    <a:lumMod val="25000"/>
                  </a:schemeClr>
                </a:solidFill>
                <a:effectLst>
                  <a:outerShdw blurRad="38100" dist="38100" dir="2700000" algn="tl">
                    <a:srgbClr val="000000">
                      <a:alpha val="43137"/>
                    </a:srgbClr>
                  </a:outerShdw>
                </a:effectLst>
              </a:rPr>
              <a:t>Child 1 is likely to believe he has special areas of talent and will be a success.</a:t>
            </a:r>
          </a:p>
          <a:p>
            <a:pPr marL="624078" indent="-514350">
              <a:buNone/>
            </a:pPr>
            <a:r>
              <a:rPr lang="en-US" dirty="0" smtClean="0">
                <a:solidFill>
                  <a:schemeClr val="bg2">
                    <a:lumMod val="25000"/>
                  </a:schemeClr>
                </a:solidFill>
                <a:effectLst>
                  <a:outerShdw blurRad="38100" dist="38100" dir="2700000" algn="tl">
                    <a:srgbClr val="000000">
                      <a:alpha val="43137"/>
                    </a:srgbClr>
                  </a:outerShdw>
                </a:effectLst>
              </a:rPr>
              <a:t>Child 2 is likely to believe he is incapable and requires assistance.</a:t>
            </a:r>
            <a:endParaRPr lang="en-US" dirty="0">
              <a:solidFill>
                <a:schemeClr val="bg2">
                  <a:lumMod val="25000"/>
                </a:schemeClr>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457200" y="274638"/>
            <a:ext cx="8229600" cy="868362"/>
          </a:xfrm>
        </p:spPr>
        <p:txBody>
          <a:bodyPr>
            <a:normAutofit/>
          </a:bodyPr>
          <a:lstStyle/>
          <a:p>
            <a:r>
              <a:rPr lang="en-US" sz="3600" dirty="0" smtClean="0"/>
              <a:t>Self-concept is learned</a:t>
            </a:r>
            <a:endParaRPr lang="en-US" sz="3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943600"/>
          </a:xfrm>
        </p:spPr>
        <p:txBody>
          <a:bodyPr>
            <a:normAutofit/>
          </a:bodyPr>
          <a:lstStyle/>
          <a:p>
            <a:r>
              <a:rPr lang="en-US" sz="2800" dirty="0" smtClean="0"/>
              <a:t>Self-concept is your understanding of yourself and your characteristics.</a:t>
            </a:r>
          </a:p>
          <a:p>
            <a:r>
              <a:rPr lang="en-US" sz="2800" dirty="0" smtClean="0"/>
              <a:t>You can change your self-concept by changing your attitudes, values, or beliefs</a:t>
            </a:r>
          </a:p>
          <a:p>
            <a:r>
              <a:rPr lang="en-US" sz="2800" dirty="0" smtClean="0"/>
              <a:t>A good self-concept is linked to high self-esteem and self-confidence.</a:t>
            </a:r>
          </a:p>
          <a:p>
            <a:r>
              <a:rPr lang="en-US" sz="2800" dirty="0" smtClean="0"/>
              <a:t>Factors affecting children’s self esteem:</a:t>
            </a:r>
          </a:p>
          <a:p>
            <a:pPr lvl="1"/>
            <a:r>
              <a:rPr lang="en-US" sz="2800" b="1" dirty="0" smtClean="0">
                <a:solidFill>
                  <a:schemeClr val="accent3">
                    <a:lumMod val="75000"/>
                  </a:schemeClr>
                </a:solidFill>
              </a:rPr>
              <a:t>Knowing he is appreciated, wanted, loved</a:t>
            </a:r>
          </a:p>
          <a:p>
            <a:pPr lvl="1"/>
            <a:r>
              <a:rPr lang="en-US" sz="2800" b="1" dirty="0" smtClean="0">
                <a:solidFill>
                  <a:schemeClr val="accent3">
                    <a:lumMod val="75000"/>
                  </a:schemeClr>
                </a:solidFill>
              </a:rPr>
              <a:t>What he hears you say about who he is/does/accomplishments</a:t>
            </a:r>
          </a:p>
          <a:p>
            <a:pPr lvl="1"/>
            <a:r>
              <a:rPr lang="en-US" sz="2800" b="1" dirty="0" smtClean="0">
                <a:solidFill>
                  <a:schemeClr val="accent3">
                    <a:lumMod val="75000"/>
                  </a:schemeClr>
                </a:solidFill>
              </a:rPr>
              <a:t>His </a:t>
            </a:r>
            <a:r>
              <a:rPr lang="en-US" sz="2800" b="1" u="sng" dirty="0" smtClean="0">
                <a:solidFill>
                  <a:schemeClr val="accent3">
                    <a:lumMod val="75000"/>
                  </a:schemeClr>
                </a:solidFill>
              </a:rPr>
              <a:t>sense of achievement</a:t>
            </a:r>
          </a:p>
          <a:p>
            <a:pPr lvl="1"/>
            <a:r>
              <a:rPr lang="en-US" sz="2800" b="1" u="sng" dirty="0" smtClean="0">
                <a:solidFill>
                  <a:schemeClr val="accent3">
                    <a:lumMod val="75000"/>
                  </a:schemeClr>
                </a:solidFill>
              </a:rPr>
              <a:t>How comfortably he can relate with others</a:t>
            </a:r>
            <a:endParaRPr lang="en-US" sz="2800" b="1" u="sng" dirty="0">
              <a:solidFill>
                <a:schemeClr val="accent3">
                  <a:lumMod val="75000"/>
                </a:schemeClr>
              </a:solidFill>
            </a:endParaRPr>
          </a:p>
        </p:txBody>
      </p:sp>
      <p:sp>
        <p:nvSpPr>
          <p:cNvPr id="3" name="Title 2"/>
          <p:cNvSpPr>
            <a:spLocks noGrp="1"/>
          </p:cNvSpPr>
          <p:nvPr>
            <p:ph type="title"/>
          </p:nvPr>
        </p:nvSpPr>
        <p:spPr>
          <a:xfrm>
            <a:off x="457200" y="274638"/>
            <a:ext cx="8229600" cy="639762"/>
          </a:xfrm>
        </p:spPr>
        <p:txBody>
          <a:bodyPr>
            <a:noAutofit/>
          </a:bodyPr>
          <a:lstStyle/>
          <a:p>
            <a:r>
              <a:rPr lang="en-US" sz="3200" dirty="0" smtClean="0"/>
              <a:t>Self-esteem is linked to self-concept</a:t>
            </a:r>
            <a:endParaRPr lang="en-US" sz="3200" dirty="0"/>
          </a:p>
        </p:txBody>
      </p:sp>
      <p:pic>
        <p:nvPicPr>
          <p:cNvPr id="7170" name="Picture 2" descr="C:\Users\karen\AppData\Local\Microsoft\Windows\Temporary Internet Files\Content.IE5\EQ84OX81\MP900401438[1].jpg"/>
          <p:cNvPicPr>
            <a:picLocks noChangeAspect="1" noChangeArrowheads="1"/>
          </p:cNvPicPr>
          <p:nvPr/>
        </p:nvPicPr>
        <p:blipFill>
          <a:blip r:embed="rId2" cstate="print"/>
          <a:srcRect/>
          <a:stretch>
            <a:fillRect/>
          </a:stretch>
        </p:blipFill>
        <p:spPr bwMode="auto">
          <a:xfrm>
            <a:off x="7620000" y="762000"/>
            <a:ext cx="1248156" cy="156057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1328"/>
            <a:ext cx="8686800" cy="5376672"/>
          </a:xfrm>
        </p:spPr>
        <p:txBody>
          <a:bodyPr>
            <a:noAutofit/>
          </a:bodyPr>
          <a:lstStyle/>
          <a:p>
            <a:r>
              <a:rPr lang="en-US" sz="2600" dirty="0" smtClean="0"/>
              <a:t>Self-esteem can be called the cornerstone of the ability to advocate for communication needs</a:t>
            </a:r>
          </a:p>
          <a:p>
            <a:r>
              <a:rPr lang="en-US" sz="2600" dirty="0" smtClean="0"/>
              <a:t>Self-advocacy techniques </a:t>
            </a:r>
            <a:r>
              <a:rPr lang="en-US" sz="2600" u="sng" dirty="0" smtClean="0"/>
              <a:t>take some risk </a:t>
            </a:r>
            <a:r>
              <a:rPr lang="en-US" sz="2600" dirty="0" smtClean="0"/>
              <a:t>for students– they need to step forward into the limelight for a short time</a:t>
            </a:r>
          </a:p>
          <a:p>
            <a:r>
              <a:rPr lang="en-US" sz="2600" dirty="0" smtClean="0"/>
              <a:t>Students with hearing loss become very fatigued after listening carefully for long periods. They can miss information that other students do not. They need to have the self-esteem to recognize that they are not ‘being bad’ or ‘stupid’. </a:t>
            </a:r>
          </a:p>
          <a:p>
            <a:r>
              <a:rPr lang="en-US" sz="2600" dirty="0" smtClean="0"/>
              <a:t>We need to help them to problem solve what to do in these situations to cope. Families need to model this problem solving from a young age.</a:t>
            </a:r>
            <a:endParaRPr lang="en-US" sz="2600" dirty="0"/>
          </a:p>
        </p:txBody>
      </p:sp>
      <p:sp>
        <p:nvSpPr>
          <p:cNvPr id="3" name="Title 2"/>
          <p:cNvSpPr>
            <a:spLocks noGrp="1"/>
          </p:cNvSpPr>
          <p:nvPr>
            <p:ph type="title"/>
          </p:nvPr>
        </p:nvSpPr>
        <p:spPr/>
        <p:txBody>
          <a:bodyPr>
            <a:normAutofit fontScale="90000"/>
          </a:bodyPr>
          <a:lstStyle/>
          <a:p>
            <a:r>
              <a:rPr lang="en-US" dirty="0" smtClean="0"/>
              <a:t>A high self-esteem and self-confidence are needed to advocate</a:t>
            </a:r>
            <a:endParaRPr lang="en-US" dirty="0"/>
          </a:p>
        </p:txBody>
      </p:sp>
      <p:pic>
        <p:nvPicPr>
          <p:cNvPr id="8197" name="Picture 5" descr="C:\Users\karen\AppData\Local\Microsoft\Windows\Temporary Internet Files\Content.IE5\523QAPCS\MP900446607[1].jpg"/>
          <p:cNvPicPr>
            <a:picLocks noChangeAspect="1" noChangeArrowheads="1"/>
          </p:cNvPicPr>
          <p:nvPr/>
        </p:nvPicPr>
        <p:blipFill>
          <a:blip r:embed="rId2" cstate="print"/>
          <a:srcRect/>
          <a:stretch>
            <a:fillRect/>
          </a:stretch>
        </p:blipFill>
        <p:spPr bwMode="auto">
          <a:xfrm>
            <a:off x="8020050" y="2133600"/>
            <a:ext cx="1123950" cy="1455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791200"/>
          </a:xfrm>
          <a:solidFill>
            <a:schemeClr val="accent6">
              <a:lumMod val="20000"/>
              <a:lumOff val="80000"/>
            </a:schemeClr>
          </a:solidFill>
        </p:spPr>
        <p:txBody>
          <a:bodyPr>
            <a:normAutofit/>
          </a:bodyPr>
          <a:lstStyle/>
          <a:p>
            <a:r>
              <a:rPr lang="en-US" dirty="0" smtClean="0"/>
              <a:t>Appreciating the child</a:t>
            </a:r>
          </a:p>
          <a:p>
            <a:r>
              <a:rPr lang="en-US" dirty="0" smtClean="0"/>
              <a:t>Encouraging the child to make choices </a:t>
            </a:r>
          </a:p>
          <a:p>
            <a:r>
              <a:rPr lang="en-US" dirty="0" smtClean="0"/>
              <a:t>Fostering independence</a:t>
            </a:r>
          </a:p>
          <a:p>
            <a:r>
              <a:rPr lang="en-US" dirty="0" smtClean="0"/>
              <a:t>Giving genuine importance to his/her opinion and listening </a:t>
            </a:r>
          </a:p>
          <a:p>
            <a:r>
              <a:rPr lang="en-US" dirty="0" smtClean="0"/>
              <a:t>Taking the time to explain reasons  </a:t>
            </a:r>
          </a:p>
          <a:p>
            <a:r>
              <a:rPr lang="en-US" dirty="0" smtClean="0"/>
              <a:t>Constant source of positive encouragement </a:t>
            </a:r>
          </a:p>
          <a:p>
            <a:r>
              <a:rPr lang="en-US" dirty="0" smtClean="0"/>
              <a:t>Encouraging the child to try new and challenging activities </a:t>
            </a:r>
          </a:p>
          <a:p>
            <a:r>
              <a:rPr lang="en-US" dirty="0" smtClean="0"/>
              <a:t>Telling your child that you love them </a:t>
            </a:r>
          </a:p>
          <a:p>
            <a:r>
              <a:rPr lang="en-US" dirty="0" smtClean="0"/>
              <a:t>Spending time with your child, showing how much you enjoy being with him/her </a:t>
            </a:r>
          </a:p>
        </p:txBody>
      </p:sp>
      <p:sp>
        <p:nvSpPr>
          <p:cNvPr id="3" name="Title 2"/>
          <p:cNvSpPr>
            <a:spLocks noGrp="1"/>
          </p:cNvSpPr>
          <p:nvPr>
            <p:ph type="title"/>
          </p:nvPr>
        </p:nvSpPr>
        <p:spPr>
          <a:xfrm>
            <a:off x="457200" y="274638"/>
            <a:ext cx="8229600" cy="639762"/>
          </a:xfrm>
        </p:spPr>
        <p:txBody>
          <a:bodyPr>
            <a:noAutofit/>
          </a:bodyPr>
          <a:lstStyle/>
          <a:p>
            <a:r>
              <a:rPr lang="en-US" sz="3200" dirty="0" smtClean="0"/>
              <a:t>Self-esteem can be increased by: </a:t>
            </a:r>
            <a:endParaRPr lang="en-US" sz="3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karen\AppData\Local\Microsoft\Windows\Temporary Internet Files\Content.IE5\G6SXG491\MP900422290[1].jpg"/>
          <p:cNvPicPr>
            <a:picLocks noChangeAspect="1" noChangeArrowheads="1"/>
          </p:cNvPicPr>
          <p:nvPr/>
        </p:nvPicPr>
        <p:blipFill>
          <a:blip r:embed="rId2" cstate="print">
            <a:duotone>
              <a:schemeClr val="accent5">
                <a:shade val="45000"/>
                <a:satMod val="135000"/>
              </a:schemeClr>
              <a:prstClr val="white"/>
            </a:duotone>
            <a:lum bright="10000" contrast="-20000"/>
          </a:blip>
          <a:srcRect t="36667" b="17778"/>
          <a:stretch>
            <a:fillRect/>
          </a:stretch>
        </p:blipFill>
        <p:spPr bwMode="auto">
          <a:xfrm>
            <a:off x="1066800" y="3733800"/>
            <a:ext cx="6945064" cy="3124200"/>
          </a:xfrm>
          <a:prstGeom prst="rect">
            <a:avLst/>
          </a:prstGeom>
          <a:noFill/>
        </p:spPr>
      </p:pic>
      <p:sp>
        <p:nvSpPr>
          <p:cNvPr id="4" name="Title 3"/>
          <p:cNvSpPr>
            <a:spLocks noGrp="1"/>
          </p:cNvSpPr>
          <p:nvPr>
            <p:ph type="title"/>
          </p:nvPr>
        </p:nvSpPr>
        <p:spPr>
          <a:xfrm>
            <a:off x="304800" y="1752600"/>
            <a:ext cx="8229600" cy="1143000"/>
          </a:xfrm>
        </p:spPr>
        <p:txBody>
          <a:bodyPr>
            <a:normAutofit fontScale="90000"/>
          </a:bodyPr>
          <a:lstStyle/>
          <a:p>
            <a:pPr algn="ctr"/>
            <a:r>
              <a:rPr lang="en-US" dirty="0" smtClean="0"/>
              <a:t>Self-esteem and self-confidence </a:t>
            </a:r>
            <a:br>
              <a:rPr lang="en-US" dirty="0" smtClean="0"/>
            </a:br>
            <a:r>
              <a:rPr lang="en-US" dirty="0" smtClean="0"/>
              <a:t>are the foundation of a child’s communication competence and willingness to advocate for his or her communication needs </a:t>
            </a:r>
            <a:br>
              <a:rPr lang="en-US" dirty="0" smtClean="0"/>
            </a:br>
            <a:r>
              <a:rPr lang="en-US" dirty="0" smtClean="0">
                <a:solidFill>
                  <a:srgbClr val="7030A0"/>
                </a:solidFill>
              </a:rPr>
              <a:t>How can parents help their child develop in these areas?</a:t>
            </a:r>
            <a:endParaRPr lang="en-US" dirty="0">
              <a:solidFill>
                <a:srgbClr val="7030A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143000"/>
            <a:ext cx="8229600" cy="5334000"/>
          </a:xfrm>
        </p:spPr>
        <p:txBody>
          <a:bodyPr>
            <a:normAutofit lnSpcReduction="10000"/>
          </a:bodyPr>
          <a:lstStyle/>
          <a:p>
            <a:r>
              <a:rPr lang="en-US" dirty="0" smtClean="0"/>
              <a:t>Language is learned through exposure. Parents need to provide the words &amp; concepts….</a:t>
            </a:r>
          </a:p>
          <a:p>
            <a:pPr>
              <a:buNone/>
            </a:pPr>
            <a:endParaRPr lang="en-US" sz="1500" dirty="0" smtClean="0"/>
          </a:p>
          <a:p>
            <a:r>
              <a:rPr lang="en-US" b="1" dirty="0" smtClean="0"/>
              <a:t>Talk about hearing technology: </a:t>
            </a:r>
            <a:r>
              <a:rPr lang="en-US" dirty="0" smtClean="0"/>
              <a:t>name the parts, describe how it works, problem solve choices of what to do when it doesn’t work</a:t>
            </a:r>
          </a:p>
          <a:p>
            <a:pPr>
              <a:buNone/>
            </a:pPr>
            <a:endParaRPr lang="en-US" sz="1400" dirty="0" smtClean="0"/>
          </a:p>
          <a:p>
            <a:r>
              <a:rPr lang="en-US" b="1" dirty="0" smtClean="0"/>
              <a:t>Talk about listening challenges and choices</a:t>
            </a:r>
            <a:r>
              <a:rPr lang="en-US" dirty="0" smtClean="0"/>
              <a:t>: avoiding a place because it is noisy, needing to stand closer because it is noisy, listening to people speaking with an accent is more difficult for everyone, difficulty hearing in the car unless people speak a little louder, etc.</a:t>
            </a:r>
          </a:p>
        </p:txBody>
      </p:sp>
      <p:sp>
        <p:nvSpPr>
          <p:cNvPr id="3" name="Title 2"/>
          <p:cNvSpPr>
            <a:spLocks noGrp="1"/>
          </p:cNvSpPr>
          <p:nvPr>
            <p:ph type="title"/>
          </p:nvPr>
        </p:nvSpPr>
        <p:spPr>
          <a:xfrm>
            <a:off x="457200" y="274638"/>
            <a:ext cx="8229600" cy="868362"/>
          </a:xfrm>
        </p:spPr>
        <p:txBody>
          <a:bodyPr/>
          <a:lstStyle/>
          <a:p>
            <a:r>
              <a:rPr lang="en-US" dirty="0" smtClean="0"/>
              <a:t>The critical need to narrate</a:t>
            </a:r>
            <a:endParaRPr lang="en-US" dirty="0"/>
          </a:p>
        </p:txBody>
      </p:sp>
      <p:pic>
        <p:nvPicPr>
          <p:cNvPr id="9218" name="Picture 2" descr="C:\Users\karen\AppData\Local\Microsoft\Windows\Temporary Internet Files\Content.IE5\SL5KHTCM\MP900406565[1].jpg"/>
          <p:cNvPicPr>
            <a:picLocks noChangeAspect="1" noChangeArrowheads="1"/>
          </p:cNvPicPr>
          <p:nvPr/>
        </p:nvPicPr>
        <p:blipFill>
          <a:blip r:embed="rId2" cstate="print"/>
          <a:srcRect l="54167" t="8333"/>
          <a:stretch>
            <a:fillRect/>
          </a:stretch>
        </p:blipFill>
        <p:spPr bwMode="auto">
          <a:xfrm>
            <a:off x="7467600" y="685800"/>
            <a:ext cx="1428750" cy="1905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00600" y="1371600"/>
            <a:ext cx="3886200" cy="5029200"/>
          </a:xfrm>
          <a:solidFill>
            <a:schemeClr val="bg1">
              <a:lumMod val="50000"/>
            </a:schemeClr>
          </a:solidFill>
        </p:spPr>
        <p:txBody>
          <a:bodyPr>
            <a:normAutofit/>
          </a:bodyPr>
          <a:lstStyle/>
          <a:p>
            <a:pPr>
              <a:buNone/>
            </a:pPr>
            <a:r>
              <a:rPr lang="en-US" b="1" dirty="0" smtClean="0">
                <a:solidFill>
                  <a:srgbClr val="FFFF00"/>
                </a:solidFill>
                <a:effectLst>
                  <a:outerShdw blurRad="38100" dist="38100" dir="2700000" algn="tl">
                    <a:srgbClr val="000000">
                      <a:alpha val="43137"/>
                    </a:srgbClr>
                  </a:outerShdw>
                </a:effectLst>
              </a:rPr>
              <a:t>Ask to repeat, talk more slowly, etc </a:t>
            </a:r>
          </a:p>
          <a:p>
            <a:pPr>
              <a:buNone/>
            </a:pPr>
            <a:endParaRPr lang="en-US" sz="1600" dirty="0" smtClean="0"/>
          </a:p>
          <a:p>
            <a:pPr>
              <a:buNone/>
            </a:pPr>
            <a:endParaRPr lang="en-US" sz="900" dirty="0" smtClean="0">
              <a:solidFill>
                <a:srgbClr val="92D050"/>
              </a:solidFill>
            </a:endParaRPr>
          </a:p>
          <a:p>
            <a:pPr>
              <a:buNone/>
            </a:pPr>
            <a:r>
              <a:rPr lang="en-US" b="1" dirty="0" smtClean="0">
                <a:solidFill>
                  <a:srgbClr val="92D050"/>
                </a:solidFill>
                <a:effectLst>
                  <a:outerShdw blurRad="38100" dist="38100" dir="2700000" algn="tl">
                    <a:srgbClr val="000000">
                      <a:alpha val="43137"/>
                    </a:srgbClr>
                  </a:outerShdw>
                </a:effectLst>
              </a:rPr>
              <a:t>Let people know you have a hearing loss, ask them to clarify</a:t>
            </a:r>
          </a:p>
          <a:p>
            <a:pPr>
              <a:buNone/>
            </a:pPr>
            <a:endParaRPr lang="en-US" dirty="0" smtClean="0"/>
          </a:p>
          <a:p>
            <a:pPr>
              <a:buNone/>
            </a:pPr>
            <a:r>
              <a:rPr lang="en-US" b="1" dirty="0" smtClean="0">
                <a:solidFill>
                  <a:srgbClr val="FFC000"/>
                </a:solidFill>
                <a:effectLst>
                  <a:outerShdw blurRad="38100" dist="38100" dir="2700000" algn="tl">
                    <a:srgbClr val="000000">
                      <a:alpha val="43137"/>
                    </a:srgbClr>
                  </a:outerShdw>
                </a:effectLst>
              </a:rPr>
              <a:t>Turn off noise, move away from noise, move closer to person talking</a:t>
            </a:r>
            <a:endParaRPr lang="en-US" b="1" dirty="0">
              <a:solidFill>
                <a:srgbClr val="FFC000"/>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228600" y="0"/>
            <a:ext cx="8915400" cy="1295400"/>
          </a:xfrm>
        </p:spPr>
        <p:txBody>
          <a:bodyPr>
            <a:noAutofit/>
          </a:bodyPr>
          <a:lstStyle/>
          <a:p>
            <a:pPr algn="ctr"/>
            <a:r>
              <a:rPr lang="en-US" sz="2800" dirty="0" smtClean="0"/>
              <a:t>Help your child be aware of listening challenges and source of the problem…..What can he do?</a:t>
            </a:r>
            <a:endParaRPr lang="en-US" sz="2800" dirty="0">
              <a:effectLst/>
            </a:endParaRPr>
          </a:p>
        </p:txBody>
      </p:sp>
      <p:pic>
        <p:nvPicPr>
          <p:cNvPr id="7" name="Picture 5"/>
          <p:cNvPicPr>
            <a:picLocks noChangeAspect="1" noChangeArrowheads="1"/>
          </p:cNvPicPr>
          <p:nvPr/>
        </p:nvPicPr>
        <p:blipFill>
          <a:blip r:embed="rId2" cstate="print"/>
          <a:srcRect l="18817" t="18667" r="62366" b="7556"/>
          <a:stretch>
            <a:fillRect/>
          </a:stretch>
        </p:blipFill>
        <p:spPr bwMode="auto">
          <a:xfrm>
            <a:off x="0" y="1219200"/>
            <a:ext cx="4241494"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762000"/>
            <a:ext cx="8610600" cy="5715000"/>
          </a:xfrm>
        </p:spPr>
        <p:txBody>
          <a:bodyPr>
            <a:normAutofit/>
          </a:bodyPr>
          <a:lstStyle/>
          <a:p>
            <a:pPr>
              <a:buNone/>
            </a:pPr>
            <a:r>
              <a:rPr lang="en-US" dirty="0" smtClean="0"/>
              <a:t>Everyone has a hard time understanding what other people say sometimes – what do you do? </a:t>
            </a:r>
          </a:p>
          <a:p>
            <a:r>
              <a:rPr lang="en-US" dirty="0" smtClean="0"/>
              <a:t>Emphasize that it is important that the child have the same opportunity to receive information as others. It is their right!</a:t>
            </a:r>
          </a:p>
          <a:p>
            <a:r>
              <a:rPr lang="en-US" u="sng" dirty="0" smtClean="0"/>
              <a:t>Model</a:t>
            </a:r>
            <a:r>
              <a:rPr lang="en-US" dirty="0" smtClean="0"/>
              <a:t> appropriate ways to request clarification. </a:t>
            </a:r>
          </a:p>
          <a:p>
            <a:pPr>
              <a:buNone/>
            </a:pPr>
            <a:r>
              <a:rPr lang="en-US" dirty="0" smtClean="0"/>
              <a:t>The child who enters school with </a:t>
            </a:r>
            <a:r>
              <a:rPr lang="en-US" dirty="0" smtClean="0">
                <a:solidFill>
                  <a:srgbClr val="FF0000"/>
                </a:solidFill>
              </a:rPr>
              <a:t>the attitude </a:t>
            </a:r>
            <a:r>
              <a:rPr lang="en-US" dirty="0" smtClean="0"/>
              <a:t>that they have </a:t>
            </a:r>
            <a:r>
              <a:rPr lang="en-US" dirty="0" smtClean="0">
                <a:solidFill>
                  <a:srgbClr val="FF0000"/>
                </a:solidFill>
              </a:rPr>
              <a:t>a right to hear </a:t>
            </a:r>
            <a:r>
              <a:rPr lang="en-US" dirty="0" smtClean="0"/>
              <a:t>what everyone else hears, </a:t>
            </a:r>
            <a:r>
              <a:rPr lang="en-US" dirty="0" smtClean="0">
                <a:solidFill>
                  <a:srgbClr val="FF0000"/>
                </a:solidFill>
              </a:rPr>
              <a:t>the language to request </a:t>
            </a:r>
            <a:r>
              <a:rPr lang="en-US" dirty="0" smtClean="0"/>
              <a:t>ways he can hear better or ask for repeated information, and the </a:t>
            </a:r>
            <a:r>
              <a:rPr lang="en-US" dirty="0" smtClean="0">
                <a:solidFill>
                  <a:srgbClr val="FF0000"/>
                </a:solidFill>
              </a:rPr>
              <a:t>self-esteem to make those requests </a:t>
            </a:r>
            <a:r>
              <a:rPr lang="en-US" dirty="0" smtClean="0"/>
              <a:t>is lightyears ahead of most students with          hearing loss!</a:t>
            </a:r>
          </a:p>
        </p:txBody>
      </p:sp>
      <p:sp>
        <p:nvSpPr>
          <p:cNvPr id="3" name="Title 2"/>
          <p:cNvSpPr>
            <a:spLocks noGrp="1"/>
          </p:cNvSpPr>
          <p:nvPr>
            <p:ph type="title"/>
          </p:nvPr>
        </p:nvSpPr>
        <p:spPr>
          <a:xfrm>
            <a:off x="457200" y="274638"/>
            <a:ext cx="8229600" cy="563562"/>
          </a:xfrm>
        </p:spPr>
        <p:txBody>
          <a:bodyPr>
            <a:noAutofit/>
          </a:bodyPr>
          <a:lstStyle/>
          <a:p>
            <a:r>
              <a:rPr lang="en-US" sz="3200" dirty="0" smtClean="0"/>
              <a:t>The critical need  for parents to narrate</a:t>
            </a:r>
            <a:endParaRPr lang="en-US" sz="3200" dirty="0"/>
          </a:p>
        </p:txBody>
      </p:sp>
      <p:pic>
        <p:nvPicPr>
          <p:cNvPr id="12291" name="Picture 3" descr="C:\Users\karen\AppData\Local\Microsoft\Windows\Temporary Internet Files\Content.IE5\G6SXG491\MP900442226[1].jpg"/>
          <p:cNvPicPr>
            <a:picLocks noChangeAspect="1" noChangeArrowheads="1"/>
          </p:cNvPicPr>
          <p:nvPr/>
        </p:nvPicPr>
        <p:blipFill>
          <a:blip r:embed="rId2" cstate="print"/>
          <a:srcRect l="35833" r="20000" b="28750"/>
          <a:stretch>
            <a:fillRect/>
          </a:stretch>
        </p:blipFill>
        <p:spPr bwMode="auto">
          <a:xfrm>
            <a:off x="7301831" y="4876800"/>
            <a:ext cx="1842169" cy="1981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715000"/>
          </a:xfrm>
          <a:solidFill>
            <a:srgbClr val="FF9933"/>
          </a:solidFill>
        </p:spPr>
        <p:txBody>
          <a:bodyPr>
            <a:normAutofit/>
          </a:bodyPr>
          <a:lstStyle/>
          <a:p>
            <a:r>
              <a:rPr lang="en-US" dirty="0" smtClean="0"/>
              <a:t>Children who use their hearing to learn    often hear </a:t>
            </a:r>
            <a:r>
              <a:rPr lang="en-US" i="1" dirty="0" smtClean="0"/>
              <a:t>something</a:t>
            </a:r>
            <a:r>
              <a:rPr lang="en-US" dirty="0" smtClean="0"/>
              <a:t> even when they miss other information when someone is talking. </a:t>
            </a:r>
          </a:p>
          <a:p>
            <a:r>
              <a:rPr lang="en-US" sz="2800" dirty="0" smtClean="0"/>
              <a:t>Can you make sense out of what you heard?</a:t>
            </a:r>
          </a:p>
          <a:p>
            <a:r>
              <a:rPr lang="en-US" sz="2800" dirty="0" smtClean="0"/>
              <a:t>What were we just talking about? </a:t>
            </a:r>
            <a:r>
              <a:rPr lang="en-US" sz="2800" u="sng" dirty="0" smtClean="0"/>
              <a:t>Guess</a:t>
            </a:r>
            <a:endParaRPr lang="en-US" dirty="0" smtClean="0"/>
          </a:p>
          <a:p>
            <a:r>
              <a:rPr lang="en-US" dirty="0" smtClean="0"/>
              <a:t>What part did you hear? </a:t>
            </a:r>
            <a:r>
              <a:rPr lang="en-US" sz="2400" dirty="0" smtClean="0"/>
              <a:t>(</a:t>
            </a:r>
            <a:r>
              <a:rPr lang="en-US" sz="2400" i="1" dirty="0" smtClean="0"/>
              <a:t>something about lunch)</a:t>
            </a:r>
          </a:p>
          <a:p>
            <a:r>
              <a:rPr lang="en-US" dirty="0" smtClean="0"/>
              <a:t>Use that part to ask someone to repeat </a:t>
            </a:r>
            <a:r>
              <a:rPr lang="en-US" sz="2400" dirty="0" smtClean="0"/>
              <a:t>(</a:t>
            </a:r>
            <a:r>
              <a:rPr lang="en-US" sz="2400" i="1" dirty="0" smtClean="0"/>
              <a:t>I’m hungry. Did you just say something about lunch?)</a:t>
            </a:r>
          </a:p>
          <a:p>
            <a:r>
              <a:rPr lang="en-US" sz="2600" dirty="0" smtClean="0"/>
              <a:t>Problem solve – if you know there was something you missed but you didn’t hear any of it, what can you do? </a:t>
            </a:r>
            <a:r>
              <a:rPr lang="en-US" sz="2200" i="1" dirty="0" smtClean="0"/>
              <a:t>(ask person to repeat)</a:t>
            </a:r>
            <a:endParaRPr lang="en-US" sz="2600" i="1" dirty="0" smtClean="0"/>
          </a:p>
          <a:p>
            <a:r>
              <a:rPr lang="en-US" sz="2600" dirty="0" smtClean="0"/>
              <a:t>The child has some responsibility to ‘repair the communication’ when he misses something.  </a:t>
            </a:r>
          </a:p>
        </p:txBody>
      </p:sp>
      <p:sp>
        <p:nvSpPr>
          <p:cNvPr id="3" name="Title 2"/>
          <p:cNvSpPr>
            <a:spLocks noGrp="1"/>
          </p:cNvSpPr>
          <p:nvPr>
            <p:ph type="title"/>
          </p:nvPr>
        </p:nvSpPr>
        <p:spPr>
          <a:xfrm>
            <a:off x="457200" y="274638"/>
            <a:ext cx="8229600" cy="792162"/>
          </a:xfrm>
        </p:spPr>
        <p:txBody>
          <a:bodyPr>
            <a:noAutofit/>
          </a:bodyPr>
          <a:lstStyle/>
          <a:p>
            <a:pPr algn="ctr"/>
            <a:r>
              <a:rPr lang="en-US" sz="3200" dirty="0" smtClean="0"/>
              <a:t>Foster development of </a:t>
            </a:r>
            <a:br>
              <a:rPr lang="en-US" sz="3200" dirty="0" smtClean="0"/>
            </a:br>
            <a:r>
              <a:rPr lang="en-US" sz="3200" dirty="0" smtClean="0"/>
              <a:t>critical listening skills</a:t>
            </a:r>
            <a:endParaRPr lang="en-US" sz="3200" dirty="0"/>
          </a:p>
        </p:txBody>
      </p:sp>
      <p:pic>
        <p:nvPicPr>
          <p:cNvPr id="11267" name="Picture 3" descr="C:\Users\karen\AppData\Local\Microsoft\Windows\Temporary Internet Files\Content.IE5\G6SXG491\MP900430808[1].jpg"/>
          <p:cNvPicPr>
            <a:picLocks noChangeAspect="1" noChangeArrowheads="1"/>
          </p:cNvPicPr>
          <p:nvPr/>
        </p:nvPicPr>
        <p:blipFill>
          <a:blip r:embed="rId2" cstate="print"/>
          <a:srcRect l="38171" t="10000" r="6042" b="43333"/>
          <a:stretch>
            <a:fillRect/>
          </a:stretch>
        </p:blipFill>
        <p:spPr bwMode="auto">
          <a:xfrm>
            <a:off x="7696201" y="0"/>
            <a:ext cx="1447800" cy="1600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28600"/>
            <a:ext cx="7772400" cy="1219199"/>
          </a:xfrm>
        </p:spPr>
        <p:txBody>
          <a:bodyPr/>
          <a:lstStyle/>
          <a:p>
            <a:pPr algn="l"/>
            <a:r>
              <a:rPr lang="en-US" dirty="0" smtClean="0"/>
              <a:t>We know..</a:t>
            </a:r>
            <a:endParaRPr lang="en-US" dirty="0"/>
          </a:p>
        </p:txBody>
      </p:sp>
      <p:sp>
        <p:nvSpPr>
          <p:cNvPr id="6" name="TextBox 5"/>
          <p:cNvSpPr txBox="1"/>
          <p:nvPr/>
        </p:nvSpPr>
        <p:spPr>
          <a:xfrm>
            <a:off x="685800" y="1371600"/>
            <a:ext cx="7848600" cy="2985433"/>
          </a:xfrm>
          <a:prstGeom prst="rect">
            <a:avLst/>
          </a:prstGeom>
          <a:noFill/>
        </p:spPr>
        <p:txBody>
          <a:bodyPr wrap="square" rtlCol="0">
            <a:spAutoFit/>
          </a:bodyPr>
          <a:lstStyle/>
          <a:p>
            <a:r>
              <a:rPr lang="en-US" sz="3200" dirty="0" smtClean="0">
                <a:solidFill>
                  <a:schemeClr val="tx1">
                    <a:lumMod val="85000"/>
                    <a:lumOff val="15000"/>
                  </a:schemeClr>
                </a:solidFill>
              </a:rPr>
              <a:t>For most children, the single most effective means to address learning and development issues associated with hearing loss is through the consistent use of hearing technology </a:t>
            </a:r>
            <a:r>
              <a:rPr lang="en-US" sz="2800" dirty="0" smtClean="0">
                <a:solidFill>
                  <a:schemeClr val="tx1">
                    <a:lumMod val="85000"/>
                    <a:lumOff val="15000"/>
                  </a:schemeClr>
                </a:solidFill>
              </a:rPr>
              <a:t>(hearing aids, cochlear implants, BAHA, FM)</a:t>
            </a:r>
            <a:endParaRPr lang="en-US" sz="3200" dirty="0">
              <a:solidFill>
                <a:schemeClr val="tx1">
                  <a:lumMod val="85000"/>
                  <a:lumOff val="15000"/>
                </a:schemeClr>
              </a:solidFill>
            </a:endParaRPr>
          </a:p>
        </p:txBody>
      </p:sp>
      <p:pic>
        <p:nvPicPr>
          <p:cNvPr id="7" name="Picture 6" descr="EarGear from behind.jpg"/>
          <p:cNvPicPr>
            <a:picLocks noChangeAspect="1"/>
          </p:cNvPicPr>
          <p:nvPr/>
        </p:nvPicPr>
        <p:blipFill>
          <a:blip r:embed="rId2" cstate="print"/>
          <a:stretch>
            <a:fillRect/>
          </a:stretch>
        </p:blipFill>
        <p:spPr>
          <a:xfrm>
            <a:off x="3505200" y="4724400"/>
            <a:ext cx="2304937" cy="1828800"/>
          </a:xfrm>
          <a:prstGeom prst="rect">
            <a:avLst/>
          </a:prstGeom>
          <a:ln w="190500" cap="sq">
            <a:solidFill>
              <a:schemeClr val="bg2">
                <a:lumMod val="9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Aubrey_Implant.jpg"/>
          <p:cNvPicPr>
            <a:picLocks noChangeAspect="1"/>
          </p:cNvPicPr>
          <p:nvPr/>
        </p:nvPicPr>
        <p:blipFill>
          <a:blip r:embed="rId3" cstate="print"/>
          <a:srcRect r="17857"/>
          <a:stretch>
            <a:fillRect/>
          </a:stretch>
        </p:blipFill>
        <p:spPr>
          <a:xfrm>
            <a:off x="6705599" y="4724400"/>
            <a:ext cx="2086428" cy="1905000"/>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girl_on_beach_200.jpg"/>
          <p:cNvPicPr>
            <a:picLocks noChangeAspect="1"/>
          </p:cNvPicPr>
          <p:nvPr/>
        </p:nvPicPr>
        <p:blipFill>
          <a:blip r:embed="rId4" cstate="print"/>
          <a:srcRect l="22888" t="4771" r="6426" b="37351"/>
          <a:stretch>
            <a:fillRect/>
          </a:stretch>
        </p:blipFill>
        <p:spPr>
          <a:xfrm flipH="1">
            <a:off x="632104" y="4648200"/>
            <a:ext cx="1813797" cy="2011857"/>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Ability to put on amplification and do a quick ‘self-check’ to ensure it is working</a:t>
            </a:r>
          </a:p>
          <a:p>
            <a:r>
              <a:rPr lang="en-US" dirty="0" smtClean="0"/>
              <a:t>Growing involvement/responsibility in daily amplification monitoring activities</a:t>
            </a:r>
          </a:p>
          <a:p>
            <a:r>
              <a:rPr lang="en-US" dirty="0" smtClean="0"/>
              <a:t>Recognizing when a problem occurs with amplification and knowing what to do next</a:t>
            </a:r>
          </a:p>
          <a:p>
            <a:r>
              <a:rPr lang="en-US" dirty="0" smtClean="0"/>
              <a:t>Also independence in taking            responsibility to act when the                   child realizes that information                 has been missed</a:t>
            </a:r>
            <a:endParaRPr lang="en-US" dirty="0"/>
          </a:p>
        </p:txBody>
      </p:sp>
      <p:sp>
        <p:nvSpPr>
          <p:cNvPr id="3" name="Title 2"/>
          <p:cNvSpPr>
            <a:spLocks noGrp="1"/>
          </p:cNvSpPr>
          <p:nvPr>
            <p:ph type="title"/>
          </p:nvPr>
        </p:nvSpPr>
        <p:spPr>
          <a:xfrm>
            <a:off x="457200" y="274638"/>
            <a:ext cx="8686800" cy="1143000"/>
          </a:xfrm>
        </p:spPr>
        <p:txBody>
          <a:bodyPr>
            <a:noAutofit/>
          </a:bodyPr>
          <a:lstStyle/>
          <a:p>
            <a:r>
              <a:rPr lang="en-US" sz="2800" dirty="0" smtClean="0"/>
              <a:t>Communication confidence includes expecting independence with hearing technology </a:t>
            </a:r>
            <a:endParaRPr lang="en-US" sz="2800" dirty="0"/>
          </a:p>
        </p:txBody>
      </p:sp>
      <p:pic>
        <p:nvPicPr>
          <p:cNvPr id="69636" name="Picture 4"/>
          <p:cNvPicPr>
            <a:picLocks noChangeAspect="1" noChangeArrowheads="1"/>
          </p:cNvPicPr>
          <p:nvPr/>
        </p:nvPicPr>
        <p:blipFill>
          <a:blip r:embed="rId2" cstate="print"/>
          <a:srcRect l="21668" t="26667" r="69779" b="42222"/>
          <a:stretch>
            <a:fillRect/>
          </a:stretch>
        </p:blipFill>
        <p:spPr bwMode="auto">
          <a:xfrm>
            <a:off x="6477000" y="4038600"/>
            <a:ext cx="2416629" cy="2819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a:t>
            </a:r>
            <a:r>
              <a:rPr lang="en-US" sz="2800" i="1" dirty="0" smtClean="0">
                <a:effectLst/>
              </a:rPr>
              <a:t>Student Expectations for Advocacy &amp; Monitoring Listening and Hearing Technology </a:t>
            </a:r>
            <a:br>
              <a:rPr lang="en-US" sz="2800" i="1" dirty="0" smtClean="0">
                <a:effectLst/>
              </a:rPr>
            </a:br>
            <a:r>
              <a:rPr lang="en-US" sz="2800" dirty="0" smtClean="0">
                <a:effectLst/>
              </a:rPr>
              <a:t>SEAM for School Success = </a:t>
            </a:r>
            <a:r>
              <a:rPr lang="en-US" sz="2800" i="1" dirty="0" smtClean="0">
                <a:effectLst/>
              </a:rPr>
              <a:t>a skill </a:t>
            </a:r>
            <a:r>
              <a:rPr lang="en-US" sz="2800" i="1" dirty="0" smtClean="0">
                <a:effectLst/>
              </a:rPr>
              <a:t>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Prior </a:t>
            </a:r>
            <a:r>
              <a:rPr lang="en-US" sz="2800" dirty="0" smtClean="0">
                <a:solidFill>
                  <a:srgbClr val="00B0F0"/>
                </a:solidFill>
                <a:effectLst>
                  <a:outerShdw blurRad="38100" dist="38100" dir="2700000" algn="tl">
                    <a:srgbClr val="000000">
                      <a:alpha val="43137"/>
                    </a:srgbClr>
                  </a:outerShdw>
                </a:effectLst>
              </a:rPr>
              <a:t>to School Entry</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pic>
        <p:nvPicPr>
          <p:cNvPr id="70658" name="Picture 2"/>
          <p:cNvPicPr>
            <a:picLocks noGrp="1" noChangeAspect="1" noChangeArrowheads="1"/>
          </p:cNvPicPr>
          <p:nvPr>
            <p:ph idx="1"/>
          </p:nvPr>
        </p:nvPicPr>
        <p:blipFill>
          <a:blip r:embed="rId3" cstate="print"/>
          <a:srcRect l="9259" t="17854" r="70879" b="51979"/>
          <a:stretch>
            <a:fillRect/>
          </a:stretch>
        </p:blipFill>
        <p:spPr bwMode="auto">
          <a:xfrm>
            <a:off x="144379" y="1752600"/>
            <a:ext cx="8771021" cy="4419600"/>
          </a:xfrm>
          <a:prstGeom prst="rect">
            <a:avLst/>
          </a:prstGeom>
          <a:noFill/>
          <a:ln w="9525">
            <a:noFill/>
            <a:miter lim="800000"/>
            <a:headEnd/>
            <a:tailEnd/>
          </a:ln>
        </p:spPr>
      </p:pic>
      <p:pic>
        <p:nvPicPr>
          <p:cNvPr id="6" name="Picture 2" descr="C:\Users\karen\Desktop\logo_image_copy.jpg"/>
          <p:cNvPicPr>
            <a:picLocks noChangeAspect="1" noChangeArrowheads="1"/>
          </p:cNvPicPr>
          <p:nvPr/>
        </p:nvPicPr>
        <p:blipFill>
          <a:blip r:embed="rId4" cstate="print"/>
          <a:srcRect/>
          <a:stretch>
            <a:fillRect/>
          </a:stretch>
        </p:blipFill>
        <p:spPr bwMode="auto">
          <a:xfrm>
            <a:off x="8229600" y="5943600"/>
            <a:ext cx="914400" cy="9144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descr="Rectangle: Click to edit Master text styles&#10;Second level&#10;Third level&#10;Fourth level&#10;Fifth level"/>
          <p:cNvSpPr>
            <a:spLocks noGrp="1"/>
          </p:cNvSpPr>
          <p:nvPr>
            <p:ph idx="1"/>
          </p:nvPr>
        </p:nvSpPr>
        <p:spPr>
          <a:xfrm>
            <a:off x="381000" y="1066800"/>
            <a:ext cx="8077200" cy="4876800"/>
          </a:xfrm>
        </p:spPr>
        <p:txBody>
          <a:bodyPr>
            <a:normAutofit fontScale="92500" lnSpcReduction="10000"/>
          </a:bodyPr>
          <a:lstStyle/>
          <a:p>
            <a:pPr>
              <a:buNone/>
            </a:pPr>
            <a:r>
              <a:rPr lang="en-US" sz="2800" dirty="0" smtClean="0"/>
              <a:t>In addition to academic needs, IEP Present Levels of Performance should consider</a:t>
            </a:r>
            <a:endParaRPr lang="en-US" sz="2800" i="1" dirty="0" smtClean="0">
              <a:solidFill>
                <a:srgbClr val="00B050"/>
              </a:solidFill>
            </a:endParaRPr>
          </a:p>
          <a:p>
            <a:r>
              <a:rPr lang="en-US" dirty="0" smtClean="0"/>
              <a:t>Hearing Loss</a:t>
            </a:r>
          </a:p>
          <a:p>
            <a:r>
              <a:rPr lang="en-US" dirty="0" smtClean="0"/>
              <a:t>Language skills</a:t>
            </a:r>
          </a:p>
          <a:p>
            <a:r>
              <a:rPr lang="en-US" b="1" dirty="0" smtClean="0">
                <a:solidFill>
                  <a:schemeClr val="accent1">
                    <a:lumMod val="50000"/>
                  </a:schemeClr>
                </a:solidFill>
                <a:effectLst>
                  <a:outerShdw blurRad="38100" dist="38100" dir="2700000" algn="tl">
                    <a:srgbClr val="000000">
                      <a:alpha val="43137"/>
                    </a:srgbClr>
                  </a:outerShdw>
                </a:effectLst>
              </a:rPr>
              <a:t>Social skills</a:t>
            </a:r>
          </a:p>
          <a:p>
            <a:r>
              <a:rPr lang="en-US" b="1" dirty="0" smtClean="0">
                <a:solidFill>
                  <a:schemeClr val="accent1">
                    <a:lumMod val="50000"/>
                  </a:schemeClr>
                </a:solidFill>
                <a:effectLst>
                  <a:outerShdw blurRad="38100" dist="38100" dir="2700000" algn="tl">
                    <a:srgbClr val="000000">
                      <a:alpha val="43137"/>
                    </a:srgbClr>
                  </a:outerShdw>
                </a:effectLst>
              </a:rPr>
              <a:t>Communication style</a:t>
            </a:r>
          </a:p>
          <a:p>
            <a:r>
              <a:rPr lang="en-US" b="1" dirty="0" smtClean="0">
                <a:solidFill>
                  <a:schemeClr val="accent1">
                    <a:lumMod val="50000"/>
                  </a:schemeClr>
                </a:solidFill>
                <a:effectLst>
                  <a:outerShdw blurRad="38100" dist="38100" dir="2700000" algn="tl">
                    <a:srgbClr val="000000">
                      <a:alpha val="43137"/>
                    </a:srgbClr>
                  </a:outerShdw>
                </a:effectLst>
              </a:rPr>
              <a:t>Communication repair skills</a:t>
            </a:r>
          </a:p>
          <a:p>
            <a:r>
              <a:rPr lang="en-US" b="1" dirty="0" smtClean="0">
                <a:solidFill>
                  <a:schemeClr val="accent1">
                    <a:lumMod val="50000"/>
                  </a:schemeClr>
                </a:solidFill>
                <a:effectLst>
                  <a:outerShdw blurRad="38100" dist="38100" dir="2700000" algn="tl">
                    <a:srgbClr val="000000">
                      <a:alpha val="43137"/>
                    </a:srgbClr>
                  </a:outerShdw>
                </a:effectLst>
              </a:rPr>
              <a:t>Self Advocacy and independence</a:t>
            </a:r>
          </a:p>
          <a:p>
            <a:r>
              <a:rPr lang="en-US" dirty="0" smtClean="0"/>
              <a:t>Functional listening in quiet/noise at varying distances</a:t>
            </a:r>
          </a:p>
          <a:p>
            <a:r>
              <a:rPr lang="en-US" dirty="0" smtClean="0"/>
              <a:t>Technology needs due to barriers             to classroom listening               </a:t>
            </a:r>
          </a:p>
        </p:txBody>
      </p:sp>
      <p:sp>
        <p:nvSpPr>
          <p:cNvPr id="19458" name="Title 1"/>
          <p:cNvSpPr>
            <a:spLocks noGrp="1"/>
          </p:cNvSpPr>
          <p:nvPr>
            <p:ph type="title"/>
          </p:nvPr>
        </p:nvSpPr>
        <p:spPr>
          <a:xfrm>
            <a:off x="457200" y="274638"/>
            <a:ext cx="8229600" cy="868362"/>
          </a:xfrm>
        </p:spPr>
        <p:txBody>
          <a:bodyPr>
            <a:normAutofit/>
          </a:bodyPr>
          <a:lstStyle/>
          <a:p>
            <a:pPr eaLnBrk="1" hangingPunct="1"/>
            <a:r>
              <a:rPr lang="en-US" sz="3400" dirty="0" smtClean="0"/>
              <a:t>Planning for Improvement:</a:t>
            </a:r>
          </a:p>
        </p:txBody>
      </p:sp>
      <p:pic>
        <p:nvPicPr>
          <p:cNvPr id="7171" name="Picture 3" descr="C:\Users\karen\AppData\Local\Microsoft\Windows\Temporary Internet Files\Content.IE5\F25RAEWZ\MP900428008[1].jpg"/>
          <p:cNvPicPr>
            <a:picLocks noChangeAspect="1" noChangeArrowheads="1"/>
          </p:cNvPicPr>
          <p:nvPr/>
        </p:nvPicPr>
        <p:blipFill>
          <a:blip r:embed="rId2" cstate="print"/>
          <a:srcRect l="32340" t="24324" b="16216"/>
          <a:stretch>
            <a:fillRect/>
          </a:stretch>
        </p:blipFill>
        <p:spPr bwMode="auto">
          <a:xfrm>
            <a:off x="6603154" y="4724400"/>
            <a:ext cx="2540846" cy="1676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763000" cy="5257800"/>
          </a:xfrm>
        </p:spPr>
        <p:txBody>
          <a:bodyPr>
            <a:normAutofit fontScale="92500" lnSpcReduction="20000"/>
          </a:bodyPr>
          <a:lstStyle/>
          <a:p>
            <a:r>
              <a:rPr lang="en-US" dirty="0" smtClean="0"/>
              <a:t>A student with hearing loss needs to be able to understand the teacher, express his own thoughts, obtain clarification when he does not understand, and interact with classmates as a prerequisite to learning. </a:t>
            </a:r>
          </a:p>
          <a:p>
            <a:r>
              <a:rPr lang="en-US" dirty="0" smtClean="0"/>
              <a:t>Family observations of the child’s listening behavior at home provide valuable insights into difficulties he or she may experience in similar school listening situations. </a:t>
            </a:r>
          </a:p>
          <a:p>
            <a:r>
              <a:rPr lang="en-US" dirty="0" smtClean="0"/>
              <a:t>It is requested that the family complete the Children’s Home Inventory of Listening Difficulties (C.H.I.L.D.) so the Listening Situation Breakdown can be considered by the School Team. </a:t>
            </a:r>
          </a:p>
          <a:p>
            <a:r>
              <a:rPr lang="en-US" dirty="0" smtClean="0"/>
              <a:t>The Understand-O-Meter is provided for               score interpretation.</a:t>
            </a:r>
            <a:endParaRPr lang="en-US" dirty="0"/>
          </a:p>
        </p:txBody>
      </p:sp>
      <p:sp>
        <p:nvSpPr>
          <p:cNvPr id="3" name="Title 2"/>
          <p:cNvSpPr>
            <a:spLocks noGrp="1"/>
          </p:cNvSpPr>
          <p:nvPr>
            <p:ph type="title"/>
          </p:nvPr>
        </p:nvSpPr>
        <p:spPr>
          <a:xfrm>
            <a:off x="457200" y="274638"/>
            <a:ext cx="8229600" cy="944562"/>
          </a:xfrm>
        </p:spPr>
        <p:txBody>
          <a:bodyPr>
            <a:normAutofit fontScale="90000"/>
          </a:bodyPr>
          <a:lstStyle/>
          <a:p>
            <a:r>
              <a:rPr lang="en-US" dirty="0" smtClean="0"/>
              <a:t>Gathering Family Observations – </a:t>
            </a:r>
            <a:r>
              <a:rPr lang="en-US" sz="3600" dirty="0" smtClean="0"/>
              <a:t>Important information for schools!</a:t>
            </a:r>
            <a:endParaRPr lang="en-US" dirty="0"/>
          </a:p>
        </p:txBody>
      </p:sp>
      <p:pic>
        <p:nvPicPr>
          <p:cNvPr id="79876" name="Picture 4" descr="C:\Users\karen\AppData\Local\Microsoft\Windows\Temporary Internet Files\Content.IE5\185A1BUQ\MC910216396[1].png"/>
          <p:cNvPicPr>
            <a:picLocks noChangeAspect="1" noChangeArrowheads="1"/>
          </p:cNvPicPr>
          <p:nvPr/>
        </p:nvPicPr>
        <p:blipFill>
          <a:blip r:embed="rId2" cstate="print"/>
          <a:srcRect l="32533" t="35965" r="32533" b="17920"/>
          <a:stretch>
            <a:fillRect/>
          </a:stretch>
        </p:blipFill>
        <p:spPr bwMode="auto">
          <a:xfrm>
            <a:off x="7620000" y="5105400"/>
            <a:ext cx="15240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77826" name="Picture 2"/>
          <p:cNvPicPr>
            <a:picLocks noGrp="1" noChangeAspect="1" noChangeArrowheads="1"/>
          </p:cNvPicPr>
          <p:nvPr>
            <p:ph idx="1"/>
          </p:nvPr>
        </p:nvPicPr>
        <p:blipFill>
          <a:blip r:embed="rId2" cstate="print"/>
          <a:srcRect l="16667" t="11349" r="62037" b="3471"/>
          <a:stretch>
            <a:fillRect/>
          </a:stretch>
        </p:blipFill>
        <p:spPr bwMode="auto">
          <a:xfrm>
            <a:off x="0" y="0"/>
            <a:ext cx="5345823" cy="6858000"/>
          </a:xfrm>
          <a:prstGeom prst="rect">
            <a:avLst/>
          </a:prstGeom>
          <a:noFill/>
          <a:ln w="9525">
            <a:noFill/>
            <a:miter lim="800000"/>
            <a:headEnd/>
            <a:tailEnd/>
          </a:ln>
        </p:spPr>
      </p:pic>
      <p:pic>
        <p:nvPicPr>
          <p:cNvPr id="77828" name="Picture 4"/>
          <p:cNvPicPr>
            <a:picLocks noChangeAspect="1" noChangeArrowheads="1"/>
          </p:cNvPicPr>
          <p:nvPr/>
        </p:nvPicPr>
        <p:blipFill>
          <a:blip r:embed="rId3" cstate="print"/>
          <a:srcRect l="16928" t="10000" r="62829" b="6445"/>
          <a:stretch>
            <a:fillRect/>
          </a:stretch>
        </p:blipFill>
        <p:spPr bwMode="auto">
          <a:xfrm>
            <a:off x="3964021" y="0"/>
            <a:ext cx="5179979" cy="6858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95400"/>
            <a:ext cx="8458200" cy="5257800"/>
          </a:xfrm>
        </p:spPr>
        <p:txBody>
          <a:bodyPr>
            <a:normAutofit fontScale="92500"/>
          </a:bodyPr>
          <a:lstStyle/>
          <a:p>
            <a:r>
              <a:rPr lang="en-US" dirty="0" smtClean="0"/>
              <a:t>Transition from Early Intervention or students who move in to new schools, kindergarten to grade 6</a:t>
            </a:r>
          </a:p>
          <a:p>
            <a:r>
              <a:rPr lang="en-US" dirty="0" smtClean="0"/>
              <a:t>Uses family observations from the CHILD. </a:t>
            </a:r>
          </a:p>
          <a:p>
            <a:r>
              <a:rPr lang="en-US" dirty="0" smtClean="0"/>
              <a:t>Sums scores by type of situation. </a:t>
            </a:r>
          </a:p>
          <a:p>
            <a:r>
              <a:rPr lang="en-US" dirty="0" smtClean="0"/>
              <a:t>Asks about communication style and independence.</a:t>
            </a:r>
          </a:p>
          <a:p>
            <a:r>
              <a:rPr lang="en-US" dirty="0" smtClean="0"/>
              <a:t>Has an Interpretation guide for results.</a:t>
            </a:r>
          </a:p>
          <a:p>
            <a:r>
              <a:rPr lang="en-US" dirty="0" smtClean="0"/>
              <a:t>Values family input</a:t>
            </a:r>
          </a:p>
          <a:p>
            <a:r>
              <a:rPr lang="en-US" dirty="0" smtClean="0"/>
              <a:t>No ‘cookie-cutter’ approach to technology needs. </a:t>
            </a:r>
          </a:p>
          <a:p>
            <a:r>
              <a:rPr lang="en-US" dirty="0" smtClean="0"/>
              <a:t>Simplifies practical results of language evaluation. </a:t>
            </a:r>
          </a:p>
          <a:p>
            <a:r>
              <a:rPr lang="en-US" dirty="0" smtClean="0"/>
              <a:t>Helps with planning for services and program.</a:t>
            </a:r>
          </a:p>
          <a:p>
            <a:endParaRPr lang="en-US" dirty="0"/>
          </a:p>
        </p:txBody>
      </p:sp>
      <p:sp>
        <p:nvSpPr>
          <p:cNvPr id="6" name="Title 5"/>
          <p:cNvSpPr>
            <a:spLocks noGrp="1"/>
          </p:cNvSpPr>
          <p:nvPr>
            <p:ph type="title"/>
          </p:nvPr>
        </p:nvSpPr>
        <p:spPr>
          <a:xfrm>
            <a:off x="2057400" y="274638"/>
            <a:ext cx="6629400" cy="1143000"/>
          </a:xfrm>
        </p:spPr>
        <p:txBody>
          <a:bodyPr/>
          <a:lstStyle/>
          <a:p>
            <a:r>
              <a:rPr lang="en-US" dirty="0" smtClean="0"/>
              <a:t>Starting School LIFE</a:t>
            </a:r>
            <a:endParaRPr lang="en-US" dirty="0"/>
          </a:p>
        </p:txBody>
      </p:sp>
      <p:pic>
        <p:nvPicPr>
          <p:cNvPr id="78850" name="Picture 2" descr="C:\Users\karen\AppData\Local\Microsoft\Windows\Temporary Internet Files\Content.IE5\F25RAEWZ\MC900439367[1].jpg"/>
          <p:cNvPicPr>
            <a:picLocks noChangeAspect="1" noChangeArrowheads="1"/>
          </p:cNvPicPr>
          <p:nvPr/>
        </p:nvPicPr>
        <p:blipFill>
          <a:blip r:embed="rId2" cstate="print"/>
          <a:srcRect/>
          <a:stretch>
            <a:fillRect/>
          </a:stretch>
        </p:blipFill>
        <p:spPr bwMode="auto">
          <a:xfrm>
            <a:off x="7086600" y="2743200"/>
            <a:ext cx="1835978" cy="1447800"/>
          </a:xfrm>
          <a:prstGeom prst="rect">
            <a:avLst/>
          </a:prstGeom>
          <a:noFill/>
        </p:spPr>
      </p:pic>
      <p:sp>
        <p:nvSpPr>
          <p:cNvPr id="9" name="Rectangle 8"/>
          <p:cNvSpPr/>
          <p:nvPr/>
        </p:nvSpPr>
        <p:spPr>
          <a:xfrm>
            <a:off x="381000" y="228600"/>
            <a:ext cx="1524000" cy="923330"/>
          </a:xfrm>
          <a:prstGeom prst="rect">
            <a:avLst/>
          </a:prstGeom>
          <a:solidFill>
            <a:srgbClr val="92D050"/>
          </a:solidFill>
        </p:spPr>
        <p:txBody>
          <a:bodyPr wrap="square">
            <a:spAutoFit/>
          </a:bodyPr>
          <a:lstStyle/>
          <a:p>
            <a:pPr lvl="0" algn="ctr" fontAlgn="base">
              <a:spcBef>
                <a:spcPct val="0"/>
              </a:spcBef>
              <a:spcAft>
                <a:spcPct val="0"/>
              </a:spcAft>
            </a:pPr>
            <a:r>
              <a:rPr lang="en-US" b="1" dirty="0" smtClean="0">
                <a:latin typeface="Calibri" pitchFamily="34" charset="0"/>
                <a:ea typeface="Calibri" pitchFamily="34" charset="0"/>
                <a:cs typeface="Times New Roman" pitchFamily="18" charset="0"/>
              </a:rPr>
              <a:t>FAMILY +</a:t>
            </a:r>
            <a:endParaRPr lang="en-US" sz="700" dirty="0" smtClean="0">
              <a:latin typeface="Arial" pitchFamily="34" charset="0"/>
              <a:cs typeface="Arial" pitchFamily="34" charset="0"/>
            </a:endParaRPr>
          </a:p>
          <a:p>
            <a:pPr lvl="0" algn="ctr" eaLnBrk="0" fontAlgn="base" hangingPunct="0">
              <a:spcBef>
                <a:spcPct val="0"/>
              </a:spcBef>
              <a:spcAft>
                <a:spcPct val="0"/>
              </a:spcAft>
            </a:pPr>
            <a:r>
              <a:rPr lang="en-US" b="1" dirty="0" smtClean="0">
                <a:latin typeface="Calibri" pitchFamily="34" charset="0"/>
                <a:ea typeface="Calibri" pitchFamily="34" charset="0"/>
                <a:cs typeface="Times New Roman" pitchFamily="18" charset="0"/>
              </a:rPr>
              <a:t>SCHOOL</a:t>
            </a:r>
            <a:endParaRPr lang="en-US" sz="700" dirty="0" smtClean="0">
              <a:latin typeface="Arial" pitchFamily="34" charset="0"/>
              <a:cs typeface="Arial" pitchFamily="34" charset="0"/>
            </a:endParaRPr>
          </a:p>
          <a:p>
            <a:pPr lvl="0" algn="ctr" eaLnBrk="0" fontAlgn="base" hangingPunct="0">
              <a:spcBef>
                <a:spcPct val="0"/>
              </a:spcBef>
              <a:spcAft>
                <a:spcPct val="0"/>
              </a:spcAft>
            </a:pPr>
            <a:r>
              <a:rPr lang="en-US" b="1" dirty="0" smtClean="0">
                <a:latin typeface="Calibri" pitchFamily="34" charset="0"/>
                <a:ea typeface="Calibri" pitchFamily="34" charset="0"/>
                <a:cs typeface="Times New Roman" pitchFamily="18" charset="0"/>
              </a:rPr>
              <a:t>L.I.F.E.</a:t>
            </a:r>
            <a:endParaRPr lang="en-US" sz="16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Grp="1" noChangeAspect="1" noChangeArrowheads="1"/>
          </p:cNvPicPr>
          <p:nvPr>
            <p:ph idx="1"/>
          </p:nvPr>
        </p:nvPicPr>
        <p:blipFill>
          <a:blip r:embed="rId2" cstate="print"/>
          <a:srcRect l="11111" t="14967" r="56481" b="7088"/>
          <a:stretch>
            <a:fillRect/>
          </a:stretch>
        </p:blipFill>
        <p:spPr bwMode="auto">
          <a:xfrm>
            <a:off x="228600" y="104503"/>
            <a:ext cx="8754533" cy="6753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Being a Communication Partner</a:t>
            </a:r>
            <a:endParaRPr lang="en-US" dirty="0"/>
          </a:p>
        </p:txBody>
      </p:sp>
      <p:sp>
        <p:nvSpPr>
          <p:cNvPr id="5" name="Rectangle 4"/>
          <p:cNvSpPr/>
          <p:nvPr/>
        </p:nvSpPr>
        <p:spPr>
          <a:xfrm>
            <a:off x="228600" y="5562600"/>
            <a:ext cx="1524000" cy="923330"/>
          </a:xfrm>
          <a:prstGeom prst="rect">
            <a:avLst/>
          </a:prstGeom>
          <a:solidFill>
            <a:srgbClr val="92D050"/>
          </a:solidFill>
        </p:spPr>
        <p:txBody>
          <a:bodyPr wrap="square">
            <a:spAutoFit/>
          </a:bodyPr>
          <a:lstStyle/>
          <a:p>
            <a:pPr lvl="0" algn="ctr" fontAlgn="base">
              <a:spcBef>
                <a:spcPct val="0"/>
              </a:spcBef>
              <a:spcAft>
                <a:spcPct val="0"/>
              </a:spcAft>
            </a:pPr>
            <a:r>
              <a:rPr lang="en-US" b="1" dirty="0" smtClean="0">
                <a:latin typeface="Calibri" pitchFamily="34" charset="0"/>
                <a:ea typeface="Calibri" pitchFamily="34" charset="0"/>
                <a:cs typeface="Times New Roman" pitchFamily="18" charset="0"/>
              </a:rPr>
              <a:t>FAMILY +</a:t>
            </a:r>
            <a:endParaRPr lang="en-US" sz="700" dirty="0" smtClean="0">
              <a:latin typeface="Arial" pitchFamily="34" charset="0"/>
              <a:cs typeface="Arial" pitchFamily="34" charset="0"/>
            </a:endParaRPr>
          </a:p>
          <a:p>
            <a:pPr lvl="0" algn="ctr" eaLnBrk="0" fontAlgn="base" hangingPunct="0">
              <a:spcBef>
                <a:spcPct val="0"/>
              </a:spcBef>
              <a:spcAft>
                <a:spcPct val="0"/>
              </a:spcAft>
            </a:pPr>
            <a:r>
              <a:rPr lang="en-US" b="1" dirty="0" smtClean="0">
                <a:latin typeface="Calibri" pitchFamily="34" charset="0"/>
                <a:ea typeface="Calibri" pitchFamily="34" charset="0"/>
                <a:cs typeface="Times New Roman" pitchFamily="18" charset="0"/>
              </a:rPr>
              <a:t>SCHOOL</a:t>
            </a:r>
            <a:endParaRPr lang="en-US" sz="700" dirty="0" smtClean="0">
              <a:latin typeface="Arial" pitchFamily="34" charset="0"/>
              <a:cs typeface="Arial" pitchFamily="34" charset="0"/>
            </a:endParaRPr>
          </a:p>
          <a:p>
            <a:pPr lvl="0" algn="ctr" eaLnBrk="0" fontAlgn="base" hangingPunct="0">
              <a:spcBef>
                <a:spcPct val="0"/>
              </a:spcBef>
              <a:spcAft>
                <a:spcPct val="0"/>
              </a:spcAft>
            </a:pPr>
            <a:r>
              <a:rPr lang="en-US" b="1" dirty="0" smtClean="0">
                <a:latin typeface="Calibri" pitchFamily="34" charset="0"/>
                <a:ea typeface="Calibri" pitchFamily="34" charset="0"/>
                <a:cs typeface="Times New Roman" pitchFamily="18" charset="0"/>
              </a:rPr>
              <a:t>L.I.F.E.</a:t>
            </a:r>
            <a:endParaRPr lang="en-US" sz="1600" dirty="0" smtClean="0">
              <a:latin typeface="Arial" pitchFamily="34" charset="0"/>
              <a:cs typeface="Arial" pitchFamily="34" charset="0"/>
            </a:endParaRPr>
          </a:p>
        </p:txBody>
      </p:sp>
      <p:pic>
        <p:nvPicPr>
          <p:cNvPr id="81922" name="Picture 2"/>
          <p:cNvPicPr>
            <a:picLocks noGrp="1" noChangeAspect="1" noChangeArrowheads="1"/>
          </p:cNvPicPr>
          <p:nvPr>
            <p:ph idx="1"/>
          </p:nvPr>
        </p:nvPicPr>
        <p:blipFill>
          <a:blip r:embed="rId2" cstate="print"/>
          <a:srcRect l="5555" t="14967" r="67014" b="44978"/>
          <a:stretch>
            <a:fillRect/>
          </a:stretch>
        </p:blipFill>
        <p:spPr bwMode="auto">
          <a:xfrm>
            <a:off x="0" y="990600"/>
            <a:ext cx="9144000" cy="4282633"/>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33333" t="66143" r="55163" b="20079"/>
          <a:stretch>
            <a:fillRect/>
          </a:stretch>
        </p:blipFill>
        <p:spPr bwMode="auto">
          <a:xfrm>
            <a:off x="4495800" y="5334000"/>
            <a:ext cx="3967238" cy="152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Parents’ View of Independence</a:t>
            </a:r>
            <a:endParaRPr lang="en-US" dirty="0"/>
          </a:p>
        </p:txBody>
      </p:sp>
      <p:sp>
        <p:nvSpPr>
          <p:cNvPr id="7" name="Rectangle 6"/>
          <p:cNvSpPr/>
          <p:nvPr/>
        </p:nvSpPr>
        <p:spPr>
          <a:xfrm>
            <a:off x="381000" y="4191000"/>
            <a:ext cx="1524000" cy="923330"/>
          </a:xfrm>
          <a:prstGeom prst="rect">
            <a:avLst/>
          </a:prstGeom>
          <a:solidFill>
            <a:srgbClr val="92D050"/>
          </a:solidFill>
        </p:spPr>
        <p:txBody>
          <a:bodyPr wrap="square">
            <a:spAutoFit/>
          </a:bodyPr>
          <a:lstStyle/>
          <a:p>
            <a:pPr lvl="0" algn="ctr" fontAlgn="base">
              <a:spcBef>
                <a:spcPct val="0"/>
              </a:spcBef>
              <a:spcAft>
                <a:spcPct val="0"/>
              </a:spcAft>
            </a:pPr>
            <a:r>
              <a:rPr lang="en-US" b="1" dirty="0" smtClean="0">
                <a:latin typeface="Calibri" pitchFamily="34" charset="0"/>
                <a:ea typeface="Calibri" pitchFamily="34" charset="0"/>
                <a:cs typeface="Times New Roman" pitchFamily="18" charset="0"/>
              </a:rPr>
              <a:t>FAMILY +</a:t>
            </a:r>
            <a:endParaRPr lang="en-US" sz="700" dirty="0" smtClean="0">
              <a:latin typeface="Arial" pitchFamily="34" charset="0"/>
              <a:cs typeface="Arial" pitchFamily="34" charset="0"/>
            </a:endParaRPr>
          </a:p>
          <a:p>
            <a:pPr lvl="0" algn="ctr" eaLnBrk="0" fontAlgn="base" hangingPunct="0">
              <a:spcBef>
                <a:spcPct val="0"/>
              </a:spcBef>
              <a:spcAft>
                <a:spcPct val="0"/>
              </a:spcAft>
            </a:pPr>
            <a:r>
              <a:rPr lang="en-US" b="1" dirty="0" smtClean="0">
                <a:latin typeface="Calibri" pitchFamily="34" charset="0"/>
                <a:ea typeface="Calibri" pitchFamily="34" charset="0"/>
                <a:cs typeface="Times New Roman" pitchFamily="18" charset="0"/>
              </a:rPr>
              <a:t>SCHOOL</a:t>
            </a:r>
            <a:endParaRPr lang="en-US" sz="700" dirty="0" smtClean="0">
              <a:latin typeface="Arial" pitchFamily="34" charset="0"/>
              <a:cs typeface="Arial" pitchFamily="34" charset="0"/>
            </a:endParaRPr>
          </a:p>
          <a:p>
            <a:pPr lvl="0" algn="ctr" eaLnBrk="0" fontAlgn="base" hangingPunct="0">
              <a:spcBef>
                <a:spcPct val="0"/>
              </a:spcBef>
              <a:spcAft>
                <a:spcPct val="0"/>
              </a:spcAft>
            </a:pPr>
            <a:r>
              <a:rPr lang="en-US" b="1" dirty="0" smtClean="0">
                <a:latin typeface="Calibri" pitchFamily="34" charset="0"/>
                <a:ea typeface="Calibri" pitchFamily="34" charset="0"/>
                <a:cs typeface="Times New Roman" pitchFamily="18" charset="0"/>
              </a:rPr>
              <a:t>L.I.F.E.</a:t>
            </a:r>
            <a:endParaRPr lang="en-US" sz="1600" dirty="0" smtClean="0">
              <a:latin typeface="Arial" pitchFamily="34" charset="0"/>
              <a:cs typeface="Arial" pitchFamily="34" charset="0"/>
            </a:endParaRPr>
          </a:p>
        </p:txBody>
      </p:sp>
      <p:pic>
        <p:nvPicPr>
          <p:cNvPr id="8" name="Picture 2"/>
          <p:cNvPicPr>
            <a:picLocks noChangeAspect="1" noChangeArrowheads="1"/>
          </p:cNvPicPr>
          <p:nvPr/>
        </p:nvPicPr>
        <p:blipFill>
          <a:blip r:embed="rId2" cstate="print"/>
          <a:srcRect l="5555" t="54471" r="66667" b="12862"/>
          <a:stretch>
            <a:fillRect/>
          </a:stretch>
        </p:blipFill>
        <p:spPr bwMode="auto">
          <a:xfrm>
            <a:off x="228600" y="1094204"/>
            <a:ext cx="8915400" cy="3362827"/>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33569" t="79116" r="55556" b="11941"/>
          <a:stretch>
            <a:fillRect/>
          </a:stretch>
        </p:blipFill>
        <p:spPr bwMode="auto">
          <a:xfrm>
            <a:off x="2822748" y="4800600"/>
            <a:ext cx="5488918" cy="144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Resources available:</a:t>
            </a:r>
            <a:br>
              <a:rPr lang="en-US" dirty="0" smtClean="0"/>
            </a:br>
            <a:r>
              <a:rPr lang="en-US" sz="2700" dirty="0" smtClean="0">
                <a:hlinkClick r:id="rId2"/>
              </a:rPr>
              <a:t>http://successforkidswithhearingloss.com</a:t>
            </a:r>
            <a:r>
              <a:rPr lang="en-US" sz="4400" dirty="0" smtClean="0"/>
              <a:t/>
            </a:r>
            <a:br>
              <a:rPr lang="en-US" sz="4400" dirty="0" smtClean="0"/>
            </a:br>
            <a:endParaRPr lang="en-US" dirty="0"/>
          </a:p>
        </p:txBody>
      </p:sp>
      <p:pic>
        <p:nvPicPr>
          <p:cNvPr id="4" name="Picture 3" descr="logo_image_copy.jpg"/>
          <p:cNvPicPr>
            <a:picLocks noChangeAspect="1"/>
          </p:cNvPicPr>
          <p:nvPr/>
        </p:nvPicPr>
        <p:blipFill>
          <a:blip r:embed="rId3" cstate="print"/>
          <a:stretch>
            <a:fillRect/>
          </a:stretch>
        </p:blipFill>
        <p:spPr>
          <a:xfrm>
            <a:off x="7010400" y="0"/>
            <a:ext cx="2133600" cy="2133600"/>
          </a:xfrm>
          <a:prstGeom prst="rect">
            <a:avLst/>
          </a:prstGeom>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59</a:t>
            </a:fld>
            <a:endParaRPr lang="en-US"/>
          </a:p>
        </p:txBody>
      </p:sp>
      <p:pic>
        <p:nvPicPr>
          <p:cNvPr id="2050" name="Picture 2"/>
          <p:cNvPicPr>
            <a:picLocks noGrp="1" noChangeAspect="1" noChangeArrowheads="1"/>
          </p:cNvPicPr>
          <p:nvPr>
            <p:ph idx="1"/>
          </p:nvPr>
        </p:nvPicPr>
        <p:blipFill>
          <a:blip r:embed="rId4" cstate="print"/>
          <a:srcRect l="12931" t="17971" r="59483" b="6772"/>
          <a:stretch>
            <a:fillRect/>
          </a:stretch>
        </p:blipFill>
        <p:spPr bwMode="auto">
          <a:xfrm>
            <a:off x="304799" y="1219200"/>
            <a:ext cx="5050971" cy="4419600"/>
          </a:xfrm>
          <a:prstGeom prst="rect">
            <a:avLst/>
          </a:prstGeom>
          <a:noFill/>
          <a:ln w="9525">
            <a:solidFill>
              <a:schemeClr val="accent4"/>
            </a:solidFill>
            <a:miter lim="800000"/>
            <a:headEnd/>
            <a:tailEnd/>
          </a:ln>
        </p:spPr>
      </p:pic>
      <p:sp>
        <p:nvSpPr>
          <p:cNvPr id="8" name="TextBox 7"/>
          <p:cNvSpPr txBox="1"/>
          <p:nvPr/>
        </p:nvSpPr>
        <p:spPr>
          <a:xfrm>
            <a:off x="5410200" y="1371600"/>
            <a:ext cx="3429000" cy="5293757"/>
          </a:xfrm>
          <a:prstGeom prst="rect">
            <a:avLst/>
          </a:prstGeom>
          <a:noFill/>
        </p:spPr>
        <p:txBody>
          <a:bodyPr wrap="square" rtlCol="0">
            <a:spAutoFit/>
          </a:bodyPr>
          <a:lstStyle/>
          <a:p>
            <a:r>
              <a:rPr lang="en-US" sz="2800" dirty="0" smtClean="0"/>
              <a:t>Parents:</a:t>
            </a:r>
          </a:p>
          <a:p>
            <a:pPr>
              <a:buFont typeface="Arial" pitchFamily="34" charset="0"/>
              <a:buChar char="•"/>
            </a:pPr>
            <a:r>
              <a:rPr lang="en-US" sz="2800" dirty="0" smtClean="0"/>
              <a:t>FAQs by age</a:t>
            </a:r>
          </a:p>
          <a:p>
            <a:pPr>
              <a:buFont typeface="Arial" pitchFamily="34" charset="0"/>
              <a:buChar char="•"/>
            </a:pPr>
            <a:r>
              <a:rPr lang="en-US" sz="2800" dirty="0" smtClean="0"/>
              <a:t>Many topics</a:t>
            </a:r>
          </a:p>
          <a:p>
            <a:pPr>
              <a:buFont typeface="Arial" pitchFamily="34" charset="0"/>
              <a:buChar char="•"/>
            </a:pPr>
            <a:r>
              <a:rPr lang="en-US" sz="2800" dirty="0" smtClean="0"/>
              <a:t>Consultation</a:t>
            </a:r>
          </a:p>
          <a:p>
            <a:pPr>
              <a:buFont typeface="Arial" pitchFamily="34" charset="0"/>
              <a:buChar char="•"/>
            </a:pPr>
            <a:r>
              <a:rPr lang="en-US" sz="2800" dirty="0" smtClean="0"/>
              <a:t>Resources!</a:t>
            </a:r>
          </a:p>
          <a:p>
            <a:endParaRPr lang="en-US" sz="1100" dirty="0" smtClean="0"/>
          </a:p>
          <a:p>
            <a:r>
              <a:rPr lang="en-US" sz="2400" b="1" i="1" dirty="0" smtClean="0"/>
              <a:t>Building Skills for</a:t>
            </a:r>
          </a:p>
          <a:p>
            <a:r>
              <a:rPr lang="en-US" sz="2400" b="1" i="1" dirty="0" smtClean="0"/>
              <a:t>Success in the </a:t>
            </a:r>
          </a:p>
          <a:p>
            <a:r>
              <a:rPr lang="en-US" sz="2400" b="1" i="1" dirty="0" smtClean="0"/>
              <a:t>Fast-Paced </a:t>
            </a:r>
          </a:p>
          <a:p>
            <a:r>
              <a:rPr lang="en-US" sz="2400" b="1" i="1" dirty="0" smtClean="0"/>
              <a:t>Classroom</a:t>
            </a:r>
          </a:p>
          <a:p>
            <a:endParaRPr lang="en-US" sz="1600" b="1" i="1" dirty="0" smtClean="0"/>
          </a:p>
          <a:p>
            <a:r>
              <a:rPr lang="en-US" sz="2400" b="1" i="1" dirty="0" smtClean="0"/>
              <a:t>Children with </a:t>
            </a:r>
          </a:p>
          <a:p>
            <a:r>
              <a:rPr lang="en-US" sz="2400" b="1" i="1" dirty="0" smtClean="0"/>
              <a:t>Hearing Loss: A Family Guide</a:t>
            </a:r>
            <a:endParaRPr lang="en-US" sz="2400" b="1" i="1" dirty="0"/>
          </a:p>
        </p:txBody>
      </p:sp>
      <p:sp>
        <p:nvSpPr>
          <p:cNvPr id="9" name="TextBox 8"/>
          <p:cNvSpPr txBox="1"/>
          <p:nvPr/>
        </p:nvSpPr>
        <p:spPr>
          <a:xfrm>
            <a:off x="0" y="5791200"/>
            <a:ext cx="5230920" cy="461665"/>
          </a:xfrm>
          <a:prstGeom prst="rect">
            <a:avLst/>
          </a:prstGeom>
          <a:solidFill>
            <a:schemeClr val="bg1">
              <a:lumMod val="50000"/>
            </a:schemeClr>
          </a:solidFill>
        </p:spPr>
        <p:txBody>
          <a:bodyPr wrap="none" rtlCol="0">
            <a:spAutoFit/>
          </a:bodyPr>
          <a:lstStyle/>
          <a:p>
            <a:pPr algn="ctr"/>
            <a:r>
              <a:rPr lang="en-US" sz="2400" dirty="0" smtClean="0">
                <a:solidFill>
                  <a:schemeClr val="bg1"/>
                </a:solidFill>
                <a:effectLst>
                  <a:outerShdw blurRad="38100" dist="38100" dir="2700000" algn="tl">
                    <a:srgbClr val="000000">
                      <a:alpha val="43137"/>
                    </a:srgbClr>
                  </a:outerShdw>
                </a:effectLst>
              </a:rPr>
              <a:t>SEAM, CHILD, Starting School LIFE</a:t>
            </a:r>
            <a:endParaRPr lang="en-US" sz="2400" dirty="0">
              <a:solidFill>
                <a:schemeClr val="bg1"/>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72400" y="4038600"/>
            <a:ext cx="830407" cy="1029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6" name="Picture 2" descr="http://sifteranderson.com/wp-content/uploads/2011/09/cover-children-with-hearing-loss-a-family-guide1.jpg"/>
          <p:cNvPicPr>
            <a:picLocks noChangeAspect="1" noChangeArrowheads="1"/>
          </p:cNvPicPr>
          <p:nvPr/>
        </p:nvPicPr>
        <p:blipFill>
          <a:blip r:embed="rId6" cstate="print"/>
          <a:srcRect/>
          <a:stretch>
            <a:fillRect/>
          </a:stretch>
        </p:blipFill>
        <p:spPr bwMode="auto">
          <a:xfrm>
            <a:off x="8001000" y="5410200"/>
            <a:ext cx="724276" cy="109452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Autofit/>
          </a:bodyPr>
          <a:lstStyle/>
          <a:p>
            <a:pPr algn="ctr"/>
            <a:r>
              <a:rPr lang="en-US" sz="3600" dirty="0" smtClean="0"/>
              <a:t>Ingredients of </a:t>
            </a:r>
            <a:br>
              <a:rPr lang="en-US" sz="3600" dirty="0" smtClean="0"/>
            </a:br>
            <a:r>
              <a:rPr lang="en-US" sz="3600" dirty="0" smtClean="0"/>
              <a:t>Communication Confidence</a:t>
            </a:r>
            <a:endParaRPr lang="en-US" sz="3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r>
              <a:rPr lang="en-US" i="1" dirty="0" smtClean="0"/>
              <a:t>If we have high expectations for children</a:t>
            </a:r>
          </a:p>
          <a:p>
            <a:pPr algn="ctr">
              <a:buNone/>
            </a:pPr>
            <a:r>
              <a:rPr lang="en-US" i="1" dirty="0" smtClean="0"/>
              <a:t>and empower them to advocate for their own</a:t>
            </a:r>
          </a:p>
          <a:p>
            <a:pPr algn="ctr">
              <a:buNone/>
            </a:pPr>
            <a:r>
              <a:rPr lang="en-US" i="1" dirty="0" smtClean="0"/>
              <a:t>listening and learning needs</a:t>
            </a:r>
          </a:p>
          <a:p>
            <a:pPr algn="ctr">
              <a:buNone/>
            </a:pPr>
            <a:r>
              <a:rPr lang="en-US" i="1" dirty="0" smtClean="0"/>
              <a:t>they are on the road to </a:t>
            </a:r>
          </a:p>
          <a:p>
            <a:pPr algn="ctr">
              <a:buNone/>
            </a:pPr>
            <a:r>
              <a:rPr lang="en-US" i="1" dirty="0" smtClean="0"/>
              <a:t>life -long success.</a:t>
            </a:r>
            <a:endParaRPr lang="en-US" i="1" dirty="0"/>
          </a:p>
        </p:txBody>
      </p:sp>
      <p:sp>
        <p:nvSpPr>
          <p:cNvPr id="3" name="Title 2"/>
          <p:cNvSpPr>
            <a:spLocks noGrp="1"/>
          </p:cNvSpPr>
          <p:nvPr>
            <p:ph type="title"/>
          </p:nvPr>
        </p:nvSpPr>
        <p:spPr/>
        <p:txBody>
          <a:bodyPr/>
          <a:lstStyle/>
          <a:p>
            <a:pPr algn="ctr"/>
            <a:r>
              <a:rPr lang="en-US" dirty="0" smtClean="0">
                <a:effectLst/>
              </a:rPr>
              <a:t>Final Thoughts</a:t>
            </a:r>
            <a:endParaRPr lang="en-US" dirty="0">
              <a:effectLst/>
            </a:endParaRPr>
          </a:p>
        </p:txBody>
      </p:sp>
      <p:pic>
        <p:nvPicPr>
          <p:cNvPr id="64517" name="Picture 5" descr="C:\Users\karen\AppData\Local\Microsoft\Windows\Temporary Internet Files\Content.IE5\NQ2HYODX\MP900442518[1].jpg"/>
          <p:cNvPicPr>
            <a:picLocks noChangeAspect="1" noChangeArrowheads="1"/>
          </p:cNvPicPr>
          <p:nvPr/>
        </p:nvPicPr>
        <p:blipFill>
          <a:blip r:embed="rId2" cstate="print"/>
          <a:srcRect/>
          <a:stretch>
            <a:fillRect/>
          </a:stretch>
        </p:blipFill>
        <p:spPr bwMode="auto">
          <a:xfrm>
            <a:off x="2514600" y="3886200"/>
            <a:ext cx="4191000" cy="2794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officeimg.vo.msecnd.net/en-us/templates/TR010362655.png"/>
          <p:cNvPicPr>
            <a:picLocks noChangeAspect="1" noChangeArrowheads="1"/>
          </p:cNvPicPr>
          <p:nvPr/>
        </p:nvPicPr>
        <p:blipFill>
          <a:blip r:embed="rId3" cstate="print"/>
          <a:srcRect/>
          <a:stretch>
            <a:fillRect/>
          </a:stretch>
        </p:blipFill>
        <p:spPr bwMode="auto">
          <a:xfrm>
            <a:off x="-162961" y="0"/>
            <a:ext cx="9306961" cy="6874244"/>
          </a:xfrm>
          <a:prstGeom prst="rect">
            <a:avLst/>
          </a:prstGeom>
          <a:noFill/>
        </p:spPr>
      </p:pic>
      <p:sp>
        <p:nvSpPr>
          <p:cNvPr id="7" name="Title 6"/>
          <p:cNvSpPr>
            <a:spLocks noGrp="1"/>
          </p:cNvSpPr>
          <p:nvPr>
            <p:ph type="title"/>
          </p:nvPr>
        </p:nvSpPr>
        <p:spPr>
          <a:xfrm>
            <a:off x="0" y="274638"/>
            <a:ext cx="8686800" cy="1143000"/>
          </a:xfrm>
        </p:spPr>
        <p:txBody>
          <a:bodyPr>
            <a:normAutofit/>
          </a:bodyPr>
          <a:lstStyle/>
          <a:p>
            <a:r>
              <a:rPr lang="en-US" sz="3600" dirty="0" smtClean="0"/>
              <a:t>Data Logging Study Findings</a:t>
            </a:r>
            <a:br>
              <a:rPr lang="en-US" sz="3600" dirty="0" smtClean="0"/>
            </a:br>
            <a:r>
              <a:rPr lang="en-US" sz="2800" dirty="0" smtClean="0"/>
              <a:t>8 months – almost 5000 </a:t>
            </a:r>
            <a:r>
              <a:rPr lang="en-US" sz="2800" dirty="0" smtClean="0"/>
              <a:t>children</a:t>
            </a:r>
            <a:endParaRPr lang="en-US" sz="3200" dirty="0"/>
          </a:p>
        </p:txBody>
      </p:sp>
      <p:pic>
        <p:nvPicPr>
          <p:cNvPr id="7170" name="Picture 2"/>
          <p:cNvPicPr>
            <a:picLocks noChangeAspect="1" noChangeArrowheads="1"/>
          </p:cNvPicPr>
          <p:nvPr/>
        </p:nvPicPr>
        <p:blipFill>
          <a:blip r:embed="rId4" cstate="print"/>
          <a:srcRect l="6087" t="5607" b="10280"/>
          <a:stretch>
            <a:fillRect/>
          </a:stretch>
        </p:blipFill>
        <p:spPr bwMode="auto">
          <a:xfrm>
            <a:off x="-198120" y="1295400"/>
            <a:ext cx="9342120" cy="3892550"/>
          </a:xfrm>
          <a:prstGeom prst="rect">
            <a:avLst/>
          </a:prstGeom>
          <a:noFill/>
          <a:ln w="9525">
            <a:noFill/>
            <a:miter lim="800000"/>
            <a:headEnd/>
            <a:tailEnd/>
          </a:ln>
        </p:spPr>
      </p:pic>
      <p:sp>
        <p:nvSpPr>
          <p:cNvPr id="6" name="TextBox 5"/>
          <p:cNvSpPr txBox="1"/>
          <p:nvPr/>
        </p:nvSpPr>
        <p:spPr>
          <a:xfrm>
            <a:off x="2971800" y="1600200"/>
            <a:ext cx="880369"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40%</a:t>
            </a:r>
            <a:endParaRPr lang="en-US" sz="2800" b="1"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1" y="5105401"/>
            <a:ext cx="8915400" cy="1692771"/>
          </a:xfrm>
          <a:prstGeom prst="rect">
            <a:avLst/>
          </a:prstGeom>
          <a:noFill/>
        </p:spPr>
        <p:txBody>
          <a:bodyPr wrap="square" rtlCol="0">
            <a:spAutoFit/>
          </a:bodyPr>
          <a:lstStyle/>
          <a:p>
            <a:pPr algn="ctr"/>
            <a:r>
              <a:rPr lang="en-US" sz="2800" dirty="0" smtClean="0"/>
              <a:t>Percentiles by usage time</a:t>
            </a:r>
          </a:p>
          <a:p>
            <a:pPr algn="ctr"/>
            <a:endParaRPr lang="en-US" sz="1600" dirty="0"/>
          </a:p>
          <a:p>
            <a:pPr algn="ctr"/>
            <a:r>
              <a:rPr lang="en-US" sz="2800" b="1" dirty="0" smtClean="0"/>
              <a:t>40% of children use their </a:t>
            </a:r>
            <a:r>
              <a:rPr lang="en-US" sz="2800" b="1" dirty="0" smtClean="0"/>
              <a:t>aids </a:t>
            </a:r>
            <a:r>
              <a:rPr lang="en-US" sz="2800" b="1" dirty="0" smtClean="0"/>
              <a:t>less than 4 hours per day</a:t>
            </a:r>
            <a:endParaRPr lang="en-US" sz="2800" b="1" dirty="0"/>
          </a:p>
        </p:txBody>
      </p:sp>
      <p:pic>
        <p:nvPicPr>
          <p:cNvPr id="7173" name="Picture 5" descr="C:\Users\karen\AppData\Local\Microsoft\Windows\Temporary Internet Files\Content.IE5\ZQN2JZOZ\MP900289613[1].jpg"/>
          <p:cNvPicPr>
            <a:picLocks noChangeAspect="1" noChangeArrowheads="1"/>
          </p:cNvPicPr>
          <p:nvPr/>
        </p:nvPicPr>
        <p:blipFill>
          <a:blip r:embed="rId5" cstate="print"/>
          <a:srcRect l="14283" r="11456"/>
          <a:stretch>
            <a:fillRect/>
          </a:stretch>
        </p:blipFill>
        <p:spPr bwMode="auto">
          <a:xfrm rot="2449222">
            <a:off x="6720098" y="400108"/>
            <a:ext cx="1842809" cy="1662614"/>
          </a:xfrm>
          <a:prstGeom prst="rect">
            <a:avLst/>
          </a:prstGeom>
          <a:noFill/>
        </p:spPr>
      </p:pic>
      <p:sp>
        <p:nvSpPr>
          <p:cNvPr id="8" name="TextBox 7"/>
          <p:cNvSpPr txBox="1"/>
          <p:nvPr/>
        </p:nvSpPr>
        <p:spPr>
          <a:xfrm>
            <a:off x="7391400" y="2590800"/>
            <a:ext cx="1486304" cy="923330"/>
          </a:xfrm>
          <a:prstGeom prst="rect">
            <a:avLst/>
          </a:prstGeom>
          <a:noFill/>
        </p:spPr>
        <p:txBody>
          <a:bodyPr wrap="none" rtlCol="0">
            <a:spAutoFit/>
          </a:bodyPr>
          <a:lstStyle/>
          <a:p>
            <a:r>
              <a:rPr lang="en-US" b="1" dirty="0" smtClean="0"/>
              <a:t>Only about </a:t>
            </a:r>
          </a:p>
          <a:p>
            <a:r>
              <a:rPr lang="en-US" b="1" dirty="0" smtClean="0"/>
              <a:t>10% wore </a:t>
            </a:r>
          </a:p>
          <a:p>
            <a:r>
              <a:rPr lang="en-US" b="1" dirty="0" smtClean="0"/>
              <a:t>“full-time”</a:t>
            </a:r>
            <a:endParaRPr lang="en-US" b="1" dirty="0"/>
          </a:p>
        </p:txBody>
      </p:sp>
      <p:sp>
        <p:nvSpPr>
          <p:cNvPr id="10" name="TextBox 9"/>
          <p:cNvSpPr txBox="1"/>
          <p:nvPr/>
        </p:nvSpPr>
        <p:spPr>
          <a:xfrm rot="16200000">
            <a:off x="1663876" y="3670125"/>
            <a:ext cx="1705916" cy="461665"/>
          </a:xfrm>
          <a:prstGeom prst="rect">
            <a:avLst/>
          </a:prstGeom>
          <a:noFill/>
        </p:spPr>
        <p:txBody>
          <a:bodyPr wrap="none" rtlCol="0">
            <a:spAutoFit/>
          </a:bodyPr>
          <a:lstStyle/>
          <a:p>
            <a:r>
              <a:rPr lang="en-US" sz="2400" b="1" dirty="0" smtClean="0"/>
              <a:t>2-4 hours</a:t>
            </a:r>
            <a:endParaRPr lang="en-US" sz="2400" b="1" dirty="0"/>
          </a:p>
        </p:txBody>
      </p:sp>
      <p:sp>
        <p:nvSpPr>
          <p:cNvPr id="11" name="TextBox 10"/>
          <p:cNvSpPr txBox="1"/>
          <p:nvPr/>
        </p:nvSpPr>
        <p:spPr>
          <a:xfrm rot="16200000">
            <a:off x="624386" y="3593925"/>
            <a:ext cx="1803699" cy="461665"/>
          </a:xfrm>
          <a:prstGeom prst="rect">
            <a:avLst/>
          </a:prstGeom>
          <a:noFill/>
        </p:spPr>
        <p:txBody>
          <a:bodyPr wrap="none" rtlCol="0">
            <a:spAutoFit/>
          </a:bodyPr>
          <a:lstStyle/>
          <a:p>
            <a:r>
              <a:rPr lang="en-US" sz="2400" b="1" dirty="0" smtClean="0">
                <a:solidFill>
                  <a:schemeClr val="bg1"/>
                </a:solidFill>
              </a:rPr>
              <a:t>.5-2 hours</a:t>
            </a:r>
            <a:endParaRPr lang="en-US" sz="2400" b="1" dirty="0">
              <a:solidFill>
                <a:schemeClr val="bg1"/>
              </a:solidFill>
            </a:endParaRPr>
          </a:p>
        </p:txBody>
      </p:sp>
      <p:sp>
        <p:nvSpPr>
          <p:cNvPr id="12" name="TextBox 11"/>
          <p:cNvSpPr txBox="1"/>
          <p:nvPr/>
        </p:nvSpPr>
        <p:spPr>
          <a:xfrm rot="16200000">
            <a:off x="-442415" y="3746325"/>
            <a:ext cx="1803699" cy="461665"/>
          </a:xfrm>
          <a:prstGeom prst="rect">
            <a:avLst/>
          </a:prstGeom>
          <a:noFill/>
        </p:spPr>
        <p:txBody>
          <a:bodyPr wrap="none" rtlCol="0">
            <a:spAutoFit/>
          </a:bodyPr>
          <a:lstStyle/>
          <a:p>
            <a:r>
              <a:rPr lang="en-US" sz="2400" b="1" dirty="0" smtClean="0"/>
              <a:t>0-.5 hours</a:t>
            </a:r>
            <a:endParaRPr lang="en-US" sz="2400" b="1" dirty="0"/>
          </a:p>
        </p:txBody>
      </p:sp>
      <p:sp>
        <p:nvSpPr>
          <p:cNvPr id="13" name="TextBox 12"/>
          <p:cNvSpPr txBox="1"/>
          <p:nvPr/>
        </p:nvSpPr>
        <p:spPr>
          <a:xfrm rot="16200000">
            <a:off x="2654475" y="3746326"/>
            <a:ext cx="1705916" cy="461665"/>
          </a:xfrm>
          <a:prstGeom prst="rect">
            <a:avLst/>
          </a:prstGeom>
          <a:noFill/>
        </p:spPr>
        <p:txBody>
          <a:bodyPr wrap="none" rtlCol="0">
            <a:spAutoFit/>
          </a:bodyPr>
          <a:lstStyle/>
          <a:p>
            <a:r>
              <a:rPr lang="en-US" sz="2400" b="1" dirty="0" smtClean="0">
                <a:solidFill>
                  <a:schemeClr val="bg1"/>
                </a:solidFill>
              </a:rPr>
              <a:t>4-6 hours</a:t>
            </a:r>
            <a:endParaRPr lang="en-US" sz="2400" b="1" dirty="0">
              <a:solidFill>
                <a:schemeClr val="bg1"/>
              </a:solidFill>
            </a:endParaRPr>
          </a:p>
        </p:txBody>
      </p:sp>
      <p:sp>
        <p:nvSpPr>
          <p:cNvPr id="14" name="TextBox 13"/>
          <p:cNvSpPr txBox="1"/>
          <p:nvPr/>
        </p:nvSpPr>
        <p:spPr>
          <a:xfrm rot="16200000">
            <a:off x="3721275" y="3670127"/>
            <a:ext cx="1705916" cy="461665"/>
          </a:xfrm>
          <a:prstGeom prst="rect">
            <a:avLst/>
          </a:prstGeom>
          <a:noFill/>
        </p:spPr>
        <p:txBody>
          <a:bodyPr wrap="none" rtlCol="0">
            <a:spAutoFit/>
          </a:bodyPr>
          <a:lstStyle/>
          <a:p>
            <a:r>
              <a:rPr lang="en-US" sz="2400" b="1" dirty="0" smtClean="0"/>
              <a:t>6-8 hours</a:t>
            </a:r>
            <a:endParaRPr lang="en-US" sz="2400" b="1" dirty="0"/>
          </a:p>
        </p:txBody>
      </p:sp>
      <p:sp>
        <p:nvSpPr>
          <p:cNvPr id="15" name="TextBox 14"/>
          <p:cNvSpPr txBox="1"/>
          <p:nvPr/>
        </p:nvSpPr>
        <p:spPr>
          <a:xfrm rot="16200000">
            <a:off x="4919521" y="3843479"/>
            <a:ext cx="1443024" cy="461665"/>
          </a:xfrm>
          <a:prstGeom prst="rect">
            <a:avLst/>
          </a:prstGeom>
          <a:noFill/>
        </p:spPr>
        <p:txBody>
          <a:bodyPr wrap="none" rtlCol="0">
            <a:spAutoFit/>
          </a:bodyPr>
          <a:lstStyle/>
          <a:p>
            <a:r>
              <a:rPr lang="en-US" sz="2400" b="1" dirty="0" smtClean="0">
                <a:solidFill>
                  <a:schemeClr val="bg1"/>
                </a:solidFill>
              </a:rPr>
              <a:t>8-10 </a:t>
            </a:r>
            <a:r>
              <a:rPr lang="en-US" sz="2000" b="1" dirty="0" smtClean="0">
                <a:solidFill>
                  <a:schemeClr val="bg1"/>
                </a:solidFill>
              </a:rPr>
              <a:t>hrs</a:t>
            </a:r>
            <a:endParaRPr lang="en-US" sz="2000" b="1" dirty="0">
              <a:solidFill>
                <a:schemeClr val="bg1"/>
              </a:solidFill>
            </a:endParaRPr>
          </a:p>
        </p:txBody>
      </p:sp>
      <p:sp>
        <p:nvSpPr>
          <p:cNvPr id="16" name="TextBox 15"/>
          <p:cNvSpPr txBox="1"/>
          <p:nvPr/>
        </p:nvSpPr>
        <p:spPr>
          <a:xfrm rot="16200000">
            <a:off x="6007276" y="3974924"/>
            <a:ext cx="1248716" cy="461665"/>
          </a:xfrm>
          <a:prstGeom prst="rect">
            <a:avLst/>
          </a:prstGeom>
          <a:noFill/>
        </p:spPr>
        <p:txBody>
          <a:bodyPr wrap="square" rtlCol="0">
            <a:spAutoFit/>
          </a:bodyPr>
          <a:lstStyle/>
          <a:p>
            <a:r>
              <a:rPr lang="en-US" sz="2400" b="1" dirty="0" smtClean="0">
                <a:solidFill>
                  <a:schemeClr val="bg1"/>
                </a:solidFill>
              </a:rPr>
              <a:t>10-12</a:t>
            </a:r>
            <a:endParaRPr lang="en-US" sz="2400" b="1" dirty="0">
              <a:solidFill>
                <a:schemeClr val="bg1"/>
              </a:solidFill>
            </a:endParaRPr>
          </a:p>
        </p:txBody>
      </p:sp>
      <p:sp>
        <p:nvSpPr>
          <p:cNvPr id="17" name="TextBox 16"/>
          <p:cNvSpPr txBox="1"/>
          <p:nvPr/>
        </p:nvSpPr>
        <p:spPr>
          <a:xfrm rot="16200000">
            <a:off x="7074075" y="3929502"/>
            <a:ext cx="1248716"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12-14</a:t>
            </a:r>
            <a:endParaRPr lang="en-US" sz="2000" b="1" dirty="0">
              <a:effectLst>
                <a:outerShdw blurRad="38100" dist="38100" dir="2700000" algn="tl">
                  <a:srgbClr val="000000">
                    <a:alpha val="43137"/>
                  </a:srgbClr>
                </a:outerShdw>
              </a:effectLst>
            </a:endParaRPr>
          </a:p>
        </p:txBody>
      </p:sp>
      <p:sp>
        <p:nvSpPr>
          <p:cNvPr id="18" name="TextBox 17"/>
          <p:cNvSpPr txBox="1"/>
          <p:nvPr/>
        </p:nvSpPr>
        <p:spPr>
          <a:xfrm rot="16200000">
            <a:off x="8064675" y="3974927"/>
            <a:ext cx="1248716" cy="461665"/>
          </a:xfrm>
          <a:prstGeom prst="rect">
            <a:avLst/>
          </a:prstGeom>
          <a:noFill/>
        </p:spPr>
        <p:txBody>
          <a:bodyPr wrap="square" rtlCol="0">
            <a:spAutoFit/>
          </a:bodyPr>
          <a:lstStyle/>
          <a:p>
            <a:r>
              <a:rPr lang="en-US" sz="2400" b="1" dirty="0" smtClean="0"/>
              <a:t>14+</a:t>
            </a:r>
            <a:endParaRPr lang="en-US" sz="2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officeimg.vo.msecnd.net/en-us/templates/TR010362655.png"/>
          <p:cNvPicPr>
            <a:picLocks noChangeAspect="1" noChangeArrowheads="1"/>
          </p:cNvPicPr>
          <p:nvPr/>
        </p:nvPicPr>
        <p:blipFill>
          <a:blip r:embed="rId3" cstate="print"/>
          <a:srcRect/>
          <a:stretch>
            <a:fillRect/>
          </a:stretch>
        </p:blipFill>
        <p:spPr bwMode="auto">
          <a:xfrm>
            <a:off x="-162961" y="-16244"/>
            <a:ext cx="9306961" cy="6874244"/>
          </a:xfrm>
          <a:prstGeom prst="rect">
            <a:avLst/>
          </a:prstGeom>
          <a:noFill/>
        </p:spPr>
      </p:pic>
      <p:sp>
        <p:nvSpPr>
          <p:cNvPr id="7" name="Title 6"/>
          <p:cNvSpPr>
            <a:spLocks noGrp="1"/>
          </p:cNvSpPr>
          <p:nvPr>
            <p:ph type="title"/>
          </p:nvPr>
        </p:nvSpPr>
        <p:spPr/>
        <p:txBody>
          <a:bodyPr>
            <a:normAutofit fontScale="90000"/>
          </a:bodyPr>
          <a:lstStyle/>
          <a:p>
            <a:r>
              <a:rPr lang="en-US" dirty="0" smtClean="0"/>
              <a:t>Data logging study</a:t>
            </a:r>
            <a:br>
              <a:rPr lang="en-US" dirty="0" smtClean="0"/>
            </a:br>
            <a:r>
              <a:rPr lang="en-US" sz="3600" dirty="0" smtClean="0"/>
              <a:t>Number of hours by hearing loss degree</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381000" y="1371600"/>
            <a:ext cx="8229600" cy="4572000"/>
          </a:xfrm>
          <a:prstGeom prst="rect">
            <a:avLst/>
          </a:prstGeom>
          <a:noFill/>
          <a:ln w="9525">
            <a:noFill/>
            <a:miter lim="800000"/>
            <a:headEnd/>
            <a:tailEnd/>
          </a:ln>
        </p:spPr>
      </p:pic>
      <p:sp>
        <p:nvSpPr>
          <p:cNvPr id="5" name="TextBox 4"/>
          <p:cNvSpPr txBox="1"/>
          <p:nvPr/>
        </p:nvSpPr>
        <p:spPr>
          <a:xfrm>
            <a:off x="0" y="6211669"/>
            <a:ext cx="8686800" cy="646331"/>
          </a:xfrm>
          <a:prstGeom prst="rect">
            <a:avLst/>
          </a:prstGeom>
          <a:noFill/>
        </p:spPr>
        <p:txBody>
          <a:bodyPr wrap="square" rtlCol="0">
            <a:spAutoFit/>
          </a:bodyPr>
          <a:lstStyle/>
          <a:p>
            <a:r>
              <a:rPr lang="en-US" dirty="0" smtClean="0"/>
              <a:t>http://www.phonakpro.com/content/dam/phonak/gc_hq/b2b/en/events/2010/Proceedings/Pho_Chap_12_Jones_Final.pdf</a:t>
            </a:r>
            <a:endParaRPr lang="en-US" dirty="0"/>
          </a:p>
        </p:txBody>
      </p:sp>
      <p:sp>
        <p:nvSpPr>
          <p:cNvPr id="6" name="TextBox 5"/>
          <p:cNvSpPr txBox="1"/>
          <p:nvPr/>
        </p:nvSpPr>
        <p:spPr>
          <a:xfrm>
            <a:off x="2514600" y="4648200"/>
            <a:ext cx="1428596" cy="461665"/>
          </a:xfrm>
          <a:prstGeom prst="rect">
            <a:avLst/>
          </a:prstGeom>
          <a:noFill/>
        </p:spPr>
        <p:txBody>
          <a:bodyPr wrap="none" rtlCol="0">
            <a:spAutoFit/>
          </a:bodyPr>
          <a:lstStyle/>
          <a:p>
            <a:r>
              <a:rPr lang="en-US" sz="2400" b="1" dirty="0" smtClean="0"/>
              <a:t>Age 0-4</a:t>
            </a:r>
            <a:endParaRPr lang="en-US" sz="2400" b="1" dirty="0"/>
          </a:p>
        </p:txBody>
      </p:sp>
      <p:sp>
        <p:nvSpPr>
          <p:cNvPr id="8" name="TextBox 7"/>
          <p:cNvSpPr txBox="1"/>
          <p:nvPr/>
        </p:nvSpPr>
        <p:spPr>
          <a:xfrm>
            <a:off x="2514600" y="3657600"/>
            <a:ext cx="1428596" cy="461665"/>
          </a:xfrm>
          <a:prstGeom prst="rect">
            <a:avLst/>
          </a:prstGeom>
          <a:noFill/>
        </p:spPr>
        <p:txBody>
          <a:bodyPr wrap="none" rtlCol="0">
            <a:spAutoFit/>
          </a:bodyPr>
          <a:lstStyle/>
          <a:p>
            <a:r>
              <a:rPr lang="en-US" sz="2400" b="1" dirty="0" smtClean="0"/>
              <a:t>Age 5-8</a:t>
            </a:r>
            <a:endParaRPr lang="en-US" sz="2400" b="1" dirty="0"/>
          </a:p>
        </p:txBody>
      </p:sp>
      <p:sp>
        <p:nvSpPr>
          <p:cNvPr id="9" name="TextBox 8"/>
          <p:cNvSpPr txBox="1"/>
          <p:nvPr/>
        </p:nvSpPr>
        <p:spPr>
          <a:xfrm>
            <a:off x="2438400" y="2438400"/>
            <a:ext cx="1624163" cy="461665"/>
          </a:xfrm>
          <a:prstGeom prst="rect">
            <a:avLst/>
          </a:prstGeom>
          <a:noFill/>
        </p:spPr>
        <p:txBody>
          <a:bodyPr wrap="none" rtlCol="0">
            <a:spAutoFit/>
          </a:bodyPr>
          <a:lstStyle/>
          <a:p>
            <a:r>
              <a:rPr lang="en-US" sz="2400" b="1" dirty="0" smtClean="0"/>
              <a:t>Age 9-18</a:t>
            </a:r>
            <a:endParaRPr lang="en-US" sz="2400" b="1" dirty="0"/>
          </a:p>
        </p:txBody>
      </p:sp>
      <p:sp>
        <p:nvSpPr>
          <p:cNvPr id="10" name="TextBox 9"/>
          <p:cNvSpPr txBox="1"/>
          <p:nvPr/>
        </p:nvSpPr>
        <p:spPr>
          <a:xfrm>
            <a:off x="1295400" y="5257800"/>
            <a:ext cx="6425157" cy="523220"/>
          </a:xfrm>
          <a:prstGeom prst="rect">
            <a:avLst/>
          </a:prstGeom>
          <a:solidFill>
            <a:schemeClr val="bg1"/>
          </a:solidFill>
        </p:spPr>
        <p:txBody>
          <a:bodyPr wrap="none" rtlCol="0">
            <a:spAutoFit/>
          </a:bodyPr>
          <a:lstStyle/>
          <a:p>
            <a:r>
              <a:rPr lang="en-US" sz="2800" b="1" dirty="0" smtClean="0"/>
              <a:t>Mild    Moderate   Severe   Profound</a:t>
            </a:r>
            <a:endParaRPr lang="en-US" sz="28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Data logging study</a:t>
            </a:r>
            <a:br>
              <a:rPr lang="en-US" dirty="0" smtClean="0"/>
            </a:br>
            <a:r>
              <a:rPr lang="en-US" sz="3600" dirty="0" smtClean="0"/>
              <a:t>Number of hours by age</a:t>
            </a:r>
            <a:endParaRPr lang="en-US" dirty="0"/>
          </a:p>
        </p:txBody>
      </p:sp>
      <p:pic>
        <p:nvPicPr>
          <p:cNvPr id="1027" name="Picture 3"/>
          <p:cNvPicPr>
            <a:picLocks noGrp="1" noChangeAspect="1" noChangeArrowheads="1"/>
          </p:cNvPicPr>
          <p:nvPr>
            <p:ph idx="1"/>
          </p:nvPr>
        </p:nvPicPr>
        <p:blipFill>
          <a:blip r:embed="rId2" cstate="print"/>
          <a:srcRect l="10185" t="32288" r="71296" b="36668"/>
          <a:stretch>
            <a:fillRect/>
          </a:stretch>
        </p:blipFill>
        <p:spPr bwMode="auto">
          <a:xfrm>
            <a:off x="1" y="1600200"/>
            <a:ext cx="8884180" cy="4776856"/>
          </a:xfrm>
          <a:prstGeom prst="rect">
            <a:avLst/>
          </a:prstGeom>
          <a:noFill/>
          <a:ln w="9525">
            <a:solidFill>
              <a:schemeClr val="accent1"/>
            </a:solidFill>
            <a:miter lim="800000"/>
            <a:headEnd/>
            <a:tailEnd/>
          </a:ln>
        </p:spPr>
      </p:pic>
      <p:sp>
        <p:nvSpPr>
          <p:cNvPr id="7" name="TextBox 6"/>
          <p:cNvSpPr txBox="1"/>
          <p:nvPr/>
        </p:nvSpPr>
        <p:spPr>
          <a:xfrm>
            <a:off x="2253138" y="4876800"/>
            <a:ext cx="824265" cy="1015663"/>
          </a:xfrm>
          <a:prstGeom prst="rect">
            <a:avLst/>
          </a:prstGeom>
          <a:solidFill>
            <a:srgbClr val="FFFF00"/>
          </a:solidFill>
        </p:spPr>
        <p:txBody>
          <a:bodyPr wrap="none" rtlCol="0">
            <a:spAutoFit/>
          </a:bodyPr>
          <a:lstStyle/>
          <a:p>
            <a:pPr algn="ctr"/>
            <a:r>
              <a:rPr lang="en-US" sz="2000" b="1" dirty="0" smtClean="0"/>
              <a:t>Age</a:t>
            </a:r>
          </a:p>
          <a:p>
            <a:pPr algn="ctr"/>
            <a:r>
              <a:rPr lang="en-US" sz="2000" b="1" dirty="0" smtClean="0"/>
              <a:t>0-4</a:t>
            </a:r>
          </a:p>
          <a:p>
            <a:pPr algn="ctr"/>
            <a:r>
              <a:rPr lang="en-US" sz="2000" b="1" dirty="0" smtClean="0"/>
              <a:t>5 hrs</a:t>
            </a:r>
            <a:endParaRPr lang="en-US" sz="2000" b="1" dirty="0"/>
          </a:p>
        </p:txBody>
      </p:sp>
      <p:sp>
        <p:nvSpPr>
          <p:cNvPr id="8" name="TextBox 7"/>
          <p:cNvSpPr txBox="1"/>
          <p:nvPr/>
        </p:nvSpPr>
        <p:spPr>
          <a:xfrm>
            <a:off x="3252555" y="4648200"/>
            <a:ext cx="663964" cy="1323439"/>
          </a:xfrm>
          <a:prstGeom prst="rect">
            <a:avLst/>
          </a:prstGeom>
          <a:solidFill>
            <a:schemeClr val="accent2">
              <a:lumMod val="40000"/>
              <a:lumOff val="60000"/>
            </a:schemeClr>
          </a:solidFill>
        </p:spPr>
        <p:txBody>
          <a:bodyPr wrap="none" rtlCol="0">
            <a:spAutoFit/>
          </a:bodyPr>
          <a:lstStyle/>
          <a:p>
            <a:pPr algn="ctr"/>
            <a:r>
              <a:rPr lang="en-US" sz="2000" b="1" dirty="0" smtClean="0"/>
              <a:t>Age</a:t>
            </a:r>
          </a:p>
          <a:p>
            <a:pPr algn="ctr"/>
            <a:r>
              <a:rPr lang="en-US" sz="2000" b="1" dirty="0" smtClean="0"/>
              <a:t>5-8</a:t>
            </a:r>
          </a:p>
          <a:p>
            <a:pPr algn="ctr"/>
            <a:r>
              <a:rPr lang="en-US" sz="2000" b="1" dirty="0" smtClean="0"/>
              <a:t>5.5</a:t>
            </a:r>
          </a:p>
          <a:p>
            <a:pPr algn="ctr"/>
            <a:r>
              <a:rPr lang="en-US" sz="2000" b="1" dirty="0" smtClean="0"/>
              <a:t> hrs</a:t>
            </a:r>
            <a:endParaRPr lang="en-US" sz="2000" b="1" dirty="0"/>
          </a:p>
        </p:txBody>
      </p:sp>
      <p:sp>
        <p:nvSpPr>
          <p:cNvPr id="9" name="TextBox 8"/>
          <p:cNvSpPr txBox="1"/>
          <p:nvPr/>
        </p:nvSpPr>
        <p:spPr>
          <a:xfrm>
            <a:off x="4080336" y="4495800"/>
            <a:ext cx="824265" cy="1015663"/>
          </a:xfrm>
          <a:prstGeom prst="rect">
            <a:avLst/>
          </a:prstGeom>
          <a:solidFill>
            <a:schemeClr val="bg2">
              <a:lumMod val="75000"/>
            </a:schemeClr>
          </a:solidFill>
        </p:spPr>
        <p:txBody>
          <a:bodyPr wrap="none" rtlCol="0">
            <a:spAutoFit/>
          </a:bodyPr>
          <a:lstStyle/>
          <a:p>
            <a:pPr algn="ctr"/>
            <a:r>
              <a:rPr lang="en-US" sz="2000" b="1" dirty="0" smtClean="0"/>
              <a:t>Age</a:t>
            </a:r>
          </a:p>
          <a:p>
            <a:pPr algn="ctr"/>
            <a:r>
              <a:rPr lang="en-US" sz="2000" b="1" dirty="0" smtClean="0"/>
              <a:t>9-18</a:t>
            </a:r>
          </a:p>
          <a:p>
            <a:pPr algn="ctr"/>
            <a:r>
              <a:rPr lang="en-US" sz="2000" b="1" dirty="0" smtClean="0"/>
              <a:t>6 hrs</a:t>
            </a:r>
            <a:endParaRPr lang="en-US" sz="2000" b="1" dirty="0"/>
          </a:p>
        </p:txBody>
      </p:sp>
      <p:sp>
        <p:nvSpPr>
          <p:cNvPr id="11" name="TextBox 10"/>
          <p:cNvSpPr txBox="1"/>
          <p:nvPr/>
        </p:nvSpPr>
        <p:spPr>
          <a:xfrm>
            <a:off x="2057400" y="2971800"/>
            <a:ext cx="1087387" cy="1015663"/>
          </a:xfrm>
          <a:prstGeom prst="rect">
            <a:avLst/>
          </a:prstGeom>
          <a:solidFill>
            <a:srgbClr val="CCFF66"/>
          </a:solidFill>
          <a:ln>
            <a:solidFill>
              <a:schemeClr val="tx1"/>
            </a:solidFill>
          </a:ln>
        </p:spPr>
        <p:txBody>
          <a:bodyPr wrap="square" rtlCol="0">
            <a:spAutoFit/>
          </a:bodyPr>
          <a:lstStyle/>
          <a:p>
            <a:pPr algn="ctr"/>
            <a:r>
              <a:rPr lang="en-US" sz="2000" b="1" dirty="0" smtClean="0"/>
              <a:t>2 hrs</a:t>
            </a:r>
          </a:p>
          <a:p>
            <a:pPr algn="ctr"/>
            <a:r>
              <a:rPr lang="en-US" sz="2000" b="1" dirty="0" smtClean="0"/>
              <a:t>in </a:t>
            </a:r>
          </a:p>
          <a:p>
            <a:pPr algn="ctr"/>
            <a:r>
              <a:rPr lang="en-US" sz="2000" b="1" dirty="0" smtClean="0"/>
              <a:t>noise</a:t>
            </a:r>
            <a:endParaRPr lang="en-US" sz="2000" b="1" dirty="0"/>
          </a:p>
        </p:txBody>
      </p:sp>
      <p:sp>
        <p:nvSpPr>
          <p:cNvPr id="14" name="TextBox 13"/>
          <p:cNvSpPr txBox="1"/>
          <p:nvPr/>
        </p:nvSpPr>
        <p:spPr>
          <a:xfrm>
            <a:off x="3505200" y="2514600"/>
            <a:ext cx="1066800" cy="1015663"/>
          </a:xfrm>
          <a:prstGeom prst="rect">
            <a:avLst/>
          </a:prstGeom>
          <a:solidFill>
            <a:srgbClr val="CCFF66"/>
          </a:solidFill>
          <a:ln>
            <a:solidFill>
              <a:schemeClr val="tx1"/>
            </a:solidFill>
          </a:ln>
        </p:spPr>
        <p:txBody>
          <a:bodyPr wrap="square" rtlCol="0">
            <a:spAutoFit/>
          </a:bodyPr>
          <a:lstStyle/>
          <a:p>
            <a:pPr algn="ctr"/>
            <a:r>
              <a:rPr lang="en-US" sz="2000" b="1" dirty="0" smtClean="0"/>
              <a:t>3 hrs</a:t>
            </a:r>
          </a:p>
          <a:p>
            <a:pPr algn="ctr"/>
            <a:r>
              <a:rPr lang="en-US" sz="2000" b="1" dirty="0" smtClean="0"/>
              <a:t>in </a:t>
            </a:r>
          </a:p>
          <a:p>
            <a:pPr algn="ctr"/>
            <a:r>
              <a:rPr lang="en-US" sz="2000" b="1" dirty="0" smtClean="0"/>
              <a:t>noise</a:t>
            </a:r>
            <a:endParaRPr lang="en-US" sz="2000" b="1" dirty="0"/>
          </a:p>
        </p:txBody>
      </p:sp>
      <p:sp>
        <p:nvSpPr>
          <p:cNvPr id="16" name="TextBox 15"/>
          <p:cNvSpPr txBox="1"/>
          <p:nvPr/>
        </p:nvSpPr>
        <p:spPr>
          <a:xfrm>
            <a:off x="5410200" y="4800600"/>
            <a:ext cx="816249" cy="400110"/>
          </a:xfrm>
          <a:prstGeom prst="rect">
            <a:avLst/>
          </a:prstGeom>
          <a:solidFill>
            <a:schemeClr val="accent5">
              <a:lumMod val="40000"/>
              <a:lumOff val="60000"/>
            </a:schemeClr>
          </a:solidFill>
        </p:spPr>
        <p:txBody>
          <a:bodyPr wrap="none" rtlCol="0">
            <a:spAutoFit/>
          </a:bodyPr>
          <a:lstStyle/>
          <a:p>
            <a:pPr algn="ctr"/>
            <a:r>
              <a:rPr lang="en-US" sz="2000" b="1" dirty="0" smtClean="0"/>
              <a:t>adult</a:t>
            </a:r>
            <a:endParaRPr lang="en-US" sz="2000" b="1" dirty="0"/>
          </a:p>
        </p:txBody>
      </p:sp>
      <p:pic>
        <p:nvPicPr>
          <p:cNvPr id="17" name="Picture 5" descr="C:\Users\karen\AppData\Local\Microsoft\Windows\Temporary Internet Files\Content.IE5\ZQN2JZOZ\MP900289613[1].jpg"/>
          <p:cNvPicPr>
            <a:picLocks noChangeAspect="1" noChangeArrowheads="1"/>
          </p:cNvPicPr>
          <p:nvPr/>
        </p:nvPicPr>
        <p:blipFill>
          <a:blip r:embed="rId3" cstate="print"/>
          <a:srcRect l="14283" r="11456"/>
          <a:stretch>
            <a:fillRect/>
          </a:stretch>
        </p:blipFill>
        <p:spPr bwMode="auto">
          <a:xfrm rot="2449222">
            <a:off x="6645464" y="439014"/>
            <a:ext cx="2022001" cy="1824284"/>
          </a:xfrm>
          <a:prstGeom prst="rect">
            <a:avLst/>
          </a:prstGeom>
          <a:noFill/>
        </p:spPr>
      </p:pic>
      <p:sp>
        <p:nvSpPr>
          <p:cNvPr id="18" name="TextBox 17"/>
          <p:cNvSpPr txBox="1"/>
          <p:nvPr/>
        </p:nvSpPr>
        <p:spPr>
          <a:xfrm rot="20029560">
            <a:off x="4534484" y="2610120"/>
            <a:ext cx="1231427" cy="461665"/>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smtClean="0"/>
              <a:t>FM use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3778</TotalTime>
  <Words>4222</Words>
  <Application>Microsoft Office PowerPoint</Application>
  <PresentationFormat>On-screen Show (4:3)</PresentationFormat>
  <Paragraphs>507</Paragraphs>
  <Slides>60</Slides>
  <Notes>3</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Concourse</vt:lpstr>
      <vt:lpstr>Building Social Language &amp; Communication Confidence:  The Key Role of the Family</vt:lpstr>
      <vt:lpstr>Raise your awareness on:</vt:lpstr>
      <vt:lpstr>Relative Number of Children  by Degree of Hearing Loss</vt:lpstr>
      <vt:lpstr>Continuum of communication modality </vt:lpstr>
      <vt:lpstr>We know..</vt:lpstr>
      <vt:lpstr>Ingredients of  Communication Confidence</vt:lpstr>
      <vt:lpstr>Data Logging Study Findings 8 months – almost 5000 children</vt:lpstr>
      <vt:lpstr>Data logging study Number of hours by hearing loss degree</vt:lpstr>
      <vt:lpstr>Data logging study Number of hours by age</vt:lpstr>
      <vt:lpstr>What is ‘confidence’?</vt:lpstr>
      <vt:lpstr>First step to confidence</vt:lpstr>
      <vt:lpstr>Communication expectations: Consistent, dependable hearing</vt:lpstr>
      <vt:lpstr>Communication expectations: Hearing sometimes and not other times</vt:lpstr>
      <vt:lpstr>A word about psychosocial development</vt:lpstr>
      <vt:lpstr>A word about psychosocial development</vt:lpstr>
      <vt:lpstr>Acknowledging Difference</vt:lpstr>
      <vt:lpstr>A word about psychosocial development</vt:lpstr>
      <vt:lpstr>A word about psychosocial development</vt:lpstr>
      <vt:lpstr>Socialization –  not just ‘making friends’</vt:lpstr>
      <vt:lpstr>Social skills include:</vt:lpstr>
      <vt:lpstr>Rules of conversation</vt:lpstr>
      <vt:lpstr>Styles of Communication</vt:lpstr>
      <vt:lpstr>Slide 23</vt:lpstr>
      <vt:lpstr>Example: the ‘star’ at preschool</vt:lpstr>
      <vt:lpstr>The ‘star’ at preschool</vt:lpstr>
      <vt:lpstr>Communication includes Social Cues</vt:lpstr>
      <vt:lpstr>How are social cues communicated?</vt:lpstr>
      <vt:lpstr>Why is this so important?</vt:lpstr>
      <vt:lpstr>How can we shape social skills?</vt:lpstr>
      <vt:lpstr>Example:  Providing the words</vt:lpstr>
      <vt:lpstr>How can we shape social skills?</vt:lpstr>
      <vt:lpstr>Communication Competence</vt:lpstr>
      <vt:lpstr>Social language:</vt:lpstr>
      <vt:lpstr>What is ‘Cool’:</vt:lpstr>
      <vt:lpstr>Steps to build social language</vt:lpstr>
      <vt:lpstr>Role play moments….Example</vt:lpstr>
      <vt:lpstr>Communication Competence</vt:lpstr>
      <vt:lpstr>Self-concept</vt:lpstr>
      <vt:lpstr>Self-concept example</vt:lpstr>
      <vt:lpstr>The stages of facing loss</vt:lpstr>
      <vt:lpstr>Self-concept is learned</vt:lpstr>
      <vt:lpstr>Self-esteem is linked to self-concept</vt:lpstr>
      <vt:lpstr>A high self-esteem and self-confidence are needed to advocate</vt:lpstr>
      <vt:lpstr>Self-esteem can be increased by: </vt:lpstr>
      <vt:lpstr>Self-esteem and self-confidence  are the foundation of a child’s communication competence and willingness to advocate for his or her communication needs  How can parents help their child develop in these areas?</vt:lpstr>
      <vt:lpstr>The critical need to narrate</vt:lpstr>
      <vt:lpstr>Help your child be aware of listening challenges and source of the problem…..What can he do?</vt:lpstr>
      <vt:lpstr>The critical need  for parents to narrate</vt:lpstr>
      <vt:lpstr>Foster development of  critical listening skills</vt:lpstr>
      <vt:lpstr>Communication confidence includes expecting independence with hearing technology </vt:lpstr>
      <vt:lpstr>  Student Expectations for Advocacy &amp; Monitoring Listening and Hearing Technology  SEAM for School Success = a skill hierarchy Prior to School Entry</vt:lpstr>
      <vt:lpstr>Planning for Improvement:</vt:lpstr>
      <vt:lpstr>Gathering Family Observations – Important information for schools!</vt:lpstr>
      <vt:lpstr>Slide 54</vt:lpstr>
      <vt:lpstr>Starting School LIFE</vt:lpstr>
      <vt:lpstr>Slide 56</vt:lpstr>
      <vt:lpstr>Being a Communication Partner</vt:lpstr>
      <vt:lpstr>Parents’ View of Independence</vt:lpstr>
      <vt:lpstr>Resources available: http://successforkidswithhearingloss.com </vt:lpstr>
      <vt:lpstr>Final Thoughts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Students  with Hearing Loss  Become Independent Communication Advocates</dc:title>
  <dc:creator>karenlanderson</dc:creator>
  <cp:lastModifiedBy>karenlanderson</cp:lastModifiedBy>
  <cp:revision>155</cp:revision>
  <dcterms:created xsi:type="dcterms:W3CDTF">2011-09-17T12:18:34Z</dcterms:created>
  <dcterms:modified xsi:type="dcterms:W3CDTF">2012-02-18T18:38:56Z</dcterms:modified>
</cp:coreProperties>
</file>