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s/slide56.xml" ContentType="application/vnd.openxmlformats-officedocument.presentationml.slide+xml"/>
  <Override PartName="/ppt/slides/slide5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theme/themeOverride1.xml" ContentType="application/vnd.openxmlformats-officedocument.themeOverr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charts/chart3.xml" ContentType="application/vnd.openxmlformats-officedocument.drawingml.chart+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charts/chart1.xml" ContentType="application/vnd.openxmlformats-officedocument.drawingml.char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rawings/drawing1.xml" ContentType="application/vnd.openxmlformats-officedocument.drawingml.chartshapes+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Default Extension="jpeg" ContentType="image/jpeg"/>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Override PartName="/ppt/slides/slide8.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charts/chart2.xml" ContentType="application/vnd.openxmlformats-officedocument.drawingml.char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62"/>
  </p:notesMasterIdLst>
  <p:handoutMasterIdLst>
    <p:handoutMasterId r:id="rId63"/>
  </p:handoutMasterIdLst>
  <p:sldIdLst>
    <p:sldId id="256" r:id="rId2"/>
    <p:sldId id="380" r:id="rId3"/>
    <p:sldId id="454" r:id="rId4"/>
    <p:sldId id="495" r:id="rId5"/>
    <p:sldId id="494" r:id="rId6"/>
    <p:sldId id="497" r:id="rId7"/>
    <p:sldId id="496" r:id="rId8"/>
    <p:sldId id="500" r:id="rId9"/>
    <p:sldId id="501" r:id="rId10"/>
    <p:sldId id="502" r:id="rId11"/>
    <p:sldId id="503" r:id="rId12"/>
    <p:sldId id="498" r:id="rId13"/>
    <p:sldId id="504" r:id="rId14"/>
    <p:sldId id="505" r:id="rId15"/>
    <p:sldId id="506" r:id="rId16"/>
    <p:sldId id="534" r:id="rId17"/>
    <p:sldId id="507" r:id="rId18"/>
    <p:sldId id="508" r:id="rId19"/>
    <p:sldId id="509" r:id="rId20"/>
    <p:sldId id="510" r:id="rId21"/>
    <p:sldId id="511" r:id="rId22"/>
    <p:sldId id="514" r:id="rId23"/>
    <p:sldId id="512" r:id="rId24"/>
    <p:sldId id="513" r:id="rId25"/>
    <p:sldId id="515" r:id="rId26"/>
    <p:sldId id="516" r:id="rId27"/>
    <p:sldId id="462" r:id="rId28"/>
    <p:sldId id="517" r:id="rId29"/>
    <p:sldId id="518" r:id="rId30"/>
    <p:sldId id="531" r:id="rId31"/>
    <p:sldId id="519" r:id="rId32"/>
    <p:sldId id="520" r:id="rId33"/>
    <p:sldId id="523" r:id="rId34"/>
    <p:sldId id="484" r:id="rId35"/>
    <p:sldId id="463" r:id="rId36"/>
    <p:sldId id="464" r:id="rId37"/>
    <p:sldId id="466" r:id="rId38"/>
    <p:sldId id="526" r:id="rId39"/>
    <p:sldId id="467" r:id="rId40"/>
    <p:sldId id="468" r:id="rId41"/>
    <p:sldId id="481" r:id="rId42"/>
    <p:sldId id="487" r:id="rId43"/>
    <p:sldId id="482" r:id="rId44"/>
    <p:sldId id="486" r:id="rId45"/>
    <p:sldId id="483" r:id="rId46"/>
    <p:sldId id="488" r:id="rId47"/>
    <p:sldId id="489" r:id="rId48"/>
    <p:sldId id="490" r:id="rId49"/>
    <p:sldId id="491" r:id="rId50"/>
    <p:sldId id="492" r:id="rId51"/>
    <p:sldId id="527" r:id="rId52"/>
    <p:sldId id="528" r:id="rId53"/>
    <p:sldId id="529" r:id="rId54"/>
    <p:sldId id="455" r:id="rId55"/>
    <p:sldId id="457" r:id="rId56"/>
    <p:sldId id="458" r:id="rId57"/>
    <p:sldId id="460" r:id="rId58"/>
    <p:sldId id="522" r:id="rId59"/>
    <p:sldId id="530" r:id="rId60"/>
    <p:sldId id="533" r:id="rId61"/>
  </p:sldIdLst>
  <p:sldSz cx="9144000" cy="6858000" type="screen4x3"/>
  <p:notesSz cx="68580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FF66"/>
    <a:srgbClr val="006600"/>
    <a:srgbClr val="CCFF99"/>
    <a:srgbClr val="FFFF99"/>
    <a:srgbClr val="FF33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34" autoAdjust="0"/>
    <p:restoredTop sz="86434" autoAdjust="0"/>
  </p:normalViewPr>
  <p:slideViewPr>
    <p:cSldViewPr>
      <p:cViewPr varScale="1">
        <p:scale>
          <a:sx n="58" d="100"/>
          <a:sy n="58" d="100"/>
        </p:scale>
        <p:origin x="-786" y="-78"/>
      </p:cViewPr>
      <p:guideLst>
        <p:guide orient="horz" pos="2160"/>
        <p:guide pos="2880"/>
      </p:guideLst>
    </p:cSldViewPr>
  </p:slideViewPr>
  <p:outlineViewPr>
    <p:cViewPr>
      <p:scale>
        <a:sx n="33" d="100"/>
        <a:sy n="33" d="100"/>
      </p:scale>
      <p:origin x="0" y="54114"/>
    </p:cViewPr>
  </p:outlineViewPr>
  <p:notesTextViewPr>
    <p:cViewPr>
      <p:scale>
        <a:sx n="100" d="100"/>
        <a:sy n="100" d="100"/>
      </p:scale>
      <p:origin x="0" y="0"/>
    </p:cViewPr>
  </p:notesTextViewPr>
  <p:sorterViewPr>
    <p:cViewPr>
      <p:scale>
        <a:sx n="50" d="100"/>
        <a:sy n="50" d="100"/>
      </p:scale>
      <p:origin x="0" y="660"/>
    </p:cViewPr>
  </p:sorterViewPr>
  <p:notesViewPr>
    <p:cSldViewPr>
      <p:cViewPr varScale="1">
        <p:scale>
          <a:sx n="50" d="100"/>
          <a:sy n="50" d="100"/>
        </p:scale>
        <p:origin x="-2130" y="-96"/>
      </p:cViewPr>
      <p:guideLst>
        <p:guide orient="horz" pos="2928"/>
        <p:guide pos="2160"/>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Book1"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Book1" TargetMode="External"/></Relationships>
</file>

<file path=ppt/charts/_rels/chart3.xml.rels><?xml version="1.0" encoding="UTF-8" standalone="yes"?>
<Relationships xmlns="http://schemas.openxmlformats.org/package/2006/relationships"><Relationship Id="rId2" Type="http://schemas.openxmlformats.org/officeDocument/2006/relationships/oleObject" Target="file:///C:\Users\karen\Desktop\SCRIPT\SCRIPT%20scoring%20data.xlsx"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chart>
    <c:plotArea>
      <c:layout/>
      <c:pieChart>
        <c:varyColors val="1"/>
        <c:ser>
          <c:idx val="0"/>
          <c:order val="0"/>
          <c:spPr>
            <a:solidFill>
              <a:schemeClr val="accent3">
                <a:lumMod val="75000"/>
              </a:schemeClr>
            </a:solidFill>
          </c:spPr>
          <c:dPt>
            <c:idx val="0"/>
            <c:spPr>
              <a:solidFill>
                <a:srgbClr val="FFC000"/>
              </a:solidFill>
            </c:spPr>
          </c:dPt>
          <c:dPt>
            <c:idx val="1"/>
            <c:spPr>
              <a:solidFill>
                <a:schemeClr val="bg2">
                  <a:lumMod val="75000"/>
                </a:schemeClr>
              </a:solidFill>
            </c:spPr>
          </c:dPt>
          <c:dLbls>
            <c:dLbl>
              <c:idx val="0"/>
              <c:layout>
                <c:manualLayout>
                  <c:x val="-0.15720618256051339"/>
                  <c:y val="-0.35529661981253935"/>
                </c:manualLayout>
              </c:layout>
              <c:dLblPos val="bestFit"/>
              <c:showVal val="1"/>
            </c:dLbl>
            <c:txPr>
              <a:bodyPr/>
              <a:lstStyle/>
              <a:p>
                <a:pPr>
                  <a:defRPr sz="2400" b="1"/>
                </a:pPr>
                <a:endParaRPr lang="en-US"/>
              </a:p>
            </c:txPr>
            <c:dLblPos val="ctr"/>
            <c:showVal val="1"/>
            <c:showLeaderLines val="1"/>
          </c:dLbls>
          <c:cat>
            <c:strRef>
              <c:f>Sheet1!$A$5:$A$6</c:f>
              <c:strCache>
                <c:ptCount val="2"/>
                <c:pt idx="0">
                  <c:v>Schools with less than 3 DHH students</c:v>
                </c:pt>
                <c:pt idx="1">
                  <c:v>Schools with more than 3 DHH students</c:v>
                </c:pt>
              </c:strCache>
            </c:strRef>
          </c:cat>
          <c:val>
            <c:numRef>
              <c:f>Sheet1!$B$5:$B$6</c:f>
              <c:numCache>
                <c:formatCode>0%</c:formatCode>
                <c:ptCount val="2"/>
                <c:pt idx="0">
                  <c:v>0.8</c:v>
                </c:pt>
                <c:pt idx="1">
                  <c:v>0.2</c:v>
                </c:pt>
              </c:numCache>
            </c:numRef>
          </c:val>
        </c:ser>
        <c:firstSliceAng val="0"/>
      </c:pieChart>
    </c:plotArea>
    <c:legend>
      <c:legendPos val="r"/>
      <c:legendEntry>
        <c:idx val="0"/>
        <c:txPr>
          <a:bodyPr/>
          <a:lstStyle/>
          <a:p>
            <a:pPr>
              <a:defRPr sz="2400" b="1"/>
            </a:pPr>
            <a:endParaRPr lang="en-US"/>
          </a:p>
        </c:txPr>
      </c:legendEntry>
      <c:legendEntry>
        <c:idx val="1"/>
        <c:txPr>
          <a:bodyPr/>
          <a:lstStyle/>
          <a:p>
            <a:pPr>
              <a:defRPr sz="2400"/>
            </a:pPr>
            <a:endParaRPr lang="en-US"/>
          </a:p>
        </c:txPr>
      </c:legendEntry>
      <c:layout>
        <c:manualLayout>
          <c:xMode val="edge"/>
          <c:yMode val="edge"/>
          <c:x val="0.64747205210459846"/>
          <c:y val="2.6720949049064056E-2"/>
          <c:w val="0.33431802274715716"/>
          <c:h val="0.70523913677456984"/>
        </c:manualLayout>
      </c:layout>
      <c:txPr>
        <a:bodyPr/>
        <a:lstStyle/>
        <a:p>
          <a:pPr>
            <a:defRPr sz="2400"/>
          </a:pPr>
          <a:endParaRPr lang="en-US"/>
        </a:p>
      </c:txPr>
    </c:legend>
    <c:plotVisOnly val="1"/>
  </c:chart>
  <c:externalData r:id="rId1"/>
  <c:userShapes r:id="rId2"/>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n-US"/>
  <c:chart>
    <c:plotArea>
      <c:layout/>
      <c:pieChart>
        <c:varyColors val="1"/>
        <c:ser>
          <c:idx val="0"/>
          <c:order val="0"/>
          <c:dLbls>
            <c:txPr>
              <a:bodyPr/>
              <a:lstStyle/>
              <a:p>
                <a:pPr>
                  <a:defRPr sz="3200" b="1"/>
                </a:pPr>
                <a:endParaRPr lang="en-US"/>
              </a:p>
            </c:txPr>
            <c:dLblPos val="ctr"/>
            <c:showVal val="1"/>
            <c:showLeaderLines val="1"/>
          </c:dLbls>
          <c:cat>
            <c:strRef>
              <c:f>Sheet1!$A$1:$A$3</c:f>
              <c:strCache>
                <c:ptCount val="3"/>
                <c:pt idx="0">
                  <c:v>Population at schools with 1 DHH student</c:v>
                </c:pt>
                <c:pt idx="1">
                  <c:v>Population at school with 2-3 DHH students</c:v>
                </c:pt>
                <c:pt idx="2">
                  <c:v>Population at schools with &gt;3 DHH students</c:v>
                </c:pt>
              </c:strCache>
            </c:strRef>
          </c:cat>
          <c:val>
            <c:numRef>
              <c:f>Sheet1!$B$1:$B$3</c:f>
              <c:numCache>
                <c:formatCode>0%</c:formatCode>
                <c:ptCount val="3"/>
                <c:pt idx="0">
                  <c:v>0.19</c:v>
                </c:pt>
                <c:pt idx="1">
                  <c:v>0.27</c:v>
                </c:pt>
                <c:pt idx="2">
                  <c:v>0.41000000000000014</c:v>
                </c:pt>
              </c:numCache>
            </c:numRef>
          </c:val>
        </c:ser>
        <c:firstSliceAng val="0"/>
      </c:pieChart>
    </c:plotArea>
    <c:legend>
      <c:legendPos val="r"/>
      <c:legendEntry>
        <c:idx val="0"/>
        <c:txPr>
          <a:bodyPr/>
          <a:lstStyle/>
          <a:p>
            <a:pPr>
              <a:defRPr sz="1800" b="1"/>
            </a:pPr>
            <a:endParaRPr lang="en-US"/>
          </a:p>
        </c:txPr>
      </c:legendEntry>
      <c:legendEntry>
        <c:idx val="1"/>
        <c:txPr>
          <a:bodyPr/>
          <a:lstStyle/>
          <a:p>
            <a:pPr>
              <a:defRPr sz="1800"/>
            </a:pPr>
            <a:endParaRPr lang="en-US"/>
          </a:p>
        </c:txPr>
      </c:legendEntry>
      <c:legendEntry>
        <c:idx val="2"/>
        <c:txPr>
          <a:bodyPr/>
          <a:lstStyle/>
          <a:p>
            <a:pPr>
              <a:defRPr sz="2000"/>
            </a:pPr>
            <a:endParaRPr lang="en-US"/>
          </a:p>
        </c:txPr>
      </c:legendEntry>
      <c:layout>
        <c:manualLayout>
          <c:xMode val="edge"/>
          <c:yMode val="edge"/>
          <c:x val="0.63860576455720841"/>
          <c:y val="0.12769629828474155"/>
          <c:w val="0.33515966754155752"/>
          <c:h val="0.76927611687206288"/>
        </c:manualLayout>
      </c:layout>
      <c:txPr>
        <a:bodyPr/>
        <a:lstStyle/>
        <a:p>
          <a:pPr>
            <a:defRPr sz="1400"/>
          </a:pPr>
          <a:endParaRPr lang="en-US"/>
        </a:p>
      </c:txPr>
    </c:legend>
    <c:plotVisOnly val="1"/>
  </c:chart>
  <c:externalData r:id="rId1"/>
</c:chartSpace>
</file>

<file path=ppt/charts/chart3.xml><?xml version="1.0" encoding="utf-8"?>
<c:chartSpace xmlns:c="http://schemas.openxmlformats.org/drawingml/2006/chart" xmlns:a="http://schemas.openxmlformats.org/drawingml/2006/main" xmlns:r="http://schemas.openxmlformats.org/officeDocument/2006/relationships">
  <c:date1904 val="1"/>
  <c:lang val="en-US"/>
  <c:clrMapOvr bg1="lt1" tx1="dk1" bg2="lt2" tx2="dk2" accent1="accent1" accent2="accent2" accent3="accent3" accent4="accent4" accent5="accent5" accent6="accent6" hlink="hlink" folHlink="folHlink"/>
  <c:chart>
    <c:title>
      <c:tx>
        <c:rich>
          <a:bodyPr/>
          <a:lstStyle/>
          <a:p>
            <a:pPr>
              <a:defRPr sz="2400"/>
            </a:pPr>
            <a:r>
              <a:rPr lang="en-US" sz="2400" dirty="0"/>
              <a:t>Percentage</a:t>
            </a:r>
            <a:r>
              <a:rPr lang="en-US" sz="2400" baseline="0" dirty="0"/>
              <a:t> Use of Strategy Types by </a:t>
            </a:r>
            <a:r>
              <a:rPr lang="en-US" sz="2400" baseline="0" dirty="0" smtClean="0"/>
              <a:t>Age when CHILD is not understood</a:t>
            </a:r>
            <a:endParaRPr lang="en-US" sz="2400" dirty="0"/>
          </a:p>
        </c:rich>
      </c:tx>
      <c:layout>
        <c:manualLayout>
          <c:xMode val="edge"/>
          <c:yMode val="edge"/>
          <c:x val="7.8885205138831613E-2"/>
          <c:y val="2.3529411764705879E-2"/>
        </c:manualLayout>
      </c:layout>
    </c:title>
    <c:plotArea>
      <c:layout>
        <c:manualLayout>
          <c:layoutTarget val="inner"/>
          <c:xMode val="edge"/>
          <c:yMode val="edge"/>
          <c:x val="1.6081871345029274E-2"/>
          <c:y val="0.21261093098656791"/>
          <c:w val="0.96783625730994161"/>
          <c:h val="0.64365709433379792"/>
        </c:manualLayout>
      </c:layout>
      <c:barChart>
        <c:barDir val="col"/>
        <c:grouping val="percentStacked"/>
        <c:ser>
          <c:idx val="0"/>
          <c:order val="0"/>
          <c:tx>
            <c:strRef>
              <c:f>Sheet4!$E$81</c:f>
              <c:strCache>
                <c:ptCount val="1"/>
                <c:pt idx="0">
                  <c:v>Repetition</c:v>
                </c:pt>
              </c:strCache>
            </c:strRef>
          </c:tx>
          <c:spPr>
            <a:solidFill>
              <a:srgbClr val="FFFF00"/>
            </a:solidFill>
          </c:spPr>
          <c:dLbls>
            <c:txPr>
              <a:bodyPr/>
              <a:lstStyle/>
              <a:p>
                <a:pPr>
                  <a:defRPr sz="2400"/>
                </a:pPr>
                <a:endParaRPr lang="en-US"/>
              </a:p>
            </c:txPr>
            <c:showVal val="1"/>
          </c:dLbls>
          <c:cat>
            <c:multiLvlStrRef>
              <c:f>Sheet4!$F$79:$J$80</c:f>
              <c:multiLvlStrCache>
                <c:ptCount val="5"/>
                <c:lvl>
                  <c:pt idx="0">
                    <c:v>3</c:v>
                  </c:pt>
                  <c:pt idx="1">
                    <c:v>5</c:v>
                  </c:pt>
                  <c:pt idx="2">
                    <c:v>7</c:v>
                  </c:pt>
                  <c:pt idx="3">
                    <c:v>9</c:v>
                  </c:pt>
                  <c:pt idx="4">
                    <c:v>8 to 11</c:v>
                  </c:pt>
                </c:lvl>
                <c:lvl>
                  <c:pt idx="0">
                    <c:v>Age</c:v>
                  </c:pt>
                </c:lvl>
              </c:multiLvlStrCache>
            </c:multiLvlStrRef>
          </c:cat>
          <c:val>
            <c:numRef>
              <c:f>Sheet4!$F$81:$J$81</c:f>
              <c:numCache>
                <c:formatCode>General</c:formatCode>
                <c:ptCount val="5"/>
                <c:pt idx="0">
                  <c:v>50</c:v>
                </c:pt>
                <c:pt idx="1">
                  <c:v>57</c:v>
                </c:pt>
                <c:pt idx="2">
                  <c:v>56</c:v>
                </c:pt>
                <c:pt idx="3">
                  <c:v>43</c:v>
                </c:pt>
                <c:pt idx="4">
                  <c:v>28</c:v>
                </c:pt>
              </c:numCache>
            </c:numRef>
          </c:val>
        </c:ser>
        <c:ser>
          <c:idx val="1"/>
          <c:order val="1"/>
          <c:tx>
            <c:strRef>
              <c:f>Sheet4!$E$82</c:f>
              <c:strCache>
                <c:ptCount val="1"/>
                <c:pt idx="0">
                  <c:v>Revision</c:v>
                </c:pt>
              </c:strCache>
            </c:strRef>
          </c:tx>
          <c:spPr>
            <a:solidFill>
              <a:srgbClr val="92D050"/>
            </a:solidFill>
          </c:spPr>
          <c:dLbls>
            <c:txPr>
              <a:bodyPr/>
              <a:lstStyle/>
              <a:p>
                <a:pPr>
                  <a:defRPr sz="2000"/>
                </a:pPr>
                <a:endParaRPr lang="en-US"/>
              </a:p>
            </c:txPr>
            <c:showVal val="1"/>
          </c:dLbls>
          <c:cat>
            <c:multiLvlStrRef>
              <c:f>Sheet4!$F$79:$J$80</c:f>
              <c:multiLvlStrCache>
                <c:ptCount val="5"/>
                <c:lvl>
                  <c:pt idx="0">
                    <c:v>3</c:v>
                  </c:pt>
                  <c:pt idx="1">
                    <c:v>5</c:v>
                  </c:pt>
                  <c:pt idx="2">
                    <c:v>7</c:v>
                  </c:pt>
                  <c:pt idx="3">
                    <c:v>9</c:v>
                  </c:pt>
                  <c:pt idx="4">
                    <c:v>8 to 11</c:v>
                  </c:pt>
                </c:lvl>
                <c:lvl>
                  <c:pt idx="0">
                    <c:v>Age</c:v>
                  </c:pt>
                </c:lvl>
              </c:multiLvlStrCache>
            </c:multiLvlStrRef>
          </c:cat>
          <c:val>
            <c:numRef>
              <c:f>Sheet4!$F$82:$J$82</c:f>
              <c:numCache>
                <c:formatCode>General</c:formatCode>
                <c:ptCount val="5"/>
                <c:pt idx="0">
                  <c:v>5</c:v>
                </c:pt>
                <c:pt idx="1">
                  <c:v>8</c:v>
                </c:pt>
                <c:pt idx="2">
                  <c:v>13</c:v>
                </c:pt>
                <c:pt idx="3">
                  <c:v>12</c:v>
                </c:pt>
                <c:pt idx="4">
                  <c:v>18</c:v>
                </c:pt>
              </c:numCache>
            </c:numRef>
          </c:val>
        </c:ser>
        <c:ser>
          <c:idx val="2"/>
          <c:order val="2"/>
          <c:tx>
            <c:strRef>
              <c:f>Sheet4!$E$83</c:f>
              <c:strCache>
                <c:ptCount val="1"/>
                <c:pt idx="0">
                  <c:v>Simple Addition</c:v>
                </c:pt>
              </c:strCache>
            </c:strRef>
          </c:tx>
          <c:spPr>
            <a:solidFill>
              <a:schemeClr val="bg2">
                <a:lumMod val="75000"/>
              </a:schemeClr>
            </a:solidFill>
          </c:spPr>
          <c:dLbls>
            <c:txPr>
              <a:bodyPr/>
              <a:lstStyle/>
              <a:p>
                <a:pPr>
                  <a:defRPr sz="2000"/>
                </a:pPr>
                <a:endParaRPr lang="en-US"/>
              </a:p>
            </c:txPr>
            <c:showVal val="1"/>
          </c:dLbls>
          <c:cat>
            <c:multiLvlStrRef>
              <c:f>Sheet4!$F$79:$J$80</c:f>
              <c:multiLvlStrCache>
                <c:ptCount val="5"/>
                <c:lvl>
                  <c:pt idx="0">
                    <c:v>3</c:v>
                  </c:pt>
                  <c:pt idx="1">
                    <c:v>5</c:v>
                  </c:pt>
                  <c:pt idx="2">
                    <c:v>7</c:v>
                  </c:pt>
                  <c:pt idx="3">
                    <c:v>9</c:v>
                  </c:pt>
                  <c:pt idx="4">
                    <c:v>8 to 11</c:v>
                  </c:pt>
                </c:lvl>
                <c:lvl>
                  <c:pt idx="0">
                    <c:v>Age</c:v>
                  </c:pt>
                </c:lvl>
              </c:multiLvlStrCache>
            </c:multiLvlStrRef>
          </c:cat>
          <c:val>
            <c:numRef>
              <c:f>Sheet4!$F$83:$J$83</c:f>
              <c:numCache>
                <c:formatCode>General</c:formatCode>
                <c:ptCount val="5"/>
                <c:pt idx="0">
                  <c:v>9</c:v>
                </c:pt>
                <c:pt idx="1">
                  <c:v>19</c:v>
                </c:pt>
                <c:pt idx="2">
                  <c:v>26</c:v>
                </c:pt>
                <c:pt idx="3">
                  <c:v>34</c:v>
                </c:pt>
                <c:pt idx="4">
                  <c:v>20</c:v>
                </c:pt>
              </c:numCache>
            </c:numRef>
          </c:val>
        </c:ser>
        <c:ser>
          <c:idx val="3"/>
          <c:order val="3"/>
          <c:tx>
            <c:strRef>
              <c:f>Sheet4!$E$84</c:f>
              <c:strCache>
                <c:ptCount val="1"/>
                <c:pt idx="0">
                  <c:v>Clarifying Addition </c:v>
                </c:pt>
              </c:strCache>
            </c:strRef>
          </c:tx>
          <c:spPr>
            <a:solidFill>
              <a:srgbClr val="00B0F0"/>
            </a:solidFill>
          </c:spPr>
          <c:dLbls>
            <c:txPr>
              <a:bodyPr/>
              <a:lstStyle/>
              <a:p>
                <a:pPr>
                  <a:defRPr sz="2000"/>
                </a:pPr>
                <a:endParaRPr lang="en-US"/>
              </a:p>
            </c:txPr>
            <c:showVal val="1"/>
          </c:dLbls>
          <c:cat>
            <c:multiLvlStrRef>
              <c:f>Sheet4!$F$79:$J$80</c:f>
              <c:multiLvlStrCache>
                <c:ptCount val="5"/>
                <c:lvl>
                  <c:pt idx="0">
                    <c:v>3</c:v>
                  </c:pt>
                  <c:pt idx="1">
                    <c:v>5</c:v>
                  </c:pt>
                  <c:pt idx="2">
                    <c:v>7</c:v>
                  </c:pt>
                  <c:pt idx="3">
                    <c:v>9</c:v>
                  </c:pt>
                  <c:pt idx="4">
                    <c:v>8 to 11</c:v>
                  </c:pt>
                </c:lvl>
                <c:lvl>
                  <c:pt idx="0">
                    <c:v>Age</c:v>
                  </c:pt>
                </c:lvl>
              </c:multiLvlStrCache>
            </c:multiLvlStrRef>
          </c:cat>
          <c:val>
            <c:numRef>
              <c:f>Sheet4!$F$84:$J$84</c:f>
              <c:numCache>
                <c:formatCode>General</c:formatCode>
                <c:ptCount val="5"/>
                <c:pt idx="0">
                  <c:v>0</c:v>
                </c:pt>
                <c:pt idx="1">
                  <c:v>0</c:v>
                </c:pt>
                <c:pt idx="2">
                  <c:v>1</c:v>
                </c:pt>
                <c:pt idx="3">
                  <c:v>8</c:v>
                </c:pt>
                <c:pt idx="4">
                  <c:v>34</c:v>
                </c:pt>
              </c:numCache>
            </c:numRef>
          </c:val>
        </c:ser>
        <c:ser>
          <c:idx val="4"/>
          <c:order val="4"/>
          <c:tx>
            <c:strRef>
              <c:f>Sheet4!$E$85</c:f>
              <c:strCache>
                <c:ptCount val="1"/>
                <c:pt idx="0">
                  <c:v>Inappropriate</c:v>
                </c:pt>
              </c:strCache>
            </c:strRef>
          </c:tx>
          <c:spPr>
            <a:solidFill>
              <a:srgbClr val="FFC000"/>
            </a:solidFill>
          </c:spPr>
          <c:dLbls>
            <c:txPr>
              <a:bodyPr/>
              <a:lstStyle/>
              <a:p>
                <a:pPr>
                  <a:defRPr sz="2000"/>
                </a:pPr>
                <a:endParaRPr lang="en-US"/>
              </a:p>
            </c:txPr>
            <c:showVal val="1"/>
          </c:dLbls>
          <c:cat>
            <c:multiLvlStrRef>
              <c:f>Sheet4!$F$79:$J$80</c:f>
              <c:multiLvlStrCache>
                <c:ptCount val="5"/>
                <c:lvl>
                  <c:pt idx="0">
                    <c:v>3</c:v>
                  </c:pt>
                  <c:pt idx="1">
                    <c:v>5</c:v>
                  </c:pt>
                  <c:pt idx="2">
                    <c:v>7</c:v>
                  </c:pt>
                  <c:pt idx="3">
                    <c:v>9</c:v>
                  </c:pt>
                  <c:pt idx="4">
                    <c:v>8 to 11</c:v>
                  </c:pt>
                </c:lvl>
                <c:lvl>
                  <c:pt idx="0">
                    <c:v>Age</c:v>
                  </c:pt>
                </c:lvl>
              </c:multiLvlStrCache>
            </c:multiLvlStrRef>
          </c:cat>
          <c:val>
            <c:numRef>
              <c:f>Sheet4!$F$85:$J$85</c:f>
              <c:numCache>
                <c:formatCode>General</c:formatCode>
                <c:ptCount val="5"/>
                <c:pt idx="0">
                  <c:v>35</c:v>
                </c:pt>
                <c:pt idx="1">
                  <c:v>15</c:v>
                </c:pt>
                <c:pt idx="2">
                  <c:v>4</c:v>
                </c:pt>
                <c:pt idx="3">
                  <c:v>3</c:v>
                </c:pt>
                <c:pt idx="4">
                  <c:v>0</c:v>
                </c:pt>
              </c:numCache>
            </c:numRef>
          </c:val>
        </c:ser>
        <c:dLbls>
          <c:showVal val="1"/>
        </c:dLbls>
        <c:gapWidth val="95"/>
        <c:overlap val="100"/>
        <c:axId val="74484736"/>
        <c:axId val="74494720"/>
      </c:barChart>
      <c:catAx>
        <c:axId val="74484736"/>
        <c:scaling>
          <c:orientation val="minMax"/>
        </c:scaling>
        <c:axPos val="b"/>
        <c:majorTickMark val="none"/>
        <c:tickLblPos val="nextTo"/>
        <c:txPr>
          <a:bodyPr/>
          <a:lstStyle/>
          <a:p>
            <a:pPr>
              <a:defRPr sz="1800" b="1"/>
            </a:pPr>
            <a:endParaRPr lang="en-US"/>
          </a:p>
        </c:txPr>
        <c:crossAx val="74494720"/>
        <c:crosses val="autoZero"/>
        <c:auto val="1"/>
        <c:lblAlgn val="ctr"/>
        <c:lblOffset val="100"/>
      </c:catAx>
      <c:valAx>
        <c:axId val="74494720"/>
        <c:scaling>
          <c:orientation val="minMax"/>
        </c:scaling>
        <c:delete val="1"/>
        <c:axPos val="l"/>
        <c:numFmt formatCode="0%" sourceLinked="1"/>
        <c:tickLblPos val="none"/>
        <c:crossAx val="74484736"/>
        <c:crosses val="autoZero"/>
        <c:crossBetween val="between"/>
      </c:valAx>
    </c:plotArea>
    <c:legend>
      <c:legendPos val="t"/>
      <c:legendEntry>
        <c:idx val="0"/>
        <c:txPr>
          <a:bodyPr/>
          <a:lstStyle/>
          <a:p>
            <a:pPr>
              <a:defRPr sz="2000" b="1"/>
            </a:pPr>
            <a:endParaRPr lang="en-US"/>
          </a:p>
        </c:txPr>
      </c:legendEntry>
      <c:legendEntry>
        <c:idx val="1"/>
        <c:txPr>
          <a:bodyPr/>
          <a:lstStyle/>
          <a:p>
            <a:pPr>
              <a:defRPr sz="2000" b="1"/>
            </a:pPr>
            <a:endParaRPr lang="en-US"/>
          </a:p>
        </c:txPr>
      </c:legendEntry>
      <c:legendEntry>
        <c:idx val="2"/>
        <c:txPr>
          <a:bodyPr/>
          <a:lstStyle/>
          <a:p>
            <a:pPr>
              <a:defRPr sz="2000" b="1"/>
            </a:pPr>
            <a:endParaRPr lang="en-US"/>
          </a:p>
        </c:txPr>
      </c:legendEntry>
      <c:legendEntry>
        <c:idx val="3"/>
        <c:txPr>
          <a:bodyPr/>
          <a:lstStyle/>
          <a:p>
            <a:pPr>
              <a:defRPr sz="2000" b="1"/>
            </a:pPr>
            <a:endParaRPr lang="en-US"/>
          </a:p>
        </c:txPr>
      </c:legendEntry>
      <c:legendEntry>
        <c:idx val="4"/>
        <c:txPr>
          <a:bodyPr/>
          <a:lstStyle/>
          <a:p>
            <a:pPr>
              <a:defRPr sz="2000" b="1"/>
            </a:pPr>
            <a:endParaRPr lang="en-US"/>
          </a:p>
        </c:txPr>
      </c:legendEntry>
      <c:layout>
        <c:manualLayout>
          <c:xMode val="edge"/>
          <c:yMode val="edge"/>
          <c:x val="5.8479532163742702E-4"/>
          <c:y val="0.1286078431372549"/>
          <c:w val="0.99941520467836253"/>
          <c:h val="9.3637640883125012E-2"/>
        </c:manualLayout>
      </c:layout>
      <c:txPr>
        <a:bodyPr/>
        <a:lstStyle/>
        <a:p>
          <a:pPr>
            <a:defRPr sz="1800" b="1"/>
          </a:pPr>
          <a:endParaRPr lang="en-US"/>
        </a:p>
      </c:txPr>
    </c:legend>
    <c:plotVisOnly val="1"/>
  </c:chart>
  <c:externalData r:id="rId2"/>
</c:chartSpace>
</file>

<file path=ppt/drawings/drawing1.xml><?xml version="1.0" encoding="utf-8"?>
<c:userShapes xmlns:c="http://schemas.openxmlformats.org/drawingml/2006/chart">
  <cdr:relSizeAnchor xmlns:cdr="http://schemas.openxmlformats.org/drawingml/2006/chartDrawing">
    <cdr:from>
      <cdr:x>0</cdr:x>
      <cdr:y>0.69975</cdr:y>
    </cdr:from>
    <cdr:to>
      <cdr:x>0.12963</cdr:x>
      <cdr:y>1</cdr:y>
    </cdr:to>
    <cdr:sp macro="" textlink="">
      <cdr:nvSpPr>
        <cdr:cNvPr id="2" name="TextBox 1"/>
        <cdr:cNvSpPr txBox="1"/>
      </cdr:nvSpPr>
      <cdr:spPr>
        <a:xfrm xmlns:a="http://schemas.openxmlformats.org/drawingml/2006/main">
          <a:off x="0" y="3167062"/>
          <a:ext cx="1066800" cy="13589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2400" dirty="0" smtClean="0"/>
            <a:t>Minimal DHH Peers = Highly Restricted Social Group</a:t>
          </a:r>
        </a:p>
        <a:p xmlns:a="http://schemas.openxmlformats.org/drawingml/2006/main">
          <a:r>
            <a:rPr lang="en-US" sz="2400" dirty="0" smtClean="0">
              <a:solidFill>
                <a:schemeClr val="accent1">
                  <a:lumMod val="75000"/>
                </a:schemeClr>
              </a:solidFill>
              <a:effectLst>
                <a:outerShdw blurRad="38100" dist="38100" dir="2700000" algn="tl">
                  <a:srgbClr val="000000">
                    <a:alpha val="43137"/>
                  </a:srgbClr>
                </a:outerShdw>
              </a:effectLst>
            </a:rPr>
            <a:t>Children identify or recognize themselves as being a</a:t>
          </a:r>
        </a:p>
        <a:p xmlns:a="http://schemas.openxmlformats.org/drawingml/2006/main">
          <a:r>
            <a:rPr lang="en-US" sz="2400" dirty="0" smtClean="0">
              <a:solidFill>
                <a:schemeClr val="accent1">
                  <a:lumMod val="75000"/>
                </a:schemeClr>
              </a:solidFill>
              <a:effectLst>
                <a:outerShdw blurRad="38100" dist="38100" dir="2700000" algn="tl">
                  <a:srgbClr val="000000">
                    <a:alpha val="43137"/>
                  </a:srgbClr>
                </a:outerShdw>
              </a:effectLst>
            </a:rPr>
            <a:t> child with hearing loss only if they are part of that group</a:t>
          </a:r>
          <a:r>
            <a:rPr lang="en-US" sz="2400" dirty="0" smtClean="0"/>
            <a:t>.</a:t>
          </a:r>
          <a:endParaRPr lang="en-US" sz="2400"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64820"/>
          </a:xfrm>
          <a:prstGeom prst="rect">
            <a:avLst/>
          </a:prstGeom>
        </p:spPr>
        <p:txBody>
          <a:bodyPr vert="horz" lIns="91440" tIns="45720" rIns="91440" bIns="45720" rtlCol="0"/>
          <a:lstStyle>
            <a:lvl1pPr algn="r">
              <a:defRPr sz="1200"/>
            </a:lvl1pPr>
          </a:lstStyle>
          <a:p>
            <a:fld id="{F0DD8166-5082-4A1A-AD82-C77286BEAD77}" type="datetimeFigureOut">
              <a:rPr lang="en-US" smtClean="0"/>
              <a:pPr/>
              <a:t>2/18/2012</a:t>
            </a:fld>
            <a:endParaRPr lang="en-US" dirty="0"/>
          </a:p>
        </p:txBody>
      </p:sp>
      <p:sp>
        <p:nvSpPr>
          <p:cNvPr id="4" name="Footer Placeholder 3"/>
          <p:cNvSpPr>
            <a:spLocks noGrp="1"/>
          </p:cNvSpPr>
          <p:nvPr>
            <p:ph type="ftr" sz="quarter" idx="2"/>
          </p:nvPr>
        </p:nvSpPr>
        <p:spPr>
          <a:xfrm>
            <a:off x="0" y="8829967"/>
            <a:ext cx="2971800" cy="46482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829967"/>
            <a:ext cx="2971800" cy="464820"/>
          </a:xfrm>
          <a:prstGeom prst="rect">
            <a:avLst/>
          </a:prstGeom>
        </p:spPr>
        <p:txBody>
          <a:bodyPr vert="horz" lIns="91440" tIns="45720" rIns="91440" bIns="45720" rtlCol="0" anchor="b"/>
          <a:lstStyle>
            <a:lvl1pPr algn="r">
              <a:defRPr sz="1200"/>
            </a:lvl1pPr>
          </a:lstStyle>
          <a:p>
            <a:fld id="{0950D3AA-9015-4843-960D-F5F9D242A1C3}" type="slidenum">
              <a:rPr lang="en-US" smtClean="0"/>
              <a:pPr/>
              <a:t>‹#›</a:t>
            </a:fld>
            <a:endParaRPr lang="en-US" dirty="0"/>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64820"/>
          </a:xfrm>
          <a:prstGeom prst="rect">
            <a:avLst/>
          </a:prstGeom>
        </p:spPr>
        <p:txBody>
          <a:bodyPr vert="horz" lIns="91440" tIns="45720" rIns="91440" bIns="45720" rtlCol="0"/>
          <a:lstStyle>
            <a:lvl1pPr algn="r">
              <a:defRPr sz="1200"/>
            </a:lvl1pPr>
          </a:lstStyle>
          <a:p>
            <a:fld id="{FD631BE5-A43B-4E6A-9DFF-26A19AFE0846}" type="datetimeFigureOut">
              <a:rPr lang="en-US" smtClean="0"/>
              <a:pPr/>
              <a:t>2/18/2012</a:t>
            </a:fld>
            <a:endParaRPr lang="en-US" dirty="0"/>
          </a:p>
        </p:txBody>
      </p:sp>
      <p:sp>
        <p:nvSpPr>
          <p:cNvPr id="4" name="Slide Image Placeholder 3"/>
          <p:cNvSpPr>
            <a:spLocks noGrp="1" noRot="1" noChangeAspect="1"/>
          </p:cNvSpPr>
          <p:nvPr>
            <p:ph type="sldImg" idx="2"/>
          </p:nvPr>
        </p:nvSpPr>
        <p:spPr>
          <a:xfrm>
            <a:off x="1104900" y="696913"/>
            <a:ext cx="4648200" cy="348615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15790"/>
            <a:ext cx="5486400" cy="418338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2971800" cy="46482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829967"/>
            <a:ext cx="2971800" cy="464820"/>
          </a:xfrm>
          <a:prstGeom prst="rect">
            <a:avLst/>
          </a:prstGeom>
        </p:spPr>
        <p:txBody>
          <a:bodyPr vert="horz" lIns="91440" tIns="45720" rIns="91440" bIns="45720" rtlCol="0" anchor="b"/>
          <a:lstStyle>
            <a:lvl1pPr algn="r">
              <a:defRPr sz="1200"/>
            </a:lvl1pPr>
          </a:lstStyle>
          <a:p>
            <a:fld id="{CE39CC04-150D-4992-B8EA-3820E467B5C2}" type="slidenum">
              <a:rPr lang="en-US" smtClean="0"/>
              <a:pPr/>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Have SCRIPT Inventory Response Summary and Scoring Interpretation</a:t>
            </a:r>
            <a:r>
              <a:rPr lang="en-US" baseline="0" dirty="0" smtClean="0"/>
              <a:t> as handouts.</a:t>
            </a:r>
            <a:endParaRPr lang="en-US" dirty="0"/>
          </a:p>
        </p:txBody>
      </p:sp>
      <p:sp>
        <p:nvSpPr>
          <p:cNvPr id="4" name="Slide Number Placeholder 3"/>
          <p:cNvSpPr>
            <a:spLocks noGrp="1"/>
          </p:cNvSpPr>
          <p:nvPr>
            <p:ph type="sldNum" sz="quarter" idx="10"/>
          </p:nvPr>
        </p:nvSpPr>
        <p:spPr/>
        <p:txBody>
          <a:bodyPr/>
          <a:lstStyle/>
          <a:p>
            <a:fld id="{A8970934-4A56-4844-9371-652A2CCBCA42}" type="slidenum">
              <a:rPr lang="en-US" smtClean="0"/>
              <a:pPr/>
              <a:t>48</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9" name="Title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grpSp>
        <p:nvGrpSpPr>
          <p:cNvPr id="2" name="Group 1"/>
          <p:cNvGrpSpPr/>
          <p:nvPr/>
        </p:nvGrpSpPr>
        <p:grpSpPr>
          <a:xfrm>
            <a:off x="-3765" y="4953000"/>
            <a:ext cx="9147765"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dirty="0"/>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fld id="{BF880099-252C-4106-BA90-2FB6FE5FCDF7}" type="datetimeFigureOut">
              <a:rPr lang="en-US" smtClean="0"/>
              <a:pPr/>
              <a:t>2/18/2012</a:t>
            </a:fld>
            <a:endParaRPr lang="en-US" dirty="0"/>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en-US" dirty="0"/>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36EFA7C7-62DA-4075-BD92-B8B8BECCA112}"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1481329"/>
            <a:ext cx="8229600" cy="4386071"/>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BF880099-252C-4106-BA90-2FB6FE5FCDF7}" type="datetimeFigureOut">
              <a:rPr lang="en-US" smtClean="0"/>
              <a:pPr/>
              <a:t>2/18/2012</a:t>
            </a:fld>
            <a:endParaRPr lang="en-US" dirty="0"/>
          </a:p>
        </p:txBody>
      </p:sp>
      <p:sp>
        <p:nvSpPr>
          <p:cNvPr id="5" name="Footer Placeholder 4"/>
          <p:cNvSpPr>
            <a:spLocks noGrp="1"/>
          </p:cNvSpPr>
          <p:nvPr>
            <p:ph type="ftr" sz="quarter" idx="11"/>
          </p:nvPr>
        </p:nvSpPr>
        <p:spPr/>
        <p:txBody>
          <a:bodyPr/>
          <a:lstStyle>
            <a:extLst/>
          </a:lstStyle>
          <a:p>
            <a:endParaRPr lang="en-US" dirty="0"/>
          </a:p>
        </p:txBody>
      </p:sp>
      <p:sp>
        <p:nvSpPr>
          <p:cNvPr id="6" name="Slide Number Placeholder 5"/>
          <p:cNvSpPr>
            <a:spLocks noGrp="1"/>
          </p:cNvSpPr>
          <p:nvPr>
            <p:ph type="sldNum" sz="quarter" idx="12"/>
          </p:nvPr>
        </p:nvSpPr>
        <p:spPr/>
        <p:txBody>
          <a:bodyPr/>
          <a:lstStyle>
            <a:extLst/>
          </a:lstStyle>
          <a:p>
            <a:fld id="{36EFA7C7-62DA-4075-BD92-B8B8BECCA112}"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41"/>
            <a:ext cx="6324600" cy="5592760"/>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BF880099-252C-4106-BA90-2FB6FE5FCDF7}" type="datetimeFigureOut">
              <a:rPr lang="en-US" smtClean="0"/>
              <a:pPr/>
              <a:t>2/18/2012</a:t>
            </a:fld>
            <a:endParaRPr lang="en-US" dirty="0"/>
          </a:p>
        </p:txBody>
      </p:sp>
      <p:sp>
        <p:nvSpPr>
          <p:cNvPr id="5" name="Footer Placeholder 4"/>
          <p:cNvSpPr>
            <a:spLocks noGrp="1"/>
          </p:cNvSpPr>
          <p:nvPr>
            <p:ph type="ftr" sz="quarter" idx="11"/>
          </p:nvPr>
        </p:nvSpPr>
        <p:spPr/>
        <p:txBody>
          <a:bodyPr/>
          <a:lstStyle>
            <a:extLst/>
          </a:lstStyle>
          <a:p>
            <a:endParaRPr lang="en-US" dirty="0"/>
          </a:p>
        </p:txBody>
      </p:sp>
      <p:sp>
        <p:nvSpPr>
          <p:cNvPr id="6" name="Slide Number Placeholder 5"/>
          <p:cNvSpPr>
            <a:spLocks noGrp="1"/>
          </p:cNvSpPr>
          <p:nvPr>
            <p:ph type="sldNum" sz="quarter" idx="12"/>
          </p:nvPr>
        </p:nvSpPr>
        <p:spPr/>
        <p:txBody>
          <a:bodyPr/>
          <a:lstStyle>
            <a:extLst/>
          </a:lstStyle>
          <a:p>
            <a:fld id="{36EFA7C7-62DA-4075-BD92-B8B8BECCA112}"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BF880099-252C-4106-BA90-2FB6FE5FCDF7}" type="datetimeFigureOut">
              <a:rPr lang="en-US" smtClean="0"/>
              <a:pPr/>
              <a:t>2/18/2012</a:t>
            </a:fld>
            <a:endParaRPr lang="en-US" dirty="0"/>
          </a:p>
        </p:txBody>
      </p:sp>
      <p:sp>
        <p:nvSpPr>
          <p:cNvPr id="5" name="Footer Placeholder 4"/>
          <p:cNvSpPr>
            <a:spLocks noGrp="1"/>
          </p:cNvSpPr>
          <p:nvPr>
            <p:ph type="ftr" sz="quarter" idx="11"/>
          </p:nvPr>
        </p:nvSpPr>
        <p:spPr/>
        <p:txBody>
          <a:bodyPr/>
          <a:lstStyle>
            <a:extLst/>
          </a:lstStyle>
          <a:p>
            <a:endParaRPr lang="en-US" dirty="0"/>
          </a:p>
        </p:txBody>
      </p:sp>
      <p:sp>
        <p:nvSpPr>
          <p:cNvPr id="6" name="Slide Number Placeholder 5"/>
          <p:cNvSpPr>
            <a:spLocks noGrp="1"/>
          </p:cNvSpPr>
          <p:nvPr>
            <p:ph type="sldNum" sz="quarter" idx="12"/>
          </p:nvPr>
        </p:nvSpPr>
        <p:spPr/>
        <p:txBody>
          <a:bodyPr/>
          <a:lstStyle>
            <a:extLst/>
          </a:lstStyle>
          <a:p>
            <a:fld id="{36EFA7C7-62DA-4075-BD92-B8B8BECCA112}" type="slidenum">
              <a:rPr lang="en-US" smtClean="0"/>
              <a:pPr/>
              <a:t>‹#›</a:t>
            </a:fld>
            <a:endParaRPr lang="en-US" dirty="0"/>
          </a:p>
        </p:txBody>
      </p:sp>
      <p:sp>
        <p:nvSpPr>
          <p:cNvPr id="7" name="Title 6"/>
          <p:cNvSpPr>
            <a:spLocks noGrp="1"/>
          </p:cNvSpPr>
          <p:nvPr>
            <p:ph type="title"/>
          </p:nvPr>
        </p:nvSpPr>
        <p:spPr/>
        <p:txBody>
          <a:bodyPr rtlCol="0"/>
          <a:lstStyle>
            <a:extLst/>
          </a:lstStyle>
          <a:p>
            <a:r>
              <a:rPr kumimoji="0" lang="en-US" smtClean="0"/>
              <a:t>Click to edit Master title style</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BF880099-252C-4106-BA90-2FB6FE5FCDF7}" type="datetimeFigureOut">
              <a:rPr lang="en-US" smtClean="0"/>
              <a:pPr/>
              <a:t>2/18/2012</a:t>
            </a:fld>
            <a:endParaRPr lang="en-US" dirty="0"/>
          </a:p>
        </p:txBody>
      </p:sp>
      <p:sp>
        <p:nvSpPr>
          <p:cNvPr id="5" name="Footer Placeholder 4"/>
          <p:cNvSpPr>
            <a:spLocks noGrp="1"/>
          </p:cNvSpPr>
          <p:nvPr>
            <p:ph type="ftr" sz="quarter" idx="11"/>
          </p:nvPr>
        </p:nvSpPr>
        <p:spPr/>
        <p:txBody>
          <a:bodyPr/>
          <a:lstStyle>
            <a:extLst/>
          </a:lstStyle>
          <a:p>
            <a:endParaRPr lang="en-US" dirty="0"/>
          </a:p>
        </p:txBody>
      </p:sp>
      <p:sp>
        <p:nvSpPr>
          <p:cNvPr id="6" name="Slide Number Placeholder 5"/>
          <p:cNvSpPr>
            <a:spLocks noGrp="1"/>
          </p:cNvSpPr>
          <p:nvPr>
            <p:ph type="sldNum" sz="quarter" idx="12"/>
          </p:nvPr>
        </p:nvSpPr>
        <p:spPr/>
        <p:txBody>
          <a:bodyPr/>
          <a:lstStyle>
            <a:extLst/>
          </a:lstStyle>
          <a:p>
            <a:fld id="{36EFA7C7-62DA-4075-BD92-B8B8BECCA112}" type="slidenum">
              <a:rPr lang="en-US" smtClean="0"/>
              <a:pPr/>
              <a:t>‹#›</a:t>
            </a:fld>
            <a:endParaRPr lang="en-US" dirty="0"/>
          </a:p>
        </p:txBody>
      </p:sp>
      <p:sp>
        <p:nvSpPr>
          <p:cNvPr id="7" name="Chevron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dirty="0"/>
          </a:p>
        </p:txBody>
      </p:sp>
      <p:sp>
        <p:nvSpPr>
          <p:cNvPr id="8" name="Chevron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BF880099-252C-4106-BA90-2FB6FE5FCDF7}" type="datetimeFigureOut">
              <a:rPr lang="en-US" smtClean="0"/>
              <a:pPr/>
              <a:t>2/18/2012</a:t>
            </a:fld>
            <a:endParaRPr lang="en-US" dirty="0"/>
          </a:p>
        </p:txBody>
      </p:sp>
      <p:sp>
        <p:nvSpPr>
          <p:cNvPr id="6" name="Footer Placeholder 5"/>
          <p:cNvSpPr>
            <a:spLocks noGrp="1"/>
          </p:cNvSpPr>
          <p:nvPr>
            <p:ph type="ftr" sz="quarter" idx="11"/>
          </p:nvPr>
        </p:nvSpPr>
        <p:spPr/>
        <p:txBody>
          <a:bodyPr/>
          <a:lstStyle>
            <a:extLst/>
          </a:lstStyle>
          <a:p>
            <a:endParaRPr lang="en-US" dirty="0"/>
          </a:p>
        </p:txBody>
      </p:sp>
      <p:sp>
        <p:nvSpPr>
          <p:cNvPr id="7" name="Slide Number Placeholder 6"/>
          <p:cNvSpPr>
            <a:spLocks noGrp="1"/>
          </p:cNvSpPr>
          <p:nvPr>
            <p:ph type="sldNum" sz="quarter" idx="12"/>
          </p:nvPr>
        </p:nvSpPr>
        <p:spPr/>
        <p:txBody>
          <a:bodyPr/>
          <a:lstStyle>
            <a:extLst/>
          </a:lstStyle>
          <a:p>
            <a:fld id="{36EFA7C7-62DA-4075-BD92-B8B8BECCA112}" type="slidenum">
              <a:rPr lang="en-US" smtClean="0"/>
              <a:pPr/>
              <a:t>‹#›</a:t>
            </a:fld>
            <a:endParaRPr lang="en-US" dirty="0"/>
          </a:p>
        </p:txBody>
      </p:sp>
      <p:sp>
        <p:nvSpPr>
          <p:cNvPr id="8" name="Title 7"/>
          <p:cNvSpPr>
            <a:spLocks noGrp="1"/>
          </p:cNvSpPr>
          <p:nvPr>
            <p:ph type="title"/>
          </p:nvPr>
        </p:nvSpPr>
        <p:spPr/>
        <p:txBody>
          <a:bodyPr rtlCol="0"/>
          <a:lstStyle>
            <a:extLst/>
          </a:lstStyle>
          <a:p>
            <a:r>
              <a:rPr kumimoji="0" lang="en-US" smtClean="0"/>
              <a:t>Click to edit Master title style</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BF880099-252C-4106-BA90-2FB6FE5FCDF7}" type="datetimeFigureOut">
              <a:rPr lang="en-US" smtClean="0"/>
              <a:pPr/>
              <a:t>2/18/2012</a:t>
            </a:fld>
            <a:endParaRPr lang="en-US" dirty="0"/>
          </a:p>
        </p:txBody>
      </p:sp>
      <p:sp>
        <p:nvSpPr>
          <p:cNvPr id="8" name="Footer Placeholder 7"/>
          <p:cNvSpPr>
            <a:spLocks noGrp="1"/>
          </p:cNvSpPr>
          <p:nvPr>
            <p:ph type="ftr" sz="quarter" idx="11"/>
          </p:nvPr>
        </p:nvSpPr>
        <p:spPr/>
        <p:txBody>
          <a:bodyPr/>
          <a:lstStyle>
            <a:extLst/>
          </a:lstStyle>
          <a:p>
            <a:endParaRPr lang="en-US" dirty="0"/>
          </a:p>
        </p:txBody>
      </p:sp>
      <p:sp>
        <p:nvSpPr>
          <p:cNvPr id="9" name="Slide Number Placeholder 8"/>
          <p:cNvSpPr>
            <a:spLocks noGrp="1"/>
          </p:cNvSpPr>
          <p:nvPr>
            <p:ph type="sldNum" sz="quarter" idx="12"/>
          </p:nvPr>
        </p:nvSpPr>
        <p:spPr/>
        <p:txBody>
          <a:bodyPr/>
          <a:lstStyle>
            <a:extLst/>
          </a:lstStyle>
          <a:p>
            <a:fld id="{36EFA7C7-62DA-4075-BD92-B8B8BECCA112}"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extLst/>
          </a:lstStyle>
          <a:p>
            <a:fld id="{BF880099-252C-4106-BA90-2FB6FE5FCDF7}" type="datetimeFigureOut">
              <a:rPr lang="en-US" smtClean="0"/>
              <a:pPr/>
              <a:t>2/18/2012</a:t>
            </a:fld>
            <a:endParaRPr lang="en-US" dirty="0"/>
          </a:p>
        </p:txBody>
      </p:sp>
      <p:sp>
        <p:nvSpPr>
          <p:cNvPr id="4" name="Footer Placeholder 3"/>
          <p:cNvSpPr>
            <a:spLocks noGrp="1"/>
          </p:cNvSpPr>
          <p:nvPr>
            <p:ph type="ftr" sz="quarter" idx="11"/>
          </p:nvPr>
        </p:nvSpPr>
        <p:spPr/>
        <p:txBody>
          <a:bodyPr/>
          <a:lstStyle>
            <a:extLst/>
          </a:lstStyle>
          <a:p>
            <a:endParaRPr lang="en-US" dirty="0"/>
          </a:p>
        </p:txBody>
      </p:sp>
      <p:sp>
        <p:nvSpPr>
          <p:cNvPr id="5" name="Slide Number Placeholder 4"/>
          <p:cNvSpPr>
            <a:spLocks noGrp="1"/>
          </p:cNvSpPr>
          <p:nvPr>
            <p:ph type="sldNum" sz="quarter" idx="12"/>
          </p:nvPr>
        </p:nvSpPr>
        <p:spPr/>
        <p:txBody>
          <a:bodyPr/>
          <a:lstStyle>
            <a:extLst/>
          </a:lstStyle>
          <a:p>
            <a:fld id="{36EFA7C7-62DA-4075-BD92-B8B8BECCA112}" type="slidenum">
              <a:rPr lang="en-US" smtClean="0"/>
              <a:pPr/>
              <a:t>‹#›</a:t>
            </a:fld>
            <a:endParaRPr lang="en-US" dirty="0"/>
          </a:p>
        </p:txBody>
      </p:sp>
      <p:sp>
        <p:nvSpPr>
          <p:cNvPr id="6" name="Title 5"/>
          <p:cNvSpPr>
            <a:spLocks noGrp="1"/>
          </p:cNvSpPr>
          <p:nvPr>
            <p:ph type="title"/>
          </p:nvPr>
        </p:nvSpPr>
        <p:spPr/>
        <p:txBody>
          <a:bodyPr rtlCol="0"/>
          <a:lstStyle>
            <a:extLst/>
          </a:lstStyle>
          <a:p>
            <a:r>
              <a:rPr kumimoji="0" lang="en-US" smtClean="0"/>
              <a:t>Click to edit Master title style</a:t>
            </a:r>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BF880099-252C-4106-BA90-2FB6FE5FCDF7}" type="datetimeFigureOut">
              <a:rPr lang="en-US" smtClean="0"/>
              <a:pPr/>
              <a:t>2/18/2012</a:t>
            </a:fld>
            <a:endParaRPr lang="en-US" dirty="0"/>
          </a:p>
        </p:txBody>
      </p:sp>
      <p:sp>
        <p:nvSpPr>
          <p:cNvPr id="3" name="Footer Placeholder 2"/>
          <p:cNvSpPr>
            <a:spLocks noGrp="1"/>
          </p:cNvSpPr>
          <p:nvPr>
            <p:ph type="ftr" sz="quarter" idx="11"/>
          </p:nvPr>
        </p:nvSpPr>
        <p:spPr/>
        <p:txBody>
          <a:bodyPr/>
          <a:lstStyle>
            <a:extLst/>
          </a:lstStyle>
          <a:p>
            <a:endParaRPr lang="en-US" dirty="0"/>
          </a:p>
        </p:txBody>
      </p:sp>
      <p:sp>
        <p:nvSpPr>
          <p:cNvPr id="4" name="Slide Number Placeholder 3"/>
          <p:cNvSpPr>
            <a:spLocks noGrp="1"/>
          </p:cNvSpPr>
          <p:nvPr>
            <p:ph type="sldNum" sz="quarter" idx="12"/>
          </p:nvPr>
        </p:nvSpPr>
        <p:spPr/>
        <p:txBody>
          <a:bodyPr/>
          <a:lstStyle>
            <a:extLst/>
          </a:lstStyle>
          <a:p>
            <a:fld id="{36EFA7C7-62DA-4075-BD92-B8B8BECCA112}"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6727032" y="6407944"/>
            <a:ext cx="1920240" cy="365760"/>
          </a:xfrm>
        </p:spPr>
        <p:txBody>
          <a:bodyPr/>
          <a:lstStyle>
            <a:extLst/>
          </a:lstStyle>
          <a:p>
            <a:fld id="{BF880099-252C-4106-BA90-2FB6FE5FCDF7}" type="datetimeFigureOut">
              <a:rPr lang="en-US" smtClean="0"/>
              <a:pPr/>
              <a:t>2/18/2012</a:t>
            </a:fld>
            <a:endParaRPr lang="en-US" dirty="0"/>
          </a:p>
        </p:txBody>
      </p:sp>
      <p:sp>
        <p:nvSpPr>
          <p:cNvPr id="6" name="Footer Placeholder 5"/>
          <p:cNvSpPr>
            <a:spLocks noGrp="1"/>
          </p:cNvSpPr>
          <p:nvPr>
            <p:ph type="ftr" sz="quarter" idx="11"/>
          </p:nvPr>
        </p:nvSpPr>
        <p:spPr/>
        <p:txBody>
          <a:bodyPr/>
          <a:lstStyle>
            <a:extLst/>
          </a:lstStyle>
          <a:p>
            <a:endParaRPr lang="en-US" dirty="0"/>
          </a:p>
        </p:txBody>
      </p:sp>
      <p:sp>
        <p:nvSpPr>
          <p:cNvPr id="7" name="Slide Number Placeholder 6"/>
          <p:cNvSpPr>
            <a:spLocks noGrp="1"/>
          </p:cNvSpPr>
          <p:nvPr>
            <p:ph type="sldNum" sz="quarter" idx="12"/>
          </p:nvPr>
        </p:nvSpPr>
        <p:spPr/>
        <p:txBody>
          <a:bodyPr/>
          <a:lstStyle>
            <a:extLst/>
          </a:lstStyle>
          <a:p>
            <a:fld id="{36EFA7C7-62DA-4075-BD92-B8B8BECCA112}"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dirty="0" smtClean="0"/>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fld id="{BF880099-252C-4106-BA90-2FB6FE5FCDF7}" type="datetimeFigureOut">
              <a:rPr lang="en-US" smtClean="0"/>
              <a:pPr/>
              <a:t>2/18/2012</a:t>
            </a:fld>
            <a:endParaRPr lang="en-US" dirty="0"/>
          </a:p>
        </p:txBody>
      </p:sp>
      <p:sp>
        <p:nvSpPr>
          <p:cNvPr id="6" name="Footer Placeholder 5"/>
          <p:cNvSpPr>
            <a:spLocks noGrp="1"/>
          </p:cNvSpPr>
          <p:nvPr>
            <p:ph type="ftr" sz="quarter" idx="11"/>
          </p:nvPr>
        </p:nvSpPr>
        <p:spPr>
          <a:xfrm>
            <a:off x="4380072" y="6407944"/>
            <a:ext cx="2350681" cy="365125"/>
          </a:xfrm>
        </p:spPr>
        <p:txBody>
          <a:bodyPr/>
          <a:lstStyle>
            <a:lvl1pPr>
              <a:defRPr>
                <a:solidFill>
                  <a:schemeClr val="tx1"/>
                </a:solidFill>
              </a:defRPr>
            </a:lvl1pPr>
            <a:extLst/>
          </a:lstStyle>
          <a:p>
            <a:endParaRPr lang="en-US" dirty="0"/>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36EFA7C7-62DA-4075-BD92-B8B8BECCA112}" type="slidenum">
              <a:rPr lang="en-US" smtClean="0"/>
              <a:pPr/>
              <a:t>‹#›</a:t>
            </a:fld>
            <a:endParaRPr lang="en-US" dirty="0"/>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smtClean="0"/>
              <a:t>Click to edit Master title style</a:t>
            </a:r>
            <a:endParaRPr kumimoji="0" lang="en-US"/>
          </a:p>
        </p:txBody>
      </p:sp>
      <p:sp>
        <p:nvSpPr>
          <p:cNvPr id="8" name="Freeform 7"/>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p>
        </p:txBody>
      </p:sp>
      <p:sp>
        <p:nvSpPr>
          <p:cNvPr id="9" name="Freeform 8"/>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p>
        </p:txBody>
      </p:sp>
      <p:sp>
        <p:nvSpPr>
          <p:cNvPr id="10" name="Right Triangle 9"/>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dirty="0"/>
          </a:p>
        </p:txBody>
      </p:sp>
      <p:cxnSp>
        <p:nvCxnSpPr>
          <p:cNvPr id="11" name="Straight Connector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dirty="0"/>
          </a:p>
        </p:txBody>
      </p:sp>
      <p:sp>
        <p:nvSpPr>
          <p:cNvPr id="13" name="Chevron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p>
        </p:txBody>
      </p:sp>
      <p:sp>
        <p:nvSpPr>
          <p:cNvPr id="12" name="Freeform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p>
        </p:txBody>
      </p:sp>
      <p:sp>
        <p:nvSpPr>
          <p:cNvPr id="14" name="Right Triangle 13"/>
          <p:cNvSpPr>
            <a:spLocks/>
          </p:cNvSpPr>
          <p:nvPr/>
        </p:nvSpPr>
        <p:spPr bwMode="auto">
          <a:xfrm>
            <a:off x="-6042" y="5791253"/>
            <a:ext cx="3402314" cy="1080868"/>
          </a:xfrm>
          <a:prstGeom prst="rtTriangle">
            <a:avLst/>
          </a:prstGeom>
          <a:blipFill>
            <a:blip r:embed="rId1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dirty="0"/>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BF880099-252C-4106-BA90-2FB6FE5FCDF7}" type="datetimeFigureOut">
              <a:rPr lang="en-US" smtClean="0"/>
              <a:pPr/>
              <a:t>2/18/2012</a:t>
            </a:fld>
            <a:endParaRPr lang="en-US" dirty="0"/>
          </a:p>
        </p:txBody>
      </p:sp>
      <p:sp>
        <p:nvSpPr>
          <p:cNvPr id="22" name="Footer Placeholder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lang="en-US" dirty="0"/>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36EFA7C7-62DA-4075-BD92-B8B8BECCA112}"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www2.ed.gov/about/reports/annual/osep/2008/parts-b-c/index.html" TargetMode="External"/><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2.w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8.wmf"/><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7.png"/><Relationship Id="rId1" Type="http://schemas.openxmlformats.org/officeDocument/2006/relationships/slideLayout" Target="../slideLayouts/slideLayout6.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wmf"/></Relationships>
</file>

<file path=ppt/slides/_rels/slide3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8.wm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41.wmf"/><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1.wmf"/><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wmf"/><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5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3.wmf"/><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5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5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hyperlink" Target="http://successforkidswithhearingloss.com/" TargetMode="Externa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2133600"/>
            <a:ext cx="8382000" cy="1448762"/>
          </a:xfrm>
        </p:spPr>
        <p:txBody>
          <a:bodyPr>
            <a:normAutofit fontScale="90000"/>
          </a:bodyPr>
          <a:lstStyle/>
          <a:p>
            <a:pPr algn="ctr"/>
            <a:r>
              <a:rPr lang="en-US" dirty="0" smtClean="0"/>
              <a:t>Building Social Language and Communication Competence</a:t>
            </a:r>
            <a:endParaRPr lang="en-US" dirty="0"/>
          </a:p>
        </p:txBody>
      </p:sp>
      <p:sp>
        <p:nvSpPr>
          <p:cNvPr id="3" name="Subtitle 2"/>
          <p:cNvSpPr>
            <a:spLocks noGrp="1"/>
          </p:cNvSpPr>
          <p:nvPr>
            <p:ph type="subTitle" idx="1"/>
          </p:nvPr>
        </p:nvSpPr>
        <p:spPr>
          <a:xfrm>
            <a:off x="685800" y="3810000"/>
            <a:ext cx="7772400" cy="1199704"/>
          </a:xfrm>
        </p:spPr>
        <p:txBody>
          <a:bodyPr>
            <a:normAutofit fontScale="77500" lnSpcReduction="20000"/>
          </a:bodyPr>
          <a:lstStyle/>
          <a:p>
            <a:pPr algn="ctr"/>
            <a:r>
              <a:rPr lang="en-US" sz="3300" dirty="0" smtClean="0"/>
              <a:t>Karen L. Anderson, PhD</a:t>
            </a:r>
          </a:p>
          <a:p>
            <a:pPr algn="ctr"/>
            <a:r>
              <a:rPr lang="en-US" dirty="0" smtClean="0"/>
              <a:t>March </a:t>
            </a:r>
            <a:r>
              <a:rPr lang="en-US" dirty="0" smtClean="0"/>
              <a:t>8, </a:t>
            </a:r>
            <a:r>
              <a:rPr lang="en-US" dirty="0" smtClean="0"/>
              <a:t>2012</a:t>
            </a:r>
          </a:p>
          <a:p>
            <a:pPr algn="ctr"/>
            <a:endParaRPr lang="en-US" sz="700" dirty="0" smtClean="0"/>
          </a:p>
          <a:p>
            <a:pPr algn="ctr"/>
            <a:r>
              <a:rPr lang="en-US" dirty="0" smtClean="0">
                <a:solidFill>
                  <a:schemeClr val="accent1">
                    <a:lumMod val="50000"/>
                  </a:schemeClr>
                </a:solidFill>
                <a:effectLst>
                  <a:outerShdw blurRad="38100" dist="38100" dir="2700000" algn="tl">
                    <a:srgbClr val="000000">
                      <a:alpha val="43137"/>
                    </a:srgbClr>
                  </a:outerShdw>
                </a:effectLst>
              </a:rPr>
              <a:t>http://successforkidswithhearingloss.com </a:t>
            </a:r>
            <a:endParaRPr lang="en-US" dirty="0">
              <a:solidFill>
                <a:schemeClr val="accent1">
                  <a:lumMod val="50000"/>
                </a:schemeClr>
              </a:solidFill>
              <a:effectLst>
                <a:outerShdw blurRad="38100" dist="38100" dir="2700000" algn="tl">
                  <a:srgbClr val="000000">
                    <a:alpha val="43137"/>
                  </a:srgbClr>
                </a:outerShdw>
              </a:effectLst>
            </a:endParaRPr>
          </a:p>
        </p:txBody>
      </p:sp>
      <p:pic>
        <p:nvPicPr>
          <p:cNvPr id="4" name="Picture 2" descr="C:\Users\karen\Desktop\logo_image_copy.jpg"/>
          <p:cNvPicPr>
            <a:picLocks noChangeAspect="1" noChangeArrowheads="1"/>
          </p:cNvPicPr>
          <p:nvPr/>
        </p:nvPicPr>
        <p:blipFill>
          <a:blip r:embed="rId2" cstate="print"/>
          <a:srcRect/>
          <a:stretch>
            <a:fillRect/>
          </a:stretch>
        </p:blipFill>
        <p:spPr bwMode="auto">
          <a:xfrm>
            <a:off x="6934200" y="0"/>
            <a:ext cx="2209800" cy="2209800"/>
          </a:xfrm>
          <a:prstGeom prst="rect">
            <a:avLst/>
          </a:prstGeom>
          <a:noFill/>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800" y="990600"/>
            <a:ext cx="8534400" cy="5638800"/>
          </a:xfrm>
        </p:spPr>
        <p:txBody>
          <a:bodyPr>
            <a:normAutofit/>
          </a:bodyPr>
          <a:lstStyle/>
          <a:p>
            <a:pPr>
              <a:buNone/>
            </a:pPr>
            <a:r>
              <a:rPr lang="en-US" dirty="0" smtClean="0"/>
              <a:t>Psychosocial development occurs in stages. School age stages are characterized by:</a:t>
            </a:r>
          </a:p>
          <a:p>
            <a:pPr>
              <a:buNone/>
            </a:pPr>
            <a:r>
              <a:rPr lang="en-US" b="1" dirty="0" smtClean="0"/>
              <a:t>Age 12-19: </a:t>
            </a:r>
          </a:p>
          <a:p>
            <a:r>
              <a:rPr lang="en-US" dirty="0" smtClean="0"/>
              <a:t>Concerned with how they appear and trying to reconcile who they think they are with who they believe society/their group wants them to be.</a:t>
            </a:r>
          </a:p>
          <a:p>
            <a:r>
              <a:rPr lang="en-US" dirty="0" smtClean="0"/>
              <a:t>When the adolescent has balanced the perspective of “What have I got?” with “What am I going to do with it?” he has established his identity</a:t>
            </a:r>
          </a:p>
          <a:p>
            <a:r>
              <a:rPr lang="en-US" dirty="0" smtClean="0"/>
              <a:t>Wanting to be ‘normal’ is…</a:t>
            </a:r>
          </a:p>
          <a:p>
            <a:pPr>
              <a:buNone/>
            </a:pPr>
            <a:r>
              <a:rPr lang="en-US" dirty="0" smtClean="0"/>
              <a:t>		normal!</a:t>
            </a:r>
          </a:p>
        </p:txBody>
      </p:sp>
      <p:sp>
        <p:nvSpPr>
          <p:cNvPr id="3" name="Title 2"/>
          <p:cNvSpPr>
            <a:spLocks noGrp="1"/>
          </p:cNvSpPr>
          <p:nvPr>
            <p:ph type="title"/>
          </p:nvPr>
        </p:nvSpPr>
        <p:spPr>
          <a:xfrm>
            <a:off x="457200" y="274638"/>
            <a:ext cx="8229600" cy="639762"/>
          </a:xfrm>
        </p:spPr>
        <p:txBody>
          <a:bodyPr>
            <a:noAutofit/>
          </a:bodyPr>
          <a:lstStyle/>
          <a:p>
            <a:r>
              <a:rPr lang="en-US" sz="3200" dirty="0" smtClean="0"/>
              <a:t>A word about psychosocial development</a:t>
            </a:r>
            <a:endParaRPr lang="en-US" sz="3200" dirty="0"/>
          </a:p>
        </p:txBody>
      </p:sp>
      <p:pic>
        <p:nvPicPr>
          <p:cNvPr id="6148" name="Picture 4" descr="C:\Users\karen\AppData\Local\Microsoft\Windows\Temporary Internet Files\Content.IE5\NQ2HYODX\MP900386278[1].jpg"/>
          <p:cNvPicPr>
            <a:picLocks noChangeAspect="1" noChangeArrowheads="1"/>
          </p:cNvPicPr>
          <p:nvPr/>
        </p:nvPicPr>
        <p:blipFill>
          <a:blip r:embed="rId2" cstate="print"/>
          <a:srcRect/>
          <a:stretch>
            <a:fillRect/>
          </a:stretch>
        </p:blipFill>
        <p:spPr bwMode="auto">
          <a:xfrm>
            <a:off x="5791200" y="4826000"/>
            <a:ext cx="3048000" cy="203200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81000" y="5257800"/>
            <a:ext cx="8382000" cy="1600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ontent Placeholder 1"/>
          <p:cNvSpPr>
            <a:spLocks noGrp="1"/>
          </p:cNvSpPr>
          <p:nvPr>
            <p:ph idx="1"/>
          </p:nvPr>
        </p:nvSpPr>
        <p:spPr>
          <a:xfrm>
            <a:off x="457200" y="1481328"/>
            <a:ext cx="8229600" cy="5376672"/>
          </a:xfrm>
        </p:spPr>
        <p:txBody>
          <a:bodyPr>
            <a:normAutofit fontScale="92500" lnSpcReduction="10000"/>
          </a:bodyPr>
          <a:lstStyle/>
          <a:p>
            <a:r>
              <a:rPr lang="en-US" b="1" dirty="0" smtClean="0"/>
              <a:t>Denial</a:t>
            </a:r>
            <a:r>
              <a:rPr lang="en-US" dirty="0" smtClean="0"/>
              <a:t> – I don’t need my hearing aids</a:t>
            </a:r>
          </a:p>
          <a:p>
            <a:r>
              <a:rPr lang="en-US" b="1" dirty="0" smtClean="0"/>
              <a:t>Anger</a:t>
            </a:r>
            <a:r>
              <a:rPr lang="en-US" dirty="0" smtClean="0"/>
              <a:t> – I hate my hearing aids, hate people coming around because I have a hearing loss</a:t>
            </a:r>
          </a:p>
          <a:p>
            <a:r>
              <a:rPr lang="en-US" b="1" dirty="0" smtClean="0"/>
              <a:t>Bargaining</a:t>
            </a:r>
            <a:r>
              <a:rPr lang="en-US" dirty="0" smtClean="0"/>
              <a:t> – If I pretend I don’t have a hearing loss and hide my hearing aids then I will be the same as my peers</a:t>
            </a:r>
          </a:p>
          <a:p>
            <a:r>
              <a:rPr lang="en-US" b="1" dirty="0" smtClean="0"/>
              <a:t>Depression</a:t>
            </a:r>
            <a:r>
              <a:rPr lang="en-US" dirty="0" smtClean="0"/>
              <a:t> – Just leave me alone</a:t>
            </a:r>
          </a:p>
          <a:p>
            <a:pPr lvl="1"/>
            <a:r>
              <a:rPr lang="en-US" dirty="0" smtClean="0"/>
              <a:t>Sometimes students who continue to use devices go through depression in response to feeling left out by their peer group or “weird”, discontinuing use is a strategy to resolve these issues. </a:t>
            </a:r>
          </a:p>
          <a:p>
            <a:pPr>
              <a:buNone/>
            </a:pPr>
            <a:r>
              <a:rPr lang="en-US" b="1" dirty="0" smtClean="0"/>
              <a:t>Stages are an emotional response to a social/identity issue. Need to address emotions.</a:t>
            </a:r>
          </a:p>
          <a:p>
            <a:pPr>
              <a:buNone/>
            </a:pPr>
            <a:r>
              <a:rPr lang="en-US" b="1" dirty="0" smtClean="0"/>
              <a:t>Not fully rectified by rational arguments. </a:t>
            </a:r>
          </a:p>
          <a:p>
            <a:pPr>
              <a:buNone/>
            </a:pPr>
            <a:r>
              <a:rPr lang="en-US" b="1" dirty="0" smtClean="0"/>
              <a:t>Students KNOW they do better with their devices.</a:t>
            </a:r>
          </a:p>
          <a:p>
            <a:pPr>
              <a:buNone/>
            </a:pPr>
            <a:endParaRPr lang="en-US" dirty="0"/>
          </a:p>
        </p:txBody>
      </p:sp>
      <p:sp>
        <p:nvSpPr>
          <p:cNvPr id="3" name="Title 2"/>
          <p:cNvSpPr>
            <a:spLocks noGrp="1"/>
          </p:cNvSpPr>
          <p:nvPr>
            <p:ph type="title"/>
          </p:nvPr>
        </p:nvSpPr>
        <p:spPr/>
        <p:txBody>
          <a:bodyPr/>
          <a:lstStyle/>
          <a:p>
            <a:r>
              <a:rPr lang="en-US" dirty="0" smtClean="0"/>
              <a:t>The stages of facing loss</a:t>
            </a:r>
            <a:endParaRPr lang="en-US" dirty="0"/>
          </a:p>
        </p:txBody>
      </p:sp>
      <p:pic>
        <p:nvPicPr>
          <p:cNvPr id="3074" name="Picture 2" descr="C:\Users\karen\AppData\Local\Microsoft\Windows\Temporary Internet Files\Content.IE5\G6SXG491\MP900437207[1].jpg"/>
          <p:cNvPicPr>
            <a:picLocks noChangeAspect="1" noChangeArrowheads="1"/>
          </p:cNvPicPr>
          <p:nvPr/>
        </p:nvPicPr>
        <p:blipFill>
          <a:blip r:embed="rId2" cstate="print"/>
          <a:srcRect/>
          <a:stretch>
            <a:fillRect/>
          </a:stretch>
        </p:blipFill>
        <p:spPr bwMode="auto">
          <a:xfrm>
            <a:off x="7086600" y="228600"/>
            <a:ext cx="1752600" cy="1752600"/>
          </a:xfrm>
          <a:prstGeom prst="rect">
            <a:avLst/>
          </a:prstGeom>
          <a:noFill/>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524000"/>
            <a:ext cx="8229600" cy="4525963"/>
          </a:xfrm>
          <a:solidFill>
            <a:schemeClr val="accent2">
              <a:lumMod val="40000"/>
              <a:lumOff val="60000"/>
            </a:schemeClr>
          </a:solidFill>
        </p:spPr>
        <p:txBody>
          <a:bodyPr>
            <a:normAutofit/>
          </a:bodyPr>
          <a:lstStyle/>
          <a:p>
            <a:r>
              <a:rPr lang="en-US" dirty="0" smtClean="0"/>
              <a:t>There will be a time when the child realizes not everyone is wearing hearing aids or CI</a:t>
            </a:r>
          </a:p>
          <a:p>
            <a:r>
              <a:rPr lang="en-US" dirty="0" smtClean="0"/>
              <a:t>In preschool this difference often doesn’t matter at their stage of social awareness</a:t>
            </a:r>
          </a:p>
          <a:p>
            <a:r>
              <a:rPr lang="en-US" dirty="0" smtClean="0"/>
              <a:t>If the child is mainstreamed without any other children with hearing devices at the school, then this may feel like a big difference.</a:t>
            </a:r>
          </a:p>
          <a:p>
            <a:r>
              <a:rPr lang="en-US" dirty="0" smtClean="0"/>
              <a:t>For children with a strong self-concept and an identity that includes recognizing that they have a hearing loss- it may not be a big deal. </a:t>
            </a:r>
          </a:p>
        </p:txBody>
      </p:sp>
      <p:sp>
        <p:nvSpPr>
          <p:cNvPr id="3" name="Title 2"/>
          <p:cNvSpPr>
            <a:spLocks noGrp="1"/>
          </p:cNvSpPr>
          <p:nvPr>
            <p:ph type="title"/>
          </p:nvPr>
        </p:nvSpPr>
        <p:spPr>
          <a:xfrm>
            <a:off x="457200" y="274638"/>
            <a:ext cx="6705600" cy="1143000"/>
          </a:xfrm>
        </p:spPr>
        <p:txBody>
          <a:bodyPr>
            <a:normAutofit fontScale="90000"/>
          </a:bodyPr>
          <a:lstStyle/>
          <a:p>
            <a:r>
              <a:rPr lang="en-US" dirty="0" smtClean="0"/>
              <a:t>Acknowledging Difference</a:t>
            </a:r>
            <a:endParaRPr lang="en-US" dirty="0"/>
          </a:p>
        </p:txBody>
      </p:sp>
      <p:pic>
        <p:nvPicPr>
          <p:cNvPr id="15362" name="Picture 2" descr="C:\Users\karen\AppData\Local\Microsoft\Windows\Temporary Internet Files\Content.IE5\G6SXG491\MP900178845[1].jpg"/>
          <p:cNvPicPr>
            <a:picLocks noChangeAspect="1" noChangeArrowheads="1"/>
          </p:cNvPicPr>
          <p:nvPr/>
        </p:nvPicPr>
        <p:blipFill>
          <a:blip r:embed="rId2" cstate="print"/>
          <a:srcRect/>
          <a:stretch>
            <a:fillRect/>
          </a:stretch>
        </p:blipFill>
        <p:spPr bwMode="auto">
          <a:xfrm>
            <a:off x="6972300" y="0"/>
            <a:ext cx="2171700" cy="144780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0" y="1143000"/>
            <a:ext cx="8686800" cy="5715000"/>
          </a:xfrm>
        </p:spPr>
        <p:txBody>
          <a:bodyPr>
            <a:normAutofit fontScale="85000" lnSpcReduction="20000"/>
          </a:bodyPr>
          <a:lstStyle/>
          <a:p>
            <a:pPr>
              <a:buNone/>
            </a:pPr>
            <a:r>
              <a:rPr lang="en-US" dirty="0" smtClean="0"/>
              <a:t>Ingredients important for success</a:t>
            </a:r>
          </a:p>
          <a:p>
            <a:r>
              <a:rPr lang="en-US" dirty="0" smtClean="0"/>
              <a:t>“Bonded” with their hearing devices</a:t>
            </a:r>
          </a:p>
          <a:p>
            <a:r>
              <a:rPr lang="en-US" dirty="0" smtClean="0"/>
              <a:t>Support from home for device wear</a:t>
            </a:r>
          </a:p>
          <a:p>
            <a:pPr>
              <a:buNone/>
            </a:pPr>
            <a:endParaRPr lang="en-US" sz="1500" dirty="0" smtClean="0"/>
          </a:p>
          <a:p>
            <a:pPr>
              <a:buNone/>
            </a:pPr>
            <a:r>
              <a:rPr lang="en-US" dirty="0" smtClean="0"/>
              <a:t>What can be done at school?</a:t>
            </a:r>
          </a:p>
          <a:p>
            <a:r>
              <a:rPr lang="en-US" dirty="0" smtClean="0"/>
              <a:t>Be alert for the </a:t>
            </a:r>
            <a:r>
              <a:rPr lang="en-US" dirty="0" smtClean="0">
                <a:solidFill>
                  <a:schemeClr val="accent1">
                    <a:lumMod val="75000"/>
                  </a:schemeClr>
                </a:solidFill>
                <a:effectLst>
                  <a:outerShdw blurRad="38100" dist="38100" dir="2700000" algn="tl">
                    <a:srgbClr val="000000">
                      <a:alpha val="43137"/>
                    </a:srgbClr>
                  </a:outerShdw>
                </a:effectLst>
              </a:rPr>
              <a:t>‘acknowledgement of difference event’ </a:t>
            </a:r>
            <a:r>
              <a:rPr lang="en-US" dirty="0" smtClean="0"/>
              <a:t>and be prepared to </a:t>
            </a:r>
          </a:p>
          <a:p>
            <a:pPr lvl="1"/>
            <a:r>
              <a:rPr lang="en-US" sz="2800" dirty="0" smtClean="0"/>
              <a:t>provide a ‘safe place’ to express feelings</a:t>
            </a:r>
          </a:p>
          <a:p>
            <a:pPr lvl="1"/>
            <a:r>
              <a:rPr lang="en-US" sz="2800" dirty="0" smtClean="0"/>
              <a:t>relate to ‘everyone is different in some ways’/ specialness</a:t>
            </a:r>
          </a:p>
          <a:p>
            <a:pPr lvl="1"/>
            <a:r>
              <a:rPr lang="en-US" sz="2800" dirty="0" smtClean="0"/>
              <a:t>group support – connect students with other DHH students!</a:t>
            </a:r>
          </a:p>
          <a:p>
            <a:pPr lvl="1"/>
            <a:r>
              <a:rPr lang="en-US" sz="2800" dirty="0" smtClean="0"/>
              <a:t>Information about what hearing devices do/don’t do</a:t>
            </a:r>
          </a:p>
          <a:p>
            <a:r>
              <a:rPr lang="en-US" dirty="0" smtClean="0"/>
              <a:t>Practice responses to “What are those things?”</a:t>
            </a:r>
          </a:p>
          <a:p>
            <a:r>
              <a:rPr lang="en-US" dirty="0" smtClean="0"/>
              <a:t>Ongoing conversations from school entry!!!</a:t>
            </a:r>
          </a:p>
          <a:p>
            <a:r>
              <a:rPr lang="en-US" dirty="0" smtClean="0"/>
              <a:t>Empower students – they are the “boss of their hearing loss”</a:t>
            </a:r>
          </a:p>
          <a:p>
            <a:r>
              <a:rPr lang="en-US" dirty="0" smtClean="0"/>
              <a:t>High expectations for responsibility/advocacy</a:t>
            </a:r>
          </a:p>
        </p:txBody>
      </p:sp>
      <p:sp>
        <p:nvSpPr>
          <p:cNvPr id="3" name="Title 2"/>
          <p:cNvSpPr>
            <a:spLocks noGrp="1"/>
          </p:cNvSpPr>
          <p:nvPr>
            <p:ph type="title"/>
          </p:nvPr>
        </p:nvSpPr>
        <p:spPr/>
        <p:txBody>
          <a:bodyPr/>
          <a:lstStyle/>
          <a:p>
            <a:r>
              <a:rPr lang="en-US" dirty="0" smtClean="0"/>
              <a:t>PREVENTION IS THE KEY </a:t>
            </a:r>
            <a:endParaRPr lang="en-US" dirty="0"/>
          </a:p>
        </p:txBody>
      </p:sp>
      <p:pic>
        <p:nvPicPr>
          <p:cNvPr id="7170" name="Picture 2" descr="C:\Users\karen\AppData\Local\Microsoft\Windows\Temporary Internet Files\Content.IE5\G6SXG491\MP900442417[1].jpg"/>
          <p:cNvPicPr>
            <a:picLocks noChangeAspect="1" noChangeArrowheads="1"/>
          </p:cNvPicPr>
          <p:nvPr/>
        </p:nvPicPr>
        <p:blipFill>
          <a:blip r:embed="rId2" cstate="print"/>
          <a:srcRect/>
          <a:stretch>
            <a:fillRect/>
          </a:stretch>
        </p:blipFill>
        <p:spPr bwMode="auto">
          <a:xfrm>
            <a:off x="7477450" y="1"/>
            <a:ext cx="1666550" cy="2514600"/>
          </a:xfrm>
          <a:prstGeom prst="rect">
            <a:avLst/>
          </a:prstGeom>
          <a:noFill/>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srcRect l="15396" t="11556" r="64077" b="4889"/>
          <a:stretch>
            <a:fillRect/>
          </a:stretch>
        </p:blipFill>
        <p:spPr bwMode="auto">
          <a:xfrm>
            <a:off x="0" y="0"/>
            <a:ext cx="4902740" cy="6400800"/>
          </a:xfrm>
          <a:prstGeom prst="rect">
            <a:avLst/>
          </a:prstGeom>
          <a:noFill/>
          <a:ln w="9525">
            <a:noFill/>
            <a:miter lim="800000"/>
            <a:headEnd/>
            <a:tailEnd/>
          </a:ln>
        </p:spPr>
      </p:pic>
      <p:sp>
        <p:nvSpPr>
          <p:cNvPr id="5" name="TextBox 4"/>
          <p:cNvSpPr txBox="1"/>
          <p:nvPr/>
        </p:nvSpPr>
        <p:spPr>
          <a:xfrm>
            <a:off x="4876800" y="1"/>
            <a:ext cx="3962400" cy="6740307"/>
          </a:xfrm>
          <a:prstGeom prst="rect">
            <a:avLst/>
          </a:prstGeom>
          <a:noFill/>
        </p:spPr>
        <p:txBody>
          <a:bodyPr wrap="square" rtlCol="0">
            <a:spAutoFit/>
          </a:bodyPr>
          <a:lstStyle/>
          <a:p>
            <a:r>
              <a:rPr lang="en-US" sz="2400" dirty="0" smtClean="0"/>
              <a:t>Conversation Starters!</a:t>
            </a:r>
          </a:p>
          <a:p>
            <a:pPr>
              <a:buFont typeface="Arial" pitchFamily="34" charset="0"/>
              <a:buChar char="•"/>
            </a:pPr>
            <a:r>
              <a:rPr lang="en-US" sz="2400" dirty="0" smtClean="0"/>
              <a:t> How do you like school?</a:t>
            </a:r>
          </a:p>
          <a:p>
            <a:pPr>
              <a:buFont typeface="Arial" pitchFamily="34" charset="0"/>
              <a:buChar char="•"/>
            </a:pPr>
            <a:r>
              <a:rPr lang="en-US" sz="2400" dirty="0" smtClean="0"/>
              <a:t> Do you have good friends in school?</a:t>
            </a:r>
          </a:p>
          <a:p>
            <a:pPr>
              <a:buFont typeface="Arial" pitchFamily="34" charset="0"/>
              <a:buChar char="•"/>
            </a:pPr>
            <a:r>
              <a:rPr lang="en-US" sz="2400" dirty="0" smtClean="0"/>
              <a:t> Do you have a best friend?</a:t>
            </a:r>
          </a:p>
          <a:p>
            <a:pPr>
              <a:buFont typeface="Arial" pitchFamily="34" charset="0"/>
              <a:buChar char="•"/>
            </a:pPr>
            <a:r>
              <a:rPr lang="en-US" sz="2400" dirty="0" smtClean="0"/>
              <a:t> How do other kids feel about you?</a:t>
            </a:r>
          </a:p>
          <a:p>
            <a:pPr>
              <a:buFont typeface="Arial" pitchFamily="34" charset="0"/>
              <a:buChar char="•"/>
            </a:pPr>
            <a:r>
              <a:rPr lang="en-US" sz="2400" dirty="0" smtClean="0"/>
              <a:t> What do you do after school?</a:t>
            </a:r>
          </a:p>
          <a:p>
            <a:pPr>
              <a:buFont typeface="Arial" pitchFamily="34" charset="0"/>
              <a:buChar char="•"/>
            </a:pPr>
            <a:r>
              <a:rPr lang="en-US" sz="2400" dirty="0" smtClean="0"/>
              <a:t> Do the other kids tease you about your hearing loss?</a:t>
            </a:r>
          </a:p>
          <a:p>
            <a:pPr>
              <a:buFont typeface="Arial" pitchFamily="34" charset="0"/>
              <a:buChar char="•"/>
            </a:pPr>
            <a:r>
              <a:rPr lang="en-US" sz="2400" dirty="0" smtClean="0"/>
              <a:t> Do you know other kids with hearing loss?</a:t>
            </a:r>
          </a:p>
          <a:p>
            <a:pPr>
              <a:buFont typeface="Arial" pitchFamily="34" charset="0"/>
              <a:buChar char="•"/>
            </a:pPr>
            <a:r>
              <a:rPr lang="en-US" sz="2400" dirty="0" smtClean="0"/>
              <a:t> What do you think about your hearing devices?</a:t>
            </a:r>
            <a:endParaRPr lang="en-US" sz="2400" dirty="0"/>
          </a:p>
        </p:txBody>
      </p:sp>
      <p:sp>
        <p:nvSpPr>
          <p:cNvPr id="6" name="TextBox 5"/>
          <p:cNvSpPr txBox="1"/>
          <p:nvPr/>
        </p:nvSpPr>
        <p:spPr>
          <a:xfrm>
            <a:off x="990600" y="6396335"/>
            <a:ext cx="2476960" cy="461665"/>
          </a:xfrm>
          <a:prstGeom prst="rect">
            <a:avLst/>
          </a:prstGeom>
          <a:solidFill>
            <a:schemeClr val="bg2"/>
          </a:solidFill>
        </p:spPr>
        <p:txBody>
          <a:bodyPr wrap="none" rtlCol="0">
            <a:spAutoFit/>
          </a:bodyPr>
          <a:lstStyle/>
          <a:p>
            <a:r>
              <a:rPr lang="en-US" sz="2400" b="1" dirty="0" smtClean="0"/>
              <a:t>For Grades K-6</a:t>
            </a:r>
            <a:endParaRPr lang="en-US" sz="2400" b="1" dirty="0"/>
          </a:p>
        </p:txBody>
      </p:sp>
      <p:pic>
        <p:nvPicPr>
          <p:cNvPr id="7" name="Picture 2" descr="C:\Users\karen\Desktop\logo_image_copy.jpg"/>
          <p:cNvPicPr>
            <a:picLocks noChangeAspect="1" noChangeArrowheads="1"/>
          </p:cNvPicPr>
          <p:nvPr/>
        </p:nvPicPr>
        <p:blipFill>
          <a:blip r:embed="rId3" cstate="print"/>
          <a:srcRect/>
          <a:stretch>
            <a:fillRect/>
          </a:stretch>
        </p:blipFill>
        <p:spPr bwMode="auto">
          <a:xfrm>
            <a:off x="8229600" y="5943600"/>
            <a:ext cx="914400" cy="914400"/>
          </a:xfrm>
          <a:prstGeom prst="rect">
            <a:avLst/>
          </a:prstGeom>
          <a:noFill/>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Develop a sense of ‘group’</a:t>
            </a:r>
            <a:endParaRPr lang="en-US" dirty="0"/>
          </a:p>
        </p:txBody>
      </p:sp>
      <p:sp>
        <p:nvSpPr>
          <p:cNvPr id="3" name="Content Placeholder 2"/>
          <p:cNvSpPr>
            <a:spLocks noGrp="1"/>
          </p:cNvSpPr>
          <p:nvPr>
            <p:ph idx="1"/>
          </p:nvPr>
        </p:nvSpPr>
        <p:spPr>
          <a:xfrm>
            <a:off x="228600" y="1219200"/>
            <a:ext cx="8534400" cy="5638800"/>
          </a:xfrm>
        </p:spPr>
        <p:txBody>
          <a:bodyPr>
            <a:normAutofit/>
          </a:bodyPr>
          <a:lstStyle/>
          <a:p>
            <a:r>
              <a:rPr lang="en-US" sz="2800" dirty="0" smtClean="0"/>
              <a:t>Bring students together to talk about their hearing loss, challenges and feelings. They can ‘teach’ each other about their hearing loss and share/support challenges with peers/school. (Moodle, facilitated chat rooms)</a:t>
            </a:r>
          </a:p>
          <a:p>
            <a:r>
              <a:rPr lang="en-US" sz="2800" dirty="0" smtClean="0"/>
              <a:t>Ask “What do you think other kids with hearing aids do/feel/try?” Get questions written down, share them with older students and bring replies back to younger         students.</a:t>
            </a:r>
          </a:p>
          <a:p>
            <a:r>
              <a:rPr lang="en-US" sz="2800" dirty="0" smtClean="0"/>
              <a:t>Talk about how other students you serve</a:t>
            </a:r>
          </a:p>
          <a:p>
            <a:pPr>
              <a:buNone/>
            </a:pPr>
            <a:r>
              <a:rPr lang="en-US" sz="2800" dirty="0" smtClean="0"/>
              <a:t>    are challenged, how they handle it.</a:t>
            </a:r>
            <a:endParaRPr lang="en-US" sz="2800" dirty="0"/>
          </a:p>
        </p:txBody>
      </p:sp>
      <p:pic>
        <p:nvPicPr>
          <p:cNvPr id="9218" name="Picture 2" descr="C:\Users\karen\AppData\Local\Microsoft\Windows\Temporary Internet Files\Content.IE5\G6SXG491\MP900439373[1].jpg"/>
          <p:cNvPicPr>
            <a:picLocks noChangeAspect="1" noChangeArrowheads="1"/>
          </p:cNvPicPr>
          <p:nvPr/>
        </p:nvPicPr>
        <p:blipFill>
          <a:blip r:embed="rId2" cstate="print"/>
          <a:srcRect/>
          <a:stretch>
            <a:fillRect/>
          </a:stretch>
        </p:blipFill>
        <p:spPr bwMode="auto">
          <a:xfrm>
            <a:off x="7668913" y="4648526"/>
            <a:ext cx="1475087" cy="2209474"/>
          </a:xfrm>
          <a:prstGeom prst="rect">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143000"/>
            <a:ext cx="8229600" cy="5715000"/>
          </a:xfrm>
        </p:spPr>
        <p:txBody>
          <a:bodyPr>
            <a:normAutofit/>
          </a:bodyPr>
          <a:lstStyle/>
          <a:p>
            <a:r>
              <a:rPr lang="en-US" dirty="0" smtClean="0"/>
              <a:t>Pretend your hearing loss is in the chair next to you:</a:t>
            </a:r>
          </a:p>
          <a:p>
            <a:pPr lvl="1"/>
            <a:r>
              <a:rPr lang="en-US" dirty="0" smtClean="0"/>
              <a:t>How big is it?</a:t>
            </a:r>
          </a:p>
          <a:p>
            <a:pPr lvl="1"/>
            <a:r>
              <a:rPr lang="en-US" dirty="0" smtClean="0"/>
              <a:t>What does it look like?</a:t>
            </a:r>
          </a:p>
          <a:p>
            <a:pPr lvl="1"/>
            <a:r>
              <a:rPr lang="en-US" dirty="0" smtClean="0"/>
              <a:t>Will it ever go away?</a:t>
            </a:r>
          </a:p>
          <a:p>
            <a:pPr lvl="1">
              <a:buNone/>
            </a:pPr>
            <a:endParaRPr lang="en-US" sz="1400" dirty="0" smtClean="0"/>
          </a:p>
          <a:p>
            <a:pPr lvl="1">
              <a:buNone/>
            </a:pPr>
            <a:r>
              <a:rPr lang="en-US" dirty="0" smtClean="0"/>
              <a:t>4 girls, all Gr 6. Misty has been resisting DHH help.</a:t>
            </a:r>
          </a:p>
          <a:p>
            <a:pPr lvl="1">
              <a:buNone/>
            </a:pPr>
            <a:r>
              <a:rPr lang="en-US" dirty="0" smtClean="0"/>
              <a:t>Describe your hearing loss:</a:t>
            </a:r>
          </a:p>
          <a:p>
            <a:pPr lvl="1">
              <a:buNone/>
            </a:pPr>
            <a:r>
              <a:rPr lang="en-US" i="1" dirty="0" smtClean="0"/>
              <a:t>Girl 1 – a little like a baby</a:t>
            </a:r>
          </a:p>
          <a:p>
            <a:pPr lvl="1">
              <a:buNone/>
            </a:pPr>
            <a:r>
              <a:rPr lang="en-US" i="1" dirty="0" smtClean="0"/>
              <a:t>Girl 2 – medium sized</a:t>
            </a:r>
          </a:p>
          <a:p>
            <a:pPr lvl="1">
              <a:buNone/>
            </a:pPr>
            <a:r>
              <a:rPr lang="en-US" i="1" dirty="0" smtClean="0"/>
              <a:t>Girl 3 – didn’t know</a:t>
            </a:r>
          </a:p>
          <a:p>
            <a:pPr lvl="1">
              <a:buNone/>
            </a:pPr>
            <a:r>
              <a:rPr lang="en-US" i="1" dirty="0" smtClean="0"/>
              <a:t>Misty – It’s huge!</a:t>
            </a:r>
          </a:p>
          <a:p>
            <a:pPr lvl="1">
              <a:buNone/>
            </a:pPr>
            <a:endParaRPr lang="en-US" dirty="0" smtClean="0"/>
          </a:p>
          <a:p>
            <a:pPr lvl="1" algn="r">
              <a:buNone/>
            </a:pPr>
            <a:r>
              <a:rPr lang="en-US" dirty="0" smtClean="0"/>
              <a:t>A Simple way to obtain important insights! </a:t>
            </a:r>
          </a:p>
          <a:p>
            <a:pPr lvl="1">
              <a:buNone/>
            </a:pPr>
            <a:endParaRPr lang="en-US" dirty="0" smtClean="0"/>
          </a:p>
        </p:txBody>
      </p:sp>
      <p:sp>
        <p:nvSpPr>
          <p:cNvPr id="3" name="Title 2"/>
          <p:cNvSpPr>
            <a:spLocks noGrp="1"/>
          </p:cNvSpPr>
          <p:nvPr>
            <p:ph type="title"/>
          </p:nvPr>
        </p:nvSpPr>
        <p:spPr>
          <a:xfrm>
            <a:off x="457200" y="274638"/>
            <a:ext cx="8229600" cy="792162"/>
          </a:xfrm>
        </p:spPr>
        <p:txBody>
          <a:bodyPr>
            <a:noAutofit/>
          </a:bodyPr>
          <a:lstStyle/>
          <a:p>
            <a:pPr algn="ctr"/>
            <a:r>
              <a:rPr lang="en-US" sz="3200" dirty="0" smtClean="0"/>
              <a:t>Group discussions of </a:t>
            </a:r>
            <a:br>
              <a:rPr lang="en-US" sz="3200" dirty="0" smtClean="0"/>
            </a:br>
            <a:r>
              <a:rPr lang="en-US" sz="3200" dirty="0" smtClean="0"/>
              <a:t>your tricky hearing loss</a:t>
            </a:r>
            <a:endParaRPr lang="en-US" sz="3200" dirty="0"/>
          </a:p>
        </p:txBody>
      </p:sp>
      <p:pic>
        <p:nvPicPr>
          <p:cNvPr id="1027" name="Picture 3" descr="C:\Users\karen\AppData\Local\Microsoft\Windows\Temporary Internet Files\Content.IE5\EQ84OX81\MP900406761[1].jpg"/>
          <p:cNvPicPr>
            <a:picLocks noChangeAspect="1" noChangeArrowheads="1"/>
          </p:cNvPicPr>
          <p:nvPr/>
        </p:nvPicPr>
        <p:blipFill>
          <a:blip r:embed="rId2" cstate="print">
            <a:duotone>
              <a:prstClr val="black"/>
              <a:schemeClr val="accent4">
                <a:tint val="45000"/>
                <a:satMod val="400000"/>
              </a:schemeClr>
            </a:duotone>
          </a:blip>
          <a:srcRect/>
          <a:stretch>
            <a:fillRect/>
          </a:stretch>
        </p:blipFill>
        <p:spPr bwMode="auto">
          <a:xfrm>
            <a:off x="5562600" y="1600200"/>
            <a:ext cx="2667000" cy="1778000"/>
          </a:xfrm>
          <a:prstGeom prst="rect">
            <a:avLst/>
          </a:prstGeom>
          <a:ln>
            <a:noFill/>
          </a:ln>
          <a:effectLst>
            <a:softEdge rad="112500"/>
          </a:effectLst>
        </p:spPr>
      </p:pic>
      <p:pic>
        <p:nvPicPr>
          <p:cNvPr id="6" name="Picture 2" descr="C:\Users\karen\Desktop\logo_image_copy.jpg"/>
          <p:cNvPicPr>
            <a:picLocks noChangeAspect="1" noChangeArrowheads="1"/>
          </p:cNvPicPr>
          <p:nvPr/>
        </p:nvPicPr>
        <p:blipFill>
          <a:blip r:embed="rId3" cstate="print"/>
          <a:srcRect/>
          <a:stretch>
            <a:fillRect/>
          </a:stretch>
        </p:blipFill>
        <p:spPr bwMode="auto">
          <a:xfrm>
            <a:off x="0" y="5943600"/>
            <a:ext cx="914400" cy="9144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
                                            <p:txEl>
                                              <p:pRg st="10" end="10"/>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1000" y="1447800"/>
            <a:ext cx="8229600" cy="5410200"/>
          </a:xfrm>
        </p:spPr>
        <p:txBody>
          <a:bodyPr>
            <a:normAutofit lnSpcReduction="10000"/>
          </a:bodyPr>
          <a:lstStyle/>
          <a:p>
            <a:r>
              <a:rPr lang="en-US" dirty="0" smtClean="0"/>
              <a:t>Adolescents are more likely to reject if they feel something is “being done to them” rather than being an active participant</a:t>
            </a:r>
          </a:p>
          <a:p>
            <a:r>
              <a:rPr lang="en-US" dirty="0" smtClean="0"/>
              <a:t>Students should assume the role of ‘direct consumer’ with the audiologist, asking questions, making choices, etc.; EARLY</a:t>
            </a:r>
          </a:p>
          <a:p>
            <a:r>
              <a:rPr lang="en-US" dirty="0" smtClean="0"/>
              <a:t>Color of earmolds/hearing aid case – 1</a:t>
            </a:r>
            <a:r>
              <a:rPr lang="en-US" baseline="30000" dirty="0" smtClean="0"/>
              <a:t>st</a:t>
            </a:r>
            <a:r>
              <a:rPr lang="en-US" dirty="0" smtClean="0"/>
              <a:t> step</a:t>
            </a:r>
          </a:p>
          <a:p>
            <a:r>
              <a:rPr lang="en-US" dirty="0" smtClean="0"/>
              <a:t>Make connections between neat              computers, fancy cell phones and         hearing devices – learning how        technology works is cool!</a:t>
            </a:r>
          </a:p>
          <a:p>
            <a:r>
              <a:rPr lang="en-US" dirty="0" smtClean="0"/>
              <a:t>Cool ways to answer questions </a:t>
            </a:r>
          </a:p>
          <a:p>
            <a:pPr>
              <a:buNone/>
            </a:pPr>
            <a:r>
              <a:rPr lang="en-US" dirty="0" smtClean="0"/>
              <a:t>   about hearing devices – practice!</a:t>
            </a:r>
            <a:endParaRPr lang="en-US" dirty="0"/>
          </a:p>
        </p:txBody>
      </p:sp>
      <p:sp>
        <p:nvSpPr>
          <p:cNvPr id="3" name="Title 2"/>
          <p:cNvSpPr>
            <a:spLocks noGrp="1"/>
          </p:cNvSpPr>
          <p:nvPr>
            <p:ph type="title"/>
          </p:nvPr>
        </p:nvSpPr>
        <p:spPr/>
        <p:txBody>
          <a:bodyPr>
            <a:normAutofit fontScale="90000"/>
          </a:bodyPr>
          <a:lstStyle/>
          <a:p>
            <a:pPr algn="ctr"/>
            <a:r>
              <a:rPr lang="en-US" dirty="0" smtClean="0"/>
              <a:t>Empowerment!   Being the </a:t>
            </a:r>
            <a:br>
              <a:rPr lang="en-US" dirty="0" smtClean="0"/>
            </a:br>
            <a:r>
              <a:rPr lang="en-US" dirty="0" smtClean="0"/>
              <a:t>“boss of your hearing loss” </a:t>
            </a:r>
            <a:endParaRPr lang="en-US" dirty="0"/>
          </a:p>
        </p:txBody>
      </p:sp>
      <p:pic>
        <p:nvPicPr>
          <p:cNvPr id="10242" name="Picture 2" descr="C:\Users\karen\AppData\Local\Microsoft\Windows\Temporary Internet Files\Content.IE5\F25RAEWZ\MP900448484[1].jpg"/>
          <p:cNvPicPr>
            <a:picLocks noChangeAspect="1" noChangeArrowheads="1"/>
          </p:cNvPicPr>
          <p:nvPr/>
        </p:nvPicPr>
        <p:blipFill>
          <a:blip r:embed="rId2" cstate="print"/>
          <a:srcRect t="18889" r="50889" b="24444"/>
          <a:stretch>
            <a:fillRect/>
          </a:stretch>
        </p:blipFill>
        <p:spPr bwMode="auto">
          <a:xfrm>
            <a:off x="6610350" y="4519246"/>
            <a:ext cx="2533650" cy="2338754"/>
          </a:xfrm>
          <a:prstGeom prst="rect">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6248400" cy="1143000"/>
          </a:xfrm>
          <a:solidFill>
            <a:schemeClr val="accent3">
              <a:lumMod val="60000"/>
              <a:lumOff val="40000"/>
            </a:schemeClr>
          </a:solidFill>
        </p:spPr>
        <p:txBody>
          <a:bodyPr>
            <a:noAutofit/>
          </a:bodyPr>
          <a:lstStyle/>
          <a:p>
            <a:pPr algn="ctr"/>
            <a:r>
              <a:rPr lang="en-US" sz="3200" dirty="0" smtClean="0"/>
              <a:t>Build Student Skills as </a:t>
            </a:r>
            <a:br>
              <a:rPr lang="en-US" sz="3200" dirty="0" smtClean="0"/>
            </a:br>
            <a:r>
              <a:rPr lang="en-US" sz="3200" dirty="0" smtClean="0"/>
              <a:t>‘Technology Specialist’</a:t>
            </a:r>
            <a:endParaRPr lang="en-US" sz="3200" dirty="0"/>
          </a:p>
        </p:txBody>
      </p:sp>
      <p:sp>
        <p:nvSpPr>
          <p:cNvPr id="3" name="Content Placeholder 2"/>
          <p:cNvSpPr>
            <a:spLocks noGrp="1"/>
          </p:cNvSpPr>
          <p:nvPr>
            <p:ph idx="1"/>
          </p:nvPr>
        </p:nvSpPr>
        <p:spPr>
          <a:xfrm>
            <a:off x="457200" y="1481328"/>
            <a:ext cx="8229600" cy="5376672"/>
          </a:xfrm>
        </p:spPr>
        <p:txBody>
          <a:bodyPr>
            <a:normAutofit lnSpcReduction="10000"/>
          </a:bodyPr>
          <a:lstStyle/>
          <a:p>
            <a:r>
              <a:rPr lang="en-US" dirty="0" smtClean="0"/>
              <a:t>Various resources for teaching                  students about their technology</a:t>
            </a:r>
          </a:p>
          <a:p>
            <a:r>
              <a:rPr lang="en-US" dirty="0" smtClean="0"/>
              <a:t>Learning goes hand-in-hand with increasing responsibility in daily monitoring (more later)</a:t>
            </a:r>
          </a:p>
          <a:p>
            <a:r>
              <a:rPr lang="en-US" dirty="0" smtClean="0"/>
              <a:t>Ideally the student would inservice the teachers on how to use the equipment</a:t>
            </a:r>
          </a:p>
          <a:p>
            <a:r>
              <a:rPr lang="en-US" dirty="0" smtClean="0"/>
              <a:t>Student assumes the role as the individual who troubleshoots first when something isn’t working</a:t>
            </a:r>
          </a:p>
          <a:p>
            <a:r>
              <a:rPr lang="en-US" dirty="0" smtClean="0"/>
              <a:t>PowerPoint presentations, video clips by phone or moodle or photos with descriptions to support student independence with use and troubleshooting tasks</a:t>
            </a:r>
            <a:endParaRPr lang="en-US" dirty="0"/>
          </a:p>
        </p:txBody>
      </p:sp>
      <p:pic>
        <p:nvPicPr>
          <p:cNvPr id="11266" name="Picture 2" descr="C:\Users\karen\AppData\Local\Microsoft\Windows\Temporary Internet Files\Content.IE5\EQ84OX81\MP900289143[1].jpg"/>
          <p:cNvPicPr>
            <a:picLocks noChangeAspect="1" noChangeArrowheads="1"/>
          </p:cNvPicPr>
          <p:nvPr/>
        </p:nvPicPr>
        <p:blipFill>
          <a:blip r:embed="rId2" cstate="print"/>
          <a:srcRect/>
          <a:stretch>
            <a:fillRect/>
          </a:stretch>
        </p:blipFill>
        <p:spPr bwMode="auto">
          <a:xfrm>
            <a:off x="6400800" y="0"/>
            <a:ext cx="2743200" cy="1828800"/>
          </a:xfrm>
          <a:prstGeom prst="rect">
            <a:avLst/>
          </a:prstGeom>
          <a:noFill/>
        </p:spPr>
      </p:pic>
      <p:sp>
        <p:nvSpPr>
          <p:cNvPr id="5" name="TextBox 4"/>
          <p:cNvSpPr txBox="1"/>
          <p:nvPr/>
        </p:nvSpPr>
        <p:spPr>
          <a:xfrm rot="20156119">
            <a:off x="2095783" y="3735867"/>
            <a:ext cx="5367175" cy="584775"/>
          </a:xfrm>
          <a:prstGeom prst="rect">
            <a:avLst/>
          </a:prstGeom>
          <a:solidFill>
            <a:schemeClr val="accent3">
              <a:lumMod val="60000"/>
              <a:lumOff val="40000"/>
            </a:schemeClr>
          </a:solidFill>
        </p:spPr>
        <p:txBody>
          <a:bodyPr wrap="none" rtlCol="0">
            <a:spAutoFit/>
          </a:bodyPr>
          <a:lstStyle/>
          <a:p>
            <a:r>
              <a:rPr lang="en-US" sz="3200" dirty="0" smtClean="0"/>
              <a:t>Boss of their hearing loss!</a:t>
            </a:r>
            <a:endParaRPr lang="en-US" sz="3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914400"/>
            <a:ext cx="8229600" cy="5562600"/>
          </a:xfrm>
          <a:solidFill>
            <a:schemeClr val="bg1"/>
          </a:solidFill>
        </p:spPr>
        <p:txBody>
          <a:bodyPr>
            <a:normAutofit lnSpcReduction="10000"/>
          </a:bodyPr>
          <a:lstStyle/>
          <a:p>
            <a:r>
              <a:rPr lang="en-US" dirty="0" smtClean="0"/>
              <a:t>“When kids get to middle school they want to be like everyone else. Why could that be hard for you?”</a:t>
            </a:r>
          </a:p>
          <a:p>
            <a:r>
              <a:rPr lang="en-US" dirty="0" smtClean="0"/>
              <a:t>“Kids in middle school and high school also want to be seen as special individuals who are cool. How do you see yourself as special?”  </a:t>
            </a:r>
          </a:p>
          <a:p>
            <a:pPr>
              <a:buNone/>
            </a:pPr>
            <a:endParaRPr lang="en-US" sz="1800" dirty="0" smtClean="0"/>
          </a:p>
          <a:p>
            <a:pPr>
              <a:buNone/>
            </a:pPr>
            <a:r>
              <a:rPr lang="en-US" sz="3200" dirty="0" smtClean="0">
                <a:solidFill>
                  <a:schemeClr val="tx1">
                    <a:lumMod val="75000"/>
                    <a:lumOff val="25000"/>
                  </a:schemeClr>
                </a:solidFill>
                <a:effectLst>
                  <a:outerShdw blurRad="38100" dist="38100" dir="2700000" algn="tl">
                    <a:srgbClr val="000000">
                      <a:alpha val="43137"/>
                    </a:srgbClr>
                  </a:outerShdw>
                </a:effectLst>
              </a:rPr>
              <a:t>Gr 5</a:t>
            </a:r>
          </a:p>
          <a:p>
            <a:r>
              <a:rPr lang="en-US" dirty="0" smtClean="0"/>
              <a:t>“When you get to middle school it might be harder for you when you want to be like everybody else. Other kids with hearing loss feel the same way. Let’s see what they said.”</a:t>
            </a:r>
          </a:p>
          <a:p>
            <a:r>
              <a:rPr lang="en-US" dirty="0" smtClean="0"/>
              <a:t>Involve friends!!!</a:t>
            </a:r>
            <a:endParaRPr lang="en-US" dirty="0"/>
          </a:p>
        </p:txBody>
      </p:sp>
      <p:sp>
        <p:nvSpPr>
          <p:cNvPr id="3" name="Title 2"/>
          <p:cNvSpPr>
            <a:spLocks noGrp="1"/>
          </p:cNvSpPr>
          <p:nvPr>
            <p:ph type="title"/>
          </p:nvPr>
        </p:nvSpPr>
        <p:spPr>
          <a:xfrm>
            <a:off x="457200" y="274638"/>
            <a:ext cx="8229600" cy="792162"/>
          </a:xfrm>
        </p:spPr>
        <p:txBody>
          <a:bodyPr>
            <a:noAutofit/>
          </a:bodyPr>
          <a:lstStyle/>
          <a:p>
            <a:r>
              <a:rPr lang="en-US" sz="3200" dirty="0" smtClean="0"/>
              <a:t>Start talking about middle school in Gr 4</a:t>
            </a:r>
            <a:endParaRPr lang="en-US" sz="3200" dirty="0"/>
          </a:p>
        </p:txBody>
      </p:sp>
      <p:sp>
        <p:nvSpPr>
          <p:cNvPr id="4" name="Rectangle 3"/>
          <p:cNvSpPr/>
          <p:nvPr/>
        </p:nvSpPr>
        <p:spPr>
          <a:xfrm>
            <a:off x="457200" y="3429000"/>
            <a:ext cx="8229600" cy="3429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1000" y="1295400"/>
            <a:ext cx="8229600" cy="4572000"/>
          </a:xfrm>
        </p:spPr>
        <p:txBody>
          <a:bodyPr>
            <a:normAutofit/>
          </a:bodyPr>
          <a:lstStyle/>
          <a:p>
            <a:r>
              <a:rPr lang="en-US" dirty="0" smtClean="0"/>
              <a:t>Describe changes in demographics that make focusing on social competence so critical</a:t>
            </a:r>
          </a:p>
          <a:p>
            <a:r>
              <a:rPr lang="en-US" dirty="0" smtClean="0"/>
              <a:t>Describe how psychosocial development stages affect self concept and acceptance of hearing loss/hearing devices</a:t>
            </a:r>
          </a:p>
          <a:p>
            <a:r>
              <a:rPr lang="en-US" dirty="0" smtClean="0"/>
              <a:t>Provide strategies to strengthen self concept, define communication strategies and support emotional growth and social identity to improve eventual retention of hearing devices</a:t>
            </a:r>
            <a:endParaRPr lang="en-US" dirty="0"/>
          </a:p>
        </p:txBody>
      </p:sp>
      <p:sp>
        <p:nvSpPr>
          <p:cNvPr id="3" name="Title 2"/>
          <p:cNvSpPr>
            <a:spLocks noGrp="1"/>
          </p:cNvSpPr>
          <p:nvPr>
            <p:ph type="title"/>
          </p:nvPr>
        </p:nvSpPr>
        <p:spPr>
          <a:xfrm>
            <a:off x="381000" y="304800"/>
            <a:ext cx="8229600" cy="1143000"/>
          </a:xfrm>
        </p:spPr>
        <p:txBody>
          <a:bodyPr/>
          <a:lstStyle/>
          <a:p>
            <a:r>
              <a:rPr lang="en-US" dirty="0" smtClean="0"/>
              <a:t>Focus of this presentation</a:t>
            </a:r>
            <a:endParaRPr lang="en-US" dirty="0"/>
          </a:p>
        </p:txBody>
      </p:sp>
      <p:pic>
        <p:nvPicPr>
          <p:cNvPr id="15361" name="Picture 1" descr="C:\Users\karen\Desktop\Consulting\Website\photos - purchased\confused boy.jpg"/>
          <p:cNvPicPr>
            <a:picLocks noChangeAspect="1" noChangeArrowheads="1"/>
          </p:cNvPicPr>
          <p:nvPr/>
        </p:nvPicPr>
        <p:blipFill>
          <a:blip r:embed="rId2" cstate="print"/>
          <a:srcRect b="14120"/>
          <a:stretch>
            <a:fillRect/>
          </a:stretch>
        </p:blipFill>
        <p:spPr bwMode="auto">
          <a:xfrm>
            <a:off x="6248400" y="5105400"/>
            <a:ext cx="2667000" cy="1600199"/>
          </a:xfrm>
          <a:prstGeom prst="rect">
            <a:avLst/>
          </a:prstGeom>
          <a:noFill/>
        </p:spPr>
      </p:pic>
      <p:sp>
        <p:nvSpPr>
          <p:cNvPr id="5" name="Slide Number Placeholder 4"/>
          <p:cNvSpPr>
            <a:spLocks noGrp="1"/>
          </p:cNvSpPr>
          <p:nvPr>
            <p:ph type="sldNum" sz="quarter" idx="12"/>
          </p:nvPr>
        </p:nvSpPr>
        <p:spPr/>
        <p:txBody>
          <a:bodyPr/>
          <a:lstStyle/>
          <a:p>
            <a:fld id="{8EDD1B03-E700-47DF-8FB6-CE899AD5CB8A}" type="slidenum">
              <a:rPr lang="en-US" smtClean="0"/>
              <a:pPr/>
              <a:t>2</a:t>
            </a:fld>
            <a:endParaRPr lang="en-US" dirty="0"/>
          </a:p>
        </p:txBody>
      </p:sp>
    </p:spTree>
    <p:extLst>
      <p:ext uri="{BB962C8B-B14F-4D97-AF65-F5344CB8AC3E}">
        <p14:creationId xmlns="" xmlns:p14="http://schemas.microsoft.com/office/powerpoint/2010/main" val="1215426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cstate="print"/>
          <a:srcRect l="15396" t="11556" r="64077" b="3111"/>
          <a:stretch>
            <a:fillRect/>
          </a:stretch>
        </p:blipFill>
        <p:spPr bwMode="auto">
          <a:xfrm>
            <a:off x="4000500" y="0"/>
            <a:ext cx="5143500" cy="6858000"/>
          </a:xfrm>
          <a:prstGeom prst="rect">
            <a:avLst/>
          </a:prstGeom>
          <a:noFill/>
          <a:ln w="9525">
            <a:noFill/>
            <a:miter lim="800000"/>
            <a:headEnd/>
            <a:tailEnd/>
          </a:ln>
        </p:spPr>
      </p:pic>
      <p:sp>
        <p:nvSpPr>
          <p:cNvPr id="3" name="TextBox 2"/>
          <p:cNvSpPr txBox="1"/>
          <p:nvPr/>
        </p:nvSpPr>
        <p:spPr>
          <a:xfrm>
            <a:off x="0" y="228600"/>
            <a:ext cx="4114800" cy="6355586"/>
          </a:xfrm>
          <a:prstGeom prst="rect">
            <a:avLst/>
          </a:prstGeom>
          <a:noFill/>
        </p:spPr>
        <p:txBody>
          <a:bodyPr wrap="square" rtlCol="0">
            <a:spAutoFit/>
          </a:bodyPr>
          <a:lstStyle/>
          <a:p>
            <a:r>
              <a:rPr lang="en-US" sz="2700" dirty="0" smtClean="0"/>
              <a:t>Written by a DHH high school student. Results of 64 MS students across the country.</a:t>
            </a:r>
          </a:p>
          <a:p>
            <a:endParaRPr lang="en-US" dirty="0" smtClean="0"/>
          </a:p>
          <a:p>
            <a:pPr>
              <a:buFont typeface="Arial" pitchFamily="34" charset="0"/>
              <a:buChar char="•"/>
            </a:pPr>
            <a:r>
              <a:rPr lang="en-US" sz="2700" dirty="0" smtClean="0"/>
              <a:t>How do you feel about your hearing loss?</a:t>
            </a:r>
          </a:p>
          <a:p>
            <a:pPr>
              <a:buFont typeface="Arial" pitchFamily="34" charset="0"/>
              <a:buChar char="•"/>
            </a:pPr>
            <a:r>
              <a:rPr lang="en-US" sz="2700" dirty="0" smtClean="0"/>
              <a:t> How do you feel about your hearing devices?</a:t>
            </a:r>
          </a:p>
          <a:p>
            <a:pPr>
              <a:buFont typeface="Arial" pitchFamily="34" charset="0"/>
              <a:buChar char="•"/>
            </a:pPr>
            <a:r>
              <a:rPr lang="en-US" sz="2700" dirty="0" smtClean="0"/>
              <a:t> How do you feel about communication with your hearing loss?</a:t>
            </a:r>
          </a:p>
          <a:p>
            <a:endParaRPr lang="en-US" sz="1100" dirty="0" smtClean="0"/>
          </a:p>
          <a:p>
            <a:pPr algn="ctr"/>
            <a:r>
              <a:rPr lang="en-US" sz="2700" b="1" dirty="0" smtClean="0">
                <a:solidFill>
                  <a:schemeClr val="bg2">
                    <a:lumMod val="10000"/>
                  </a:schemeClr>
                </a:solidFill>
                <a:effectLst>
                  <a:outerShdw blurRad="38100" dist="38100" dir="2700000" algn="tl">
                    <a:srgbClr val="000000">
                      <a:alpha val="43137"/>
                    </a:srgbClr>
                  </a:outerShdw>
                </a:effectLst>
              </a:rPr>
              <a:t>Do NOT wait for Secondary School!</a:t>
            </a:r>
            <a:endParaRPr lang="en-US" sz="2700" b="1" dirty="0">
              <a:solidFill>
                <a:schemeClr val="bg2">
                  <a:lumMod val="10000"/>
                </a:schemeClr>
              </a:solidFill>
              <a:effectLst>
                <a:outerShdw blurRad="38100" dist="38100" dir="2700000" algn="tl">
                  <a:srgbClr val="000000">
                    <a:alpha val="43137"/>
                  </a:srgbClr>
                </a:outerShdw>
              </a:effectLst>
            </a:endParaRPr>
          </a:p>
        </p:txBody>
      </p:sp>
      <p:pic>
        <p:nvPicPr>
          <p:cNvPr id="4" name="Picture 2" descr="C:\Users\karen\Desktop\logo_image_copy.jpg"/>
          <p:cNvPicPr>
            <a:picLocks noChangeAspect="1" noChangeArrowheads="1"/>
          </p:cNvPicPr>
          <p:nvPr/>
        </p:nvPicPr>
        <p:blipFill>
          <a:blip r:embed="rId3" cstate="print"/>
          <a:srcRect/>
          <a:stretch>
            <a:fillRect/>
          </a:stretch>
        </p:blipFill>
        <p:spPr bwMode="auto">
          <a:xfrm>
            <a:off x="8229600" y="5943600"/>
            <a:ext cx="914400" cy="914400"/>
          </a:xfrm>
          <a:prstGeom prst="rect">
            <a:avLst/>
          </a:prstGeom>
          <a:noFill/>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228600"/>
            <a:ext cx="8686800" cy="6400800"/>
          </a:xfrm>
          <a:solidFill>
            <a:schemeClr val="bg2"/>
          </a:solidFill>
          <a:ln w="76200">
            <a:solidFill>
              <a:schemeClr val="bg2">
                <a:lumMod val="25000"/>
              </a:schemeClr>
            </a:solidFill>
          </a:ln>
          <a:effectLst>
            <a:glow rad="228600">
              <a:schemeClr val="accent1">
                <a:satMod val="175000"/>
                <a:alpha val="40000"/>
              </a:schemeClr>
            </a:glow>
          </a:effectLst>
        </p:spPr>
        <p:txBody>
          <a:bodyPr>
            <a:noAutofit/>
          </a:bodyPr>
          <a:lstStyle/>
          <a:p>
            <a:pPr>
              <a:buNone/>
            </a:pPr>
            <a:r>
              <a:rPr lang="en-US" dirty="0" smtClean="0"/>
              <a:t>If a student identifies himself as part of a group of individuals with similar ‘differences’ who are managing to do okay in MS/HS then there is less emotional need to be like everybody else in the immediate peer group. </a:t>
            </a:r>
          </a:p>
          <a:p>
            <a:pPr>
              <a:buNone/>
            </a:pPr>
            <a:r>
              <a:rPr lang="en-US" dirty="0" smtClean="0"/>
              <a:t>The student can identify with the ‘</a:t>
            </a:r>
            <a:r>
              <a:rPr lang="en-US" i="1" dirty="0" smtClean="0"/>
              <a:t>doing okay and feeling good about themselves</a:t>
            </a:r>
            <a:r>
              <a:rPr lang="en-US" dirty="0" smtClean="0"/>
              <a:t>’ DHH group. </a:t>
            </a:r>
          </a:p>
          <a:p>
            <a:pPr>
              <a:buNone/>
            </a:pPr>
            <a:r>
              <a:rPr lang="en-US" dirty="0" smtClean="0"/>
              <a:t>Real connections with older DHH students are important in this transition! </a:t>
            </a:r>
          </a:p>
          <a:p>
            <a:pPr>
              <a:buNone/>
            </a:pPr>
            <a:r>
              <a:rPr lang="en-US" dirty="0" smtClean="0"/>
              <a:t>Also critical to involve non-DHH friends as the student develops an understanding of who they are in their peer group.</a:t>
            </a:r>
          </a:p>
          <a:p>
            <a:pPr>
              <a:buNone/>
            </a:pPr>
            <a:r>
              <a:rPr lang="en-US" b="1" dirty="0" smtClean="0"/>
              <a:t>Have conversations that support growth in identity by better understanding “What have I got?” and “What am I going to do with it?”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1000" y="381000"/>
            <a:ext cx="8305800" cy="6096000"/>
          </a:xfrm>
          <a:solidFill>
            <a:srgbClr val="CCFF99"/>
          </a:solidFill>
          <a:ln w="57150">
            <a:solidFill>
              <a:srgbClr val="006600"/>
            </a:solidFill>
          </a:ln>
          <a:effectLst>
            <a:glow rad="228600">
              <a:schemeClr val="accent1">
                <a:satMod val="175000"/>
                <a:alpha val="40000"/>
              </a:schemeClr>
            </a:glow>
          </a:effectLst>
        </p:spPr>
        <p:txBody>
          <a:bodyPr>
            <a:noAutofit/>
          </a:bodyPr>
          <a:lstStyle/>
          <a:p>
            <a:pPr>
              <a:buNone/>
            </a:pPr>
            <a:r>
              <a:rPr lang="en-US" sz="2400" dirty="0" smtClean="0"/>
              <a:t>Teens have </a:t>
            </a:r>
            <a:r>
              <a:rPr lang="en-US" sz="2400" b="1" dirty="0" smtClean="0"/>
              <a:t>different decision-making strategies </a:t>
            </a:r>
            <a:r>
              <a:rPr lang="en-US" sz="2400" dirty="0" smtClean="0"/>
              <a:t>than adults </a:t>
            </a:r>
            <a:r>
              <a:rPr lang="en-US" sz="2400" b="1" dirty="0" smtClean="0"/>
              <a:t>- linked to brain anatomy </a:t>
            </a:r>
            <a:r>
              <a:rPr lang="en-US" sz="2400" dirty="0" smtClean="0"/>
              <a:t>and physiology different from adults. Adults cannot force teens to make adult-like decisions. </a:t>
            </a:r>
          </a:p>
          <a:p>
            <a:pPr>
              <a:buNone/>
            </a:pPr>
            <a:r>
              <a:rPr lang="en-US" sz="2400" dirty="0" smtClean="0"/>
              <a:t>Behavioral contracts to wear amplification may be successful in the short term, but </a:t>
            </a:r>
            <a:r>
              <a:rPr lang="en-US" sz="2400" b="1" dirty="0" smtClean="0"/>
              <a:t>does not help the teen work through feelings of being different </a:t>
            </a:r>
            <a:r>
              <a:rPr lang="en-US" sz="2400" dirty="0" smtClean="0"/>
              <a:t>and reconciling how to belong, be liked, find their place in the world and ultimately make appropriate management decisions regarding their hearing loss. </a:t>
            </a:r>
          </a:p>
          <a:p>
            <a:pPr>
              <a:buNone/>
            </a:pPr>
            <a:r>
              <a:rPr lang="en-US" sz="2400" dirty="0" smtClean="0"/>
              <a:t>Adults can provide challenges and opportunities to facilitate maturation of cognitive and emotional development </a:t>
            </a:r>
            <a:r>
              <a:rPr lang="en-US" sz="2400" b="1" dirty="0" smtClean="0"/>
              <a:t>by identifying what their perceptions and beliefs are before challenging them to grow </a:t>
            </a:r>
            <a:r>
              <a:rPr lang="en-US" sz="2400" dirty="0" smtClean="0"/>
              <a:t>in their own understanding of how they want to be and how to get there.</a:t>
            </a:r>
            <a:endParaRPr lang="en-US"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cstate="print"/>
          <a:srcRect l="8838" t="15111" r="56664" b="11111"/>
          <a:stretch>
            <a:fillRect/>
          </a:stretch>
        </p:blipFill>
        <p:spPr bwMode="auto">
          <a:xfrm>
            <a:off x="0" y="0"/>
            <a:ext cx="7442812" cy="5105400"/>
          </a:xfrm>
          <a:prstGeom prst="rect">
            <a:avLst/>
          </a:prstGeom>
          <a:noFill/>
          <a:ln w="9525">
            <a:noFill/>
            <a:miter lim="800000"/>
            <a:headEnd/>
            <a:tailEnd/>
          </a:ln>
        </p:spPr>
      </p:pic>
      <p:pic>
        <p:nvPicPr>
          <p:cNvPr id="5" name="Picture 2"/>
          <p:cNvPicPr>
            <a:picLocks noChangeAspect="1" noChangeArrowheads="1"/>
          </p:cNvPicPr>
          <p:nvPr/>
        </p:nvPicPr>
        <p:blipFill>
          <a:blip r:embed="rId3" cstate="print"/>
          <a:srcRect l="9123" t="16000" r="56094" b="20000"/>
          <a:stretch>
            <a:fillRect/>
          </a:stretch>
        </p:blipFill>
        <p:spPr bwMode="auto">
          <a:xfrm>
            <a:off x="1600200" y="2590800"/>
            <a:ext cx="7230533" cy="4267200"/>
          </a:xfrm>
          <a:prstGeom prst="rect">
            <a:avLst/>
          </a:prstGeom>
          <a:noFill/>
          <a:ln w="9525">
            <a:noFill/>
            <a:miter lim="800000"/>
            <a:headEnd/>
            <a:tailEnd/>
          </a:ln>
        </p:spPr>
      </p:pic>
      <p:sp>
        <p:nvSpPr>
          <p:cNvPr id="6" name="TextBox 5"/>
          <p:cNvSpPr txBox="1"/>
          <p:nvPr/>
        </p:nvSpPr>
        <p:spPr>
          <a:xfrm>
            <a:off x="609600" y="838200"/>
            <a:ext cx="7543800" cy="1815882"/>
          </a:xfrm>
          <a:prstGeom prst="rect">
            <a:avLst/>
          </a:prstGeom>
          <a:solidFill>
            <a:schemeClr val="accent5">
              <a:lumMod val="40000"/>
              <a:lumOff val="60000"/>
            </a:schemeClr>
          </a:solidFill>
        </p:spPr>
        <p:txBody>
          <a:bodyPr wrap="square" rtlCol="0">
            <a:spAutoFit/>
          </a:bodyPr>
          <a:lstStyle/>
          <a:p>
            <a:r>
              <a:rPr lang="en-US" sz="2800" dirty="0" smtClean="0"/>
              <a:t>Provides a neutral 3</a:t>
            </a:r>
            <a:r>
              <a:rPr lang="en-US" sz="2800" baseline="30000" dirty="0" smtClean="0"/>
              <a:t>rd</a:t>
            </a:r>
            <a:r>
              <a:rPr lang="en-US" sz="2800" dirty="0" smtClean="0"/>
              <a:t> thing to talk about. 80% who went through the SAC-A and SOAC-A experience rated it positively even if their behavior was unchanged.</a:t>
            </a:r>
            <a:endParaRPr lang="en-US" sz="2800" dirty="0"/>
          </a:p>
        </p:txBody>
      </p:sp>
      <p:pic>
        <p:nvPicPr>
          <p:cNvPr id="7" name="Picture 2" descr="C:\Users\karen\Desktop\logo_image_copy.jpg"/>
          <p:cNvPicPr>
            <a:picLocks noChangeAspect="1" noChangeArrowheads="1"/>
          </p:cNvPicPr>
          <p:nvPr/>
        </p:nvPicPr>
        <p:blipFill>
          <a:blip r:embed="rId4" cstate="print"/>
          <a:srcRect/>
          <a:stretch>
            <a:fillRect/>
          </a:stretch>
        </p:blipFill>
        <p:spPr bwMode="auto">
          <a:xfrm>
            <a:off x="381000" y="5562600"/>
            <a:ext cx="914400" cy="9144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33400" y="0"/>
            <a:ext cx="8229600" cy="1143000"/>
          </a:xfrm>
        </p:spPr>
        <p:txBody>
          <a:bodyPr/>
          <a:lstStyle/>
          <a:p>
            <a:r>
              <a:rPr lang="en-US" dirty="0" smtClean="0"/>
              <a:t>Common themes expressed:</a:t>
            </a:r>
            <a:endParaRPr lang="en-US" dirty="0"/>
          </a:p>
        </p:txBody>
      </p:sp>
      <p:sp>
        <p:nvSpPr>
          <p:cNvPr id="4" name="Content Placeholder 3"/>
          <p:cNvSpPr>
            <a:spLocks noGrp="1"/>
          </p:cNvSpPr>
          <p:nvPr>
            <p:ph idx="1"/>
          </p:nvPr>
        </p:nvSpPr>
        <p:spPr>
          <a:xfrm>
            <a:off x="304800" y="1143000"/>
            <a:ext cx="8382000" cy="5715000"/>
          </a:xfrm>
          <a:solidFill>
            <a:schemeClr val="accent6">
              <a:lumMod val="20000"/>
              <a:lumOff val="80000"/>
            </a:schemeClr>
          </a:solidFill>
        </p:spPr>
        <p:txBody>
          <a:bodyPr>
            <a:noAutofit/>
          </a:bodyPr>
          <a:lstStyle/>
          <a:p>
            <a:pPr>
              <a:buNone/>
            </a:pPr>
            <a:r>
              <a:rPr lang="en-US" sz="2800" dirty="0" smtClean="0"/>
              <a:t>1. </a:t>
            </a:r>
            <a:r>
              <a:rPr lang="en-US" sz="2800" b="1" dirty="0" smtClean="0"/>
              <a:t>Inherent isolation </a:t>
            </a:r>
            <a:r>
              <a:rPr lang="en-US" sz="2800" dirty="0" smtClean="0"/>
              <a:t>of hearing loss: feeling left out of conversations; others just can’t understand  what it’s like to have a hearing loss; futility of talking about it with friends as frustration still occurs</a:t>
            </a:r>
          </a:p>
          <a:p>
            <a:pPr>
              <a:buNone/>
            </a:pPr>
            <a:r>
              <a:rPr lang="en-US" sz="2800" dirty="0" smtClean="0"/>
              <a:t>2.</a:t>
            </a:r>
            <a:r>
              <a:rPr lang="en-US" sz="2800" b="1" dirty="0" smtClean="0"/>
              <a:t> Identity and self-concept</a:t>
            </a:r>
            <a:r>
              <a:rPr lang="en-US" sz="2800" dirty="0" smtClean="0"/>
              <a:t>: difficulty being the only one in school with hearing devices; preference for being with other students with hearing loss and support staff because they understand; challenges finding a social niche; easier to be viewed as deaf but missing information sometimes rather than hearing ‘perfectly’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4638"/>
            <a:ext cx="8229600" cy="792162"/>
          </a:xfrm>
        </p:spPr>
        <p:txBody>
          <a:bodyPr/>
          <a:lstStyle/>
          <a:p>
            <a:r>
              <a:rPr lang="en-US" dirty="0" smtClean="0"/>
              <a:t>Common themes expressed:</a:t>
            </a:r>
            <a:endParaRPr lang="en-US" dirty="0"/>
          </a:p>
        </p:txBody>
      </p:sp>
      <p:sp>
        <p:nvSpPr>
          <p:cNvPr id="4" name="Content Placeholder 3"/>
          <p:cNvSpPr>
            <a:spLocks noGrp="1"/>
          </p:cNvSpPr>
          <p:nvPr>
            <p:ph idx="1"/>
          </p:nvPr>
        </p:nvSpPr>
        <p:spPr>
          <a:xfrm>
            <a:off x="228600" y="838200"/>
            <a:ext cx="8686800" cy="5715000"/>
          </a:xfrm>
          <a:solidFill>
            <a:schemeClr val="accent6">
              <a:lumMod val="20000"/>
              <a:lumOff val="80000"/>
            </a:schemeClr>
          </a:solidFill>
        </p:spPr>
        <p:txBody>
          <a:bodyPr>
            <a:noAutofit/>
          </a:bodyPr>
          <a:lstStyle/>
          <a:p>
            <a:pPr>
              <a:buNone/>
            </a:pPr>
            <a:r>
              <a:rPr lang="en-US" dirty="0" smtClean="0"/>
              <a:t>3. </a:t>
            </a:r>
            <a:r>
              <a:rPr lang="en-US" b="1" dirty="0" smtClean="0"/>
              <a:t>Cosmetics </a:t>
            </a:r>
            <a:r>
              <a:rPr lang="en-US" dirty="0" smtClean="0"/>
              <a:t>and other hearing device issues: hate having to explain to people; seen as being different </a:t>
            </a:r>
          </a:p>
          <a:p>
            <a:pPr>
              <a:buNone/>
            </a:pPr>
            <a:r>
              <a:rPr lang="en-US" dirty="0" smtClean="0"/>
              <a:t>4.</a:t>
            </a:r>
            <a:r>
              <a:rPr lang="en-US" b="1" dirty="0" smtClean="0"/>
              <a:t> Problem solving</a:t>
            </a:r>
            <a:r>
              <a:rPr lang="en-US" dirty="0" smtClean="0"/>
              <a:t>: classroom can be easier than social situations; need for assistive devices; challenge of rapid speech, whispering, person turning away, background noise</a:t>
            </a:r>
          </a:p>
          <a:p>
            <a:pPr>
              <a:buNone/>
            </a:pPr>
            <a:r>
              <a:rPr lang="en-US" dirty="0" smtClean="0"/>
              <a:t>5. </a:t>
            </a:r>
            <a:r>
              <a:rPr lang="en-US" b="1" dirty="0" smtClean="0"/>
              <a:t>Self-acceptance: </a:t>
            </a:r>
            <a:r>
              <a:rPr lang="en-US" dirty="0" smtClean="0"/>
              <a:t>blaming others for communication difficulties; desire for normal hearing; downplaying need for </a:t>
            </a:r>
            <a:r>
              <a:rPr lang="en-US" sz="2600" dirty="0" smtClean="0"/>
              <a:t>accommodations</a:t>
            </a:r>
            <a:r>
              <a:rPr lang="en-US" dirty="0" smtClean="0"/>
              <a:t> when challenged by teachers (“just forget it”); something just to deal with; being unique.</a:t>
            </a:r>
          </a:p>
          <a:p>
            <a:pPr>
              <a:buNone/>
            </a:pPr>
            <a:r>
              <a:rPr lang="en-US" b="1" dirty="0" smtClean="0"/>
              <a:t>Talk about these issues; brainstorm ways to deal;</a:t>
            </a:r>
          </a:p>
          <a:p>
            <a:pPr>
              <a:buNone/>
            </a:pPr>
            <a:r>
              <a:rPr lang="en-US" b="1" dirty="0" smtClean="0"/>
              <a:t>provide language and practice!!!</a:t>
            </a:r>
            <a:endParaRPr lang="en-US"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a:bodyPr>
          <a:lstStyle/>
          <a:p>
            <a:r>
              <a:rPr lang="en-US" sz="6000" dirty="0" smtClean="0"/>
              <a:t>Social Interaction</a:t>
            </a:r>
            <a:endParaRPr lang="en-US" sz="6000" dirty="0"/>
          </a:p>
        </p:txBody>
      </p:sp>
      <p:sp>
        <p:nvSpPr>
          <p:cNvPr id="5" name="Subtitle 4"/>
          <p:cNvSpPr>
            <a:spLocks noGrp="1"/>
          </p:cNvSpPr>
          <p:nvPr>
            <p:ph type="subTitle" idx="1"/>
          </p:nvPr>
        </p:nvSpPr>
        <p:spPr>
          <a:xfrm>
            <a:off x="762000" y="3505200"/>
            <a:ext cx="7772400" cy="1199704"/>
          </a:xfrm>
        </p:spPr>
        <p:txBody>
          <a:bodyPr>
            <a:noAutofit/>
          </a:bodyPr>
          <a:lstStyle/>
          <a:p>
            <a:r>
              <a:rPr lang="en-US" sz="3200" dirty="0" smtClean="0"/>
              <a:t>Social Skill Expectations</a:t>
            </a:r>
          </a:p>
          <a:p>
            <a:r>
              <a:rPr lang="en-US" sz="3200" dirty="0" smtClean="0"/>
              <a:t>Communication Style</a:t>
            </a:r>
          </a:p>
          <a:p>
            <a:r>
              <a:rPr lang="en-US" sz="3200" dirty="0" smtClean="0"/>
              <a:t>Communication Repair</a:t>
            </a:r>
            <a:endParaRPr lang="en-US" sz="3200"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0" y="1371600"/>
            <a:ext cx="8534400" cy="5257800"/>
          </a:xfrm>
        </p:spPr>
        <p:txBody>
          <a:bodyPr>
            <a:normAutofit/>
          </a:bodyPr>
          <a:lstStyle/>
          <a:p>
            <a:pPr>
              <a:buNone/>
            </a:pPr>
            <a:endParaRPr lang="en-US" dirty="0" smtClean="0"/>
          </a:p>
          <a:p>
            <a:pPr>
              <a:buNone/>
            </a:pPr>
            <a:r>
              <a:rPr lang="en-US" sz="3200" dirty="0" smtClean="0"/>
              <a:t>Ways to consider functional access:</a:t>
            </a:r>
          </a:p>
          <a:p>
            <a:pPr marL="624078" indent="-514350">
              <a:buAutoNum type="arabicPeriod"/>
            </a:pPr>
            <a:r>
              <a:rPr lang="en-US" sz="3200" dirty="0" smtClean="0">
                <a:solidFill>
                  <a:schemeClr val="accent4">
                    <a:lumMod val="75000"/>
                  </a:schemeClr>
                </a:solidFill>
              </a:rPr>
              <a:t>Social skills readiness</a:t>
            </a:r>
          </a:p>
          <a:p>
            <a:pPr marL="624078" indent="-514350">
              <a:buFont typeface="Wingdings 3"/>
              <a:buAutoNum type="arabicPeriod"/>
            </a:pPr>
            <a:r>
              <a:rPr lang="en-US" sz="3200" dirty="0" smtClean="0">
                <a:solidFill>
                  <a:schemeClr val="accent4">
                    <a:lumMod val="75000"/>
                  </a:schemeClr>
                </a:solidFill>
              </a:rPr>
              <a:t>Communication style as a window into communication access/advocacy</a:t>
            </a:r>
          </a:p>
          <a:p>
            <a:pPr marL="624078" indent="-514350">
              <a:buAutoNum type="arabicPeriod"/>
            </a:pPr>
            <a:r>
              <a:rPr lang="en-US" sz="3200" dirty="0" smtClean="0">
                <a:solidFill>
                  <a:schemeClr val="accent4">
                    <a:lumMod val="75000"/>
                  </a:schemeClr>
                </a:solidFill>
              </a:rPr>
              <a:t>Developing skills to repair communication breakdowns as language complexity increases – keeping up with peer abilities</a:t>
            </a:r>
          </a:p>
        </p:txBody>
      </p:sp>
      <p:sp>
        <p:nvSpPr>
          <p:cNvPr id="3" name="Title 2"/>
          <p:cNvSpPr>
            <a:spLocks noGrp="1"/>
          </p:cNvSpPr>
          <p:nvPr>
            <p:ph type="title"/>
          </p:nvPr>
        </p:nvSpPr>
        <p:spPr>
          <a:xfrm>
            <a:off x="457200" y="274638"/>
            <a:ext cx="6019800" cy="1143000"/>
          </a:xfrm>
        </p:spPr>
        <p:txBody>
          <a:bodyPr>
            <a:normAutofit fontScale="90000"/>
          </a:bodyPr>
          <a:lstStyle/>
          <a:p>
            <a:pPr algn="ctr"/>
            <a:r>
              <a:rPr lang="en-US" dirty="0" smtClean="0">
                <a:effectLst/>
              </a:rPr>
              <a:t>The Student Communicator</a:t>
            </a:r>
            <a:endParaRPr lang="en-US" dirty="0">
              <a:effectLst/>
            </a:endParaRPr>
          </a:p>
        </p:txBody>
      </p:sp>
      <p:pic>
        <p:nvPicPr>
          <p:cNvPr id="2050" name="Picture 2" descr="C:\Users\karen\Desktop\Consulting\Website\boy at desk confused.jpg"/>
          <p:cNvPicPr>
            <a:picLocks noChangeAspect="1" noChangeArrowheads="1"/>
          </p:cNvPicPr>
          <p:nvPr/>
        </p:nvPicPr>
        <p:blipFill>
          <a:blip r:embed="rId2" cstate="print"/>
          <a:srcRect l="4074" r="16444"/>
          <a:stretch>
            <a:fillRect/>
          </a:stretch>
        </p:blipFill>
        <p:spPr bwMode="auto">
          <a:xfrm>
            <a:off x="6934200" y="0"/>
            <a:ext cx="2209800" cy="19050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normAutofit/>
          </a:bodyPr>
          <a:lstStyle/>
          <a:p>
            <a:pPr eaLnBrk="1" hangingPunct="1"/>
            <a:r>
              <a:rPr lang="en-US" dirty="0" smtClean="0"/>
              <a:t>Social Skill Expectations</a:t>
            </a:r>
            <a:endParaRPr lang="en-US" dirty="0" smtClean="0">
              <a:solidFill>
                <a:srgbClr val="00B050"/>
              </a:solidFill>
            </a:endParaRPr>
          </a:p>
        </p:txBody>
      </p:sp>
      <p:sp>
        <p:nvSpPr>
          <p:cNvPr id="18435" name="Content Placeholder 2" descr="Rectangle: Click to edit Master text styles&#10;Second level&#10;Third level&#10;Fourth level&#10;Fifth level"/>
          <p:cNvSpPr>
            <a:spLocks noGrp="1"/>
          </p:cNvSpPr>
          <p:nvPr>
            <p:ph idx="1"/>
          </p:nvPr>
        </p:nvSpPr>
        <p:spPr>
          <a:xfrm>
            <a:off x="381000" y="1600200"/>
            <a:ext cx="8534400" cy="4953000"/>
          </a:xfrm>
        </p:spPr>
        <p:txBody>
          <a:bodyPr>
            <a:normAutofit/>
          </a:bodyPr>
          <a:lstStyle/>
          <a:p>
            <a:pPr eaLnBrk="1" hangingPunct="1">
              <a:buFontTx/>
              <a:buNone/>
              <a:defRPr/>
            </a:pPr>
            <a:r>
              <a:rPr lang="en-US" dirty="0" smtClean="0"/>
              <a:t>Social skills include:</a:t>
            </a:r>
          </a:p>
          <a:p>
            <a:pPr eaLnBrk="1" hangingPunct="1">
              <a:buFont typeface="Arial" pitchFamily="34" charset="0"/>
              <a:buChar char="•"/>
              <a:defRPr/>
            </a:pPr>
            <a:r>
              <a:rPr lang="en-US" sz="2800" dirty="0" smtClean="0"/>
              <a:t>Rules of conversation</a:t>
            </a:r>
          </a:p>
          <a:p>
            <a:pPr eaLnBrk="1" hangingPunct="1">
              <a:buFont typeface="Arial" pitchFamily="34" charset="0"/>
              <a:buChar char="•"/>
              <a:defRPr/>
            </a:pPr>
            <a:r>
              <a:rPr lang="en-US" sz="2800" dirty="0" smtClean="0"/>
              <a:t>Responding to social cues</a:t>
            </a:r>
          </a:p>
          <a:p>
            <a:pPr eaLnBrk="1" hangingPunct="1">
              <a:buFont typeface="Arial" pitchFamily="34" charset="0"/>
              <a:buChar char="•"/>
              <a:defRPr/>
            </a:pPr>
            <a:r>
              <a:rPr lang="en-US" sz="2800" dirty="0" smtClean="0"/>
              <a:t>Saying hello and goodbye</a:t>
            </a:r>
          </a:p>
          <a:p>
            <a:pPr eaLnBrk="1" hangingPunct="1">
              <a:buFont typeface="Arial" pitchFamily="34" charset="0"/>
              <a:buChar char="•"/>
              <a:defRPr/>
            </a:pPr>
            <a:r>
              <a:rPr lang="en-US" sz="2800" dirty="0" smtClean="0"/>
              <a:t>Cooperating by taking turns </a:t>
            </a:r>
          </a:p>
          <a:p>
            <a:pPr eaLnBrk="1" hangingPunct="1">
              <a:buFont typeface="Arial" pitchFamily="34" charset="0"/>
              <a:buChar char="•"/>
              <a:defRPr/>
            </a:pPr>
            <a:r>
              <a:rPr lang="en-US" sz="2800" dirty="0" smtClean="0"/>
              <a:t>Responding appropriately to questions</a:t>
            </a:r>
          </a:p>
          <a:p>
            <a:pPr eaLnBrk="1" hangingPunct="1">
              <a:buFont typeface="Arial" pitchFamily="34" charset="0"/>
              <a:buChar char="•"/>
              <a:defRPr/>
            </a:pPr>
            <a:r>
              <a:rPr lang="en-US" sz="2800" dirty="0" smtClean="0"/>
              <a:t>Being sensitive to the feelings of others</a:t>
            </a:r>
          </a:p>
          <a:p>
            <a:pPr eaLnBrk="1" hangingPunct="1">
              <a:buFont typeface="Arial" pitchFamily="34" charset="0"/>
              <a:buChar char="•"/>
              <a:defRPr/>
            </a:pPr>
            <a:r>
              <a:rPr lang="en-US" sz="2800" dirty="0" smtClean="0"/>
              <a:t>Making eye contact</a:t>
            </a:r>
          </a:p>
          <a:p>
            <a:pPr eaLnBrk="1" hangingPunct="1">
              <a:buFont typeface="Arial" pitchFamily="34" charset="0"/>
              <a:buChar char="•"/>
              <a:defRPr/>
            </a:pPr>
            <a:r>
              <a:rPr lang="en-US" sz="2800" dirty="0" smtClean="0"/>
              <a:t>Smiling</a:t>
            </a:r>
          </a:p>
          <a:p>
            <a:pPr eaLnBrk="1" hangingPunct="1">
              <a:buFont typeface="Arial" pitchFamily="34" charset="0"/>
              <a:buChar char="•"/>
              <a:defRPr/>
            </a:pPr>
            <a:r>
              <a:rPr lang="en-US" sz="2800" dirty="0" smtClean="0"/>
              <a:t>Being polite</a:t>
            </a:r>
          </a:p>
        </p:txBody>
      </p:sp>
      <p:sp>
        <p:nvSpPr>
          <p:cNvPr id="16388" name="TextBox 3"/>
          <p:cNvSpPr txBox="1">
            <a:spLocks noChangeArrowheads="1"/>
          </p:cNvSpPr>
          <p:nvPr/>
        </p:nvSpPr>
        <p:spPr bwMode="auto">
          <a:xfrm rot="19101823">
            <a:off x="6064189" y="2585377"/>
            <a:ext cx="3252787" cy="461962"/>
          </a:xfrm>
          <a:prstGeom prst="rect">
            <a:avLst/>
          </a:prstGeom>
          <a:noFill/>
          <a:ln w="9525">
            <a:noFill/>
            <a:miter lim="800000"/>
            <a:headEnd/>
            <a:tailEnd/>
          </a:ln>
        </p:spPr>
        <p:txBody>
          <a:bodyPr>
            <a:spAutoFit/>
          </a:bodyPr>
          <a:lstStyle/>
          <a:p>
            <a:r>
              <a:rPr lang="en-US" i="1" dirty="0">
                <a:solidFill>
                  <a:srgbClr val="FF0000"/>
                </a:solidFill>
              </a:rPr>
              <a:t>Communication repair</a:t>
            </a:r>
          </a:p>
        </p:txBody>
      </p:sp>
      <p:cxnSp>
        <p:nvCxnSpPr>
          <p:cNvPr id="16389" name="Straight Arrow Connector 5"/>
          <p:cNvCxnSpPr>
            <a:cxnSpLocks noChangeShapeType="1"/>
          </p:cNvCxnSpPr>
          <p:nvPr/>
        </p:nvCxnSpPr>
        <p:spPr bwMode="auto">
          <a:xfrm flipV="1">
            <a:off x="5715000" y="3657600"/>
            <a:ext cx="685800" cy="68263"/>
          </a:xfrm>
          <a:prstGeom prst="straightConnector1">
            <a:avLst/>
          </a:prstGeom>
          <a:noFill/>
          <a:ln w="9525" algn="ctr">
            <a:solidFill>
              <a:schemeClr val="tx1"/>
            </a:solidFill>
            <a:round/>
            <a:headEnd/>
            <a:tailEnd type="arrow" w="med" len="med"/>
          </a:ln>
        </p:spPr>
      </p:cxnSp>
      <p:cxnSp>
        <p:nvCxnSpPr>
          <p:cNvPr id="16390" name="Straight Arrow Connector 6"/>
          <p:cNvCxnSpPr>
            <a:cxnSpLocks noChangeShapeType="1"/>
          </p:cNvCxnSpPr>
          <p:nvPr/>
        </p:nvCxnSpPr>
        <p:spPr bwMode="auto">
          <a:xfrm rot="10800000">
            <a:off x="6477000" y="3810000"/>
            <a:ext cx="381000" cy="304800"/>
          </a:xfrm>
          <a:prstGeom prst="straightConnector1">
            <a:avLst/>
          </a:prstGeom>
          <a:noFill/>
          <a:ln w="9525" algn="ctr">
            <a:solidFill>
              <a:schemeClr val="tx1"/>
            </a:solidFill>
            <a:round/>
            <a:headEnd/>
            <a:tailEnd type="arrow" w="med" len="med"/>
          </a:ln>
        </p:spPr>
      </p:cxn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normAutofit/>
          </a:bodyPr>
          <a:lstStyle/>
          <a:p>
            <a:pPr eaLnBrk="1" hangingPunct="1"/>
            <a:r>
              <a:rPr lang="en-US" dirty="0" smtClean="0"/>
              <a:t>Social Skill Expectations</a:t>
            </a:r>
          </a:p>
        </p:txBody>
      </p:sp>
      <p:sp>
        <p:nvSpPr>
          <p:cNvPr id="17411" name="Content Placeholder 2" descr="Rectangle: Click to edit Master text styles&#10;Second level&#10;Third level&#10;Fourth level&#10;Fifth level"/>
          <p:cNvSpPr>
            <a:spLocks noGrp="1"/>
          </p:cNvSpPr>
          <p:nvPr>
            <p:ph idx="1"/>
          </p:nvPr>
        </p:nvSpPr>
        <p:spPr>
          <a:xfrm>
            <a:off x="838200" y="1676400"/>
            <a:ext cx="7772400" cy="4343400"/>
          </a:xfrm>
        </p:spPr>
        <p:txBody>
          <a:bodyPr/>
          <a:lstStyle/>
          <a:p>
            <a:pPr eaLnBrk="1" hangingPunct="1">
              <a:buFontTx/>
              <a:buNone/>
            </a:pPr>
            <a:r>
              <a:rPr lang="en-US" dirty="0" smtClean="0"/>
              <a:t>Social skills include:</a:t>
            </a:r>
          </a:p>
          <a:p>
            <a:pPr eaLnBrk="1" hangingPunct="1">
              <a:buFont typeface="Arial" charset="0"/>
              <a:buChar char="•"/>
            </a:pPr>
            <a:r>
              <a:rPr lang="en-US" sz="2800" dirty="0" smtClean="0"/>
              <a:t>Problem solving</a:t>
            </a:r>
          </a:p>
          <a:p>
            <a:pPr eaLnBrk="1" hangingPunct="1">
              <a:buFont typeface="Arial" charset="0"/>
              <a:buChar char="•"/>
            </a:pPr>
            <a:r>
              <a:rPr lang="en-US" sz="2800" dirty="0" smtClean="0"/>
              <a:t>Supporting others by giving them attention and helping</a:t>
            </a:r>
          </a:p>
          <a:p>
            <a:pPr eaLnBrk="1" hangingPunct="1">
              <a:buFont typeface="Arial" charset="0"/>
              <a:buChar char="•"/>
            </a:pPr>
            <a:r>
              <a:rPr lang="en-US" sz="2800" dirty="0" smtClean="0"/>
              <a:t>Having interesting things to say</a:t>
            </a:r>
          </a:p>
          <a:p>
            <a:pPr eaLnBrk="1" hangingPunct="1">
              <a:buFont typeface="Arial" charset="0"/>
              <a:buChar char="•"/>
            </a:pPr>
            <a:r>
              <a:rPr lang="en-US" sz="2800" dirty="0" smtClean="0"/>
              <a:t>Reinforcing and acknowledging other’s comments</a:t>
            </a:r>
          </a:p>
          <a:p>
            <a:pPr eaLnBrk="1" hangingPunct="1">
              <a:buFont typeface="Arial" charset="0"/>
              <a:buChar char="•"/>
            </a:pPr>
            <a:r>
              <a:rPr lang="en-US" sz="2800" dirty="0" smtClean="0"/>
              <a:t>Controlling aggression and other inappropriate behaviors</a:t>
            </a:r>
          </a:p>
        </p:txBody>
      </p:sp>
      <p:sp>
        <p:nvSpPr>
          <p:cNvPr id="17412" name="TextBox 3"/>
          <p:cNvSpPr txBox="1">
            <a:spLocks noChangeArrowheads="1"/>
          </p:cNvSpPr>
          <p:nvPr/>
        </p:nvSpPr>
        <p:spPr bwMode="auto">
          <a:xfrm rot="-1033131">
            <a:off x="6117273" y="1519945"/>
            <a:ext cx="2101850" cy="461963"/>
          </a:xfrm>
          <a:prstGeom prst="rect">
            <a:avLst/>
          </a:prstGeom>
          <a:noFill/>
          <a:ln w="9525">
            <a:noFill/>
            <a:miter lim="800000"/>
            <a:headEnd/>
            <a:tailEnd/>
          </a:ln>
        </p:spPr>
        <p:txBody>
          <a:bodyPr wrap="none">
            <a:spAutoFit/>
          </a:bodyPr>
          <a:lstStyle/>
          <a:p>
            <a:r>
              <a:rPr lang="en-US" i="1" dirty="0">
                <a:solidFill>
                  <a:srgbClr val="FF0000"/>
                </a:solidFill>
              </a:rPr>
              <a:t>Self advocacy</a:t>
            </a:r>
          </a:p>
        </p:txBody>
      </p:sp>
      <p:cxnSp>
        <p:nvCxnSpPr>
          <p:cNvPr id="17413" name="Straight Arrow Connector 5"/>
          <p:cNvCxnSpPr>
            <a:cxnSpLocks noChangeShapeType="1"/>
          </p:cNvCxnSpPr>
          <p:nvPr/>
        </p:nvCxnSpPr>
        <p:spPr bwMode="auto">
          <a:xfrm flipV="1">
            <a:off x="4114800" y="2057400"/>
            <a:ext cx="2057400" cy="282576"/>
          </a:xfrm>
          <a:prstGeom prst="straightConnector1">
            <a:avLst/>
          </a:prstGeom>
          <a:noFill/>
          <a:ln w="9525" algn="ctr">
            <a:solidFill>
              <a:schemeClr val="tx1"/>
            </a:solidFill>
            <a:round/>
            <a:headEnd/>
            <a:tailEnd type="arrow" w="med" len="med"/>
          </a:ln>
        </p:spPr>
      </p:cxnSp>
      <p:sp>
        <p:nvSpPr>
          <p:cNvPr id="7" name="TextBox 3"/>
          <p:cNvSpPr txBox="1">
            <a:spLocks noChangeArrowheads="1"/>
          </p:cNvSpPr>
          <p:nvPr/>
        </p:nvSpPr>
        <p:spPr bwMode="auto">
          <a:xfrm rot="-1033131">
            <a:off x="7183153" y="3037756"/>
            <a:ext cx="1531188" cy="369332"/>
          </a:xfrm>
          <a:prstGeom prst="rect">
            <a:avLst/>
          </a:prstGeom>
          <a:noFill/>
          <a:ln w="9525">
            <a:noFill/>
            <a:miter lim="800000"/>
            <a:headEnd/>
            <a:tailEnd/>
          </a:ln>
        </p:spPr>
        <p:txBody>
          <a:bodyPr wrap="none">
            <a:spAutoFit/>
          </a:bodyPr>
          <a:lstStyle/>
          <a:p>
            <a:r>
              <a:rPr lang="en-US" i="1" dirty="0" smtClean="0">
                <a:solidFill>
                  <a:srgbClr val="FF0000"/>
                </a:solidFill>
              </a:rPr>
              <a:t>Being Cool! </a:t>
            </a:r>
            <a:endParaRPr lang="en-US" i="1" dirty="0">
              <a:solidFill>
                <a:srgbClr val="FF0000"/>
              </a:solidFill>
            </a:endParaRPr>
          </a:p>
        </p:txBody>
      </p:sp>
      <p:cxnSp>
        <p:nvCxnSpPr>
          <p:cNvPr id="9" name="Straight Arrow Connector 8"/>
          <p:cNvCxnSpPr/>
          <p:nvPr/>
        </p:nvCxnSpPr>
        <p:spPr>
          <a:xfrm flipV="1">
            <a:off x="6705600" y="3352800"/>
            <a:ext cx="609600" cy="4572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nvPr>
        </p:nvGraphicFramePr>
        <p:xfrm>
          <a:off x="457200" y="1905000"/>
          <a:ext cx="8382000" cy="3785616"/>
        </p:xfrm>
        <a:graphic>
          <a:graphicData uri="http://schemas.openxmlformats.org/drawingml/2006/table">
            <a:tbl>
              <a:tblPr/>
              <a:tblGrid>
                <a:gridCol w="5257800"/>
                <a:gridCol w="1066800"/>
                <a:gridCol w="990600"/>
                <a:gridCol w="1066800"/>
              </a:tblGrid>
              <a:tr h="390525">
                <a:tc>
                  <a:txBody>
                    <a:bodyPr/>
                    <a:lstStyle/>
                    <a:p>
                      <a:pPr marL="0" marR="0">
                        <a:lnSpc>
                          <a:spcPct val="115000"/>
                        </a:lnSpc>
                        <a:spcBef>
                          <a:spcPts val="0"/>
                        </a:spcBef>
                        <a:spcAft>
                          <a:spcPts val="0"/>
                        </a:spcAft>
                      </a:pPr>
                      <a:r>
                        <a:rPr lang="en-US" sz="2400" dirty="0" smtClean="0">
                          <a:latin typeface="Calibri"/>
                          <a:ea typeface="Calibri"/>
                          <a:cs typeface="Times New Roman"/>
                        </a:rPr>
                        <a:t>Percent – Deaf/Hard of Hearing</a:t>
                      </a:r>
                      <a:endParaRPr lang="en-US" sz="18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400">
                          <a:latin typeface="Calibri"/>
                          <a:ea typeface="Calibri"/>
                          <a:cs typeface="Times New Roman"/>
                        </a:rPr>
                        <a:t>1996-1997</a:t>
                      </a:r>
                      <a:endParaRPr lang="en-US" sz="18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400">
                          <a:latin typeface="Calibri"/>
                          <a:ea typeface="Calibri"/>
                          <a:cs typeface="Times New Roman"/>
                        </a:rPr>
                        <a:t>2005-2006</a:t>
                      </a:r>
                      <a:endParaRPr lang="en-US" sz="18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400" dirty="0">
                          <a:latin typeface="Calibri"/>
                          <a:ea typeface="Calibri"/>
                          <a:cs typeface="Times New Roman"/>
                        </a:rPr>
                        <a:t>Change</a:t>
                      </a:r>
                      <a:endParaRPr lang="en-US" sz="18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390525">
                <a:tc>
                  <a:txBody>
                    <a:bodyPr/>
                    <a:lstStyle/>
                    <a:p>
                      <a:pPr marL="0" marR="0">
                        <a:lnSpc>
                          <a:spcPct val="115000"/>
                        </a:lnSpc>
                        <a:spcBef>
                          <a:spcPts val="0"/>
                        </a:spcBef>
                        <a:spcAft>
                          <a:spcPts val="0"/>
                        </a:spcAft>
                      </a:pPr>
                      <a:r>
                        <a:rPr lang="en-US" sz="2400" dirty="0">
                          <a:latin typeface="Calibri"/>
                          <a:ea typeface="Calibri"/>
                          <a:cs typeface="Times New Roman"/>
                        </a:rPr>
                        <a:t>High school </a:t>
                      </a:r>
                      <a:r>
                        <a:rPr lang="en-US" sz="2400" dirty="0" smtClean="0">
                          <a:latin typeface="Calibri"/>
                          <a:ea typeface="Calibri"/>
                          <a:cs typeface="Times New Roman"/>
                        </a:rPr>
                        <a:t>completion</a:t>
                      </a:r>
                      <a:endParaRPr lang="en-US" sz="18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400" dirty="0" smtClean="0">
                          <a:latin typeface="Calibri"/>
                          <a:ea typeface="Calibri"/>
                          <a:cs typeface="Times New Roman"/>
                        </a:rPr>
                        <a:t>74%</a:t>
                      </a:r>
                      <a:endParaRPr lang="en-US" sz="18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400" dirty="0" smtClean="0">
                          <a:latin typeface="Calibri"/>
                          <a:ea typeface="Calibri"/>
                          <a:cs typeface="Times New Roman"/>
                        </a:rPr>
                        <a:t>87%</a:t>
                      </a:r>
                      <a:endParaRPr lang="en-US" sz="18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400" dirty="0">
                          <a:latin typeface="Calibri"/>
                          <a:ea typeface="Calibri"/>
                          <a:cs typeface="Times New Roman"/>
                        </a:rPr>
                        <a:t>+</a:t>
                      </a:r>
                      <a:r>
                        <a:rPr lang="en-US" sz="2400" dirty="0" smtClean="0">
                          <a:latin typeface="Calibri"/>
                          <a:ea typeface="Calibri"/>
                          <a:cs typeface="Times New Roman"/>
                        </a:rPr>
                        <a:t>13</a:t>
                      </a:r>
                      <a:r>
                        <a:rPr lang="en-US" sz="2400" dirty="0">
                          <a:latin typeface="Calibri"/>
                          <a:ea typeface="Calibri"/>
                          <a:cs typeface="Times New Roman"/>
                        </a:rPr>
                        <a:t>%</a:t>
                      </a:r>
                      <a:endParaRPr lang="en-US" sz="18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390525">
                <a:tc>
                  <a:txBody>
                    <a:bodyPr/>
                    <a:lstStyle/>
                    <a:p>
                      <a:pPr marL="0" marR="0">
                        <a:lnSpc>
                          <a:spcPct val="115000"/>
                        </a:lnSpc>
                        <a:spcBef>
                          <a:spcPts val="0"/>
                        </a:spcBef>
                        <a:spcAft>
                          <a:spcPts val="0"/>
                        </a:spcAft>
                      </a:pPr>
                      <a:r>
                        <a:rPr lang="en-US" sz="2400">
                          <a:latin typeface="Calibri"/>
                          <a:ea typeface="Calibri"/>
                          <a:cs typeface="Times New Roman"/>
                        </a:rPr>
                        <a:t>Graduate with regular diploma </a:t>
                      </a:r>
                      <a:endParaRPr lang="en-US" sz="18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400">
                          <a:latin typeface="Calibri"/>
                          <a:ea typeface="Calibri"/>
                          <a:cs typeface="Times New Roman"/>
                        </a:rPr>
                        <a:t>62%</a:t>
                      </a:r>
                      <a:endParaRPr lang="en-US" sz="18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400">
                          <a:latin typeface="Calibri"/>
                          <a:ea typeface="Calibri"/>
                          <a:cs typeface="Times New Roman"/>
                        </a:rPr>
                        <a:t>69%</a:t>
                      </a:r>
                      <a:endParaRPr lang="en-US" sz="18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400" dirty="0">
                          <a:latin typeface="Calibri"/>
                          <a:ea typeface="Calibri"/>
                          <a:cs typeface="Times New Roman"/>
                        </a:rPr>
                        <a:t>+7%</a:t>
                      </a:r>
                      <a:endParaRPr lang="en-US" sz="18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390525">
                <a:tc>
                  <a:txBody>
                    <a:bodyPr/>
                    <a:lstStyle/>
                    <a:p>
                      <a:pPr marL="0" marR="0">
                        <a:lnSpc>
                          <a:spcPct val="115000"/>
                        </a:lnSpc>
                        <a:spcBef>
                          <a:spcPts val="0"/>
                        </a:spcBef>
                        <a:spcAft>
                          <a:spcPts val="0"/>
                        </a:spcAft>
                      </a:pPr>
                      <a:r>
                        <a:rPr lang="en-US" sz="2400" dirty="0">
                          <a:latin typeface="Calibri"/>
                          <a:ea typeface="Calibri"/>
                          <a:cs typeface="Times New Roman"/>
                        </a:rPr>
                        <a:t>Percent of population age </a:t>
                      </a:r>
                      <a:r>
                        <a:rPr lang="en-US" sz="2400" dirty="0" smtClean="0">
                          <a:latin typeface="Calibri"/>
                          <a:ea typeface="Calibri"/>
                          <a:cs typeface="Times New Roman"/>
                        </a:rPr>
                        <a:t>6-21</a:t>
                      </a:r>
                      <a:endParaRPr lang="en-US" sz="18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400">
                          <a:latin typeface="Calibri"/>
                          <a:ea typeface="Calibri"/>
                          <a:cs typeface="Times New Roman"/>
                        </a:rPr>
                        <a:t>0.1%</a:t>
                      </a:r>
                      <a:endParaRPr lang="en-US" sz="18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400">
                          <a:latin typeface="Calibri"/>
                          <a:ea typeface="Calibri"/>
                          <a:cs typeface="Times New Roman"/>
                        </a:rPr>
                        <a:t>0.1%</a:t>
                      </a:r>
                      <a:endParaRPr lang="en-US" sz="18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400" dirty="0">
                          <a:latin typeface="Calibri"/>
                          <a:ea typeface="Calibri"/>
                          <a:cs typeface="Times New Roman"/>
                        </a:rPr>
                        <a:t>--</a:t>
                      </a:r>
                      <a:endParaRPr lang="en-US" sz="18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390525">
                <a:tc>
                  <a:txBody>
                    <a:bodyPr/>
                    <a:lstStyle/>
                    <a:p>
                      <a:pPr marL="0" marR="0">
                        <a:lnSpc>
                          <a:spcPct val="115000"/>
                        </a:lnSpc>
                        <a:spcBef>
                          <a:spcPts val="0"/>
                        </a:spcBef>
                        <a:spcAft>
                          <a:spcPts val="0"/>
                        </a:spcAft>
                      </a:pPr>
                      <a:r>
                        <a:rPr lang="en-US" sz="2400" dirty="0">
                          <a:latin typeface="Calibri"/>
                          <a:ea typeface="Calibri"/>
                          <a:cs typeface="Times New Roman"/>
                        </a:rPr>
                        <a:t>Time inside regular classroom 80%+</a:t>
                      </a:r>
                      <a:endParaRPr lang="en-US" sz="18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15000"/>
                        </a:lnSpc>
                        <a:spcBef>
                          <a:spcPts val="0"/>
                        </a:spcBef>
                        <a:spcAft>
                          <a:spcPts val="0"/>
                        </a:spcAft>
                      </a:pPr>
                      <a:r>
                        <a:rPr lang="en-US" sz="2400">
                          <a:latin typeface="Calibri"/>
                          <a:ea typeface="Calibri"/>
                          <a:cs typeface="Times New Roman"/>
                        </a:rPr>
                        <a:t>39%</a:t>
                      </a:r>
                      <a:endParaRPr lang="en-US" sz="18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400">
                          <a:latin typeface="Calibri"/>
                          <a:ea typeface="Calibri"/>
                          <a:cs typeface="Times New Roman"/>
                        </a:rPr>
                        <a:t>49%</a:t>
                      </a:r>
                      <a:endParaRPr lang="en-US" sz="18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400" dirty="0">
                          <a:latin typeface="Calibri"/>
                          <a:ea typeface="Calibri"/>
                          <a:cs typeface="Times New Roman"/>
                        </a:rPr>
                        <a:t>+10%</a:t>
                      </a:r>
                      <a:endParaRPr lang="en-US" sz="18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r h="390525">
                <a:tc>
                  <a:txBody>
                    <a:bodyPr/>
                    <a:lstStyle/>
                    <a:p>
                      <a:pPr marL="0" marR="0">
                        <a:lnSpc>
                          <a:spcPct val="115000"/>
                        </a:lnSpc>
                        <a:spcBef>
                          <a:spcPts val="0"/>
                        </a:spcBef>
                        <a:spcAft>
                          <a:spcPts val="0"/>
                        </a:spcAft>
                      </a:pPr>
                      <a:r>
                        <a:rPr lang="en-US" sz="2400">
                          <a:latin typeface="Calibri"/>
                          <a:ea typeface="Calibri"/>
                          <a:cs typeface="Times New Roman"/>
                        </a:rPr>
                        <a:t>Time inside regular classroom 40-79%</a:t>
                      </a:r>
                      <a:endParaRPr lang="en-US" sz="18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400">
                          <a:latin typeface="Calibri"/>
                          <a:ea typeface="Calibri"/>
                          <a:cs typeface="Times New Roman"/>
                        </a:rPr>
                        <a:t>19%</a:t>
                      </a:r>
                      <a:endParaRPr lang="en-US" sz="18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400">
                          <a:latin typeface="Calibri"/>
                          <a:ea typeface="Calibri"/>
                          <a:cs typeface="Times New Roman"/>
                        </a:rPr>
                        <a:t>18%</a:t>
                      </a:r>
                      <a:endParaRPr lang="en-US" sz="18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400" dirty="0" smtClean="0">
                          <a:latin typeface="Calibri"/>
                          <a:ea typeface="Calibri"/>
                          <a:cs typeface="Times New Roman"/>
                        </a:rPr>
                        <a:t>-1</a:t>
                      </a:r>
                      <a:r>
                        <a:rPr lang="en-US" sz="2400" dirty="0">
                          <a:latin typeface="Calibri"/>
                          <a:ea typeface="Calibri"/>
                          <a:cs typeface="Times New Roman"/>
                        </a:rPr>
                        <a:t>%</a:t>
                      </a:r>
                      <a:endParaRPr lang="en-US" sz="18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390525">
                <a:tc>
                  <a:txBody>
                    <a:bodyPr/>
                    <a:lstStyle/>
                    <a:p>
                      <a:pPr marL="0" marR="0">
                        <a:lnSpc>
                          <a:spcPct val="115000"/>
                        </a:lnSpc>
                        <a:spcBef>
                          <a:spcPts val="0"/>
                        </a:spcBef>
                        <a:spcAft>
                          <a:spcPts val="0"/>
                        </a:spcAft>
                      </a:pPr>
                      <a:r>
                        <a:rPr lang="en-US" sz="2400">
                          <a:latin typeface="Calibri"/>
                          <a:ea typeface="Calibri"/>
                          <a:cs typeface="Times New Roman"/>
                        </a:rPr>
                        <a:t>Time inside regular classroom &lt;40%</a:t>
                      </a:r>
                      <a:endParaRPr lang="en-US" sz="18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400">
                          <a:latin typeface="Calibri"/>
                          <a:ea typeface="Calibri"/>
                          <a:cs typeface="Times New Roman"/>
                        </a:rPr>
                        <a:t>25%</a:t>
                      </a:r>
                      <a:endParaRPr lang="en-US" sz="18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400">
                          <a:latin typeface="Calibri"/>
                          <a:ea typeface="Calibri"/>
                          <a:cs typeface="Times New Roman"/>
                        </a:rPr>
                        <a:t>20%</a:t>
                      </a:r>
                      <a:endParaRPr lang="en-US" sz="18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400" dirty="0" smtClean="0">
                          <a:latin typeface="Calibri"/>
                          <a:ea typeface="Calibri"/>
                          <a:cs typeface="Times New Roman"/>
                        </a:rPr>
                        <a:t>-5</a:t>
                      </a:r>
                      <a:r>
                        <a:rPr lang="en-US" sz="2400" dirty="0">
                          <a:latin typeface="Calibri"/>
                          <a:ea typeface="Calibri"/>
                          <a:cs typeface="Times New Roman"/>
                        </a:rPr>
                        <a:t>%</a:t>
                      </a:r>
                      <a:endParaRPr lang="en-US" sz="18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390525">
                <a:tc>
                  <a:txBody>
                    <a:bodyPr/>
                    <a:lstStyle/>
                    <a:p>
                      <a:pPr marL="0" marR="0">
                        <a:lnSpc>
                          <a:spcPct val="115000"/>
                        </a:lnSpc>
                        <a:spcBef>
                          <a:spcPts val="0"/>
                        </a:spcBef>
                        <a:spcAft>
                          <a:spcPts val="0"/>
                        </a:spcAft>
                      </a:pPr>
                      <a:r>
                        <a:rPr lang="en-US" sz="2400" dirty="0">
                          <a:latin typeface="Calibri"/>
                          <a:ea typeface="Calibri"/>
                          <a:cs typeface="Times New Roman"/>
                        </a:rPr>
                        <a:t>Other environments</a:t>
                      </a:r>
                      <a:endParaRPr lang="en-US" sz="18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400">
                          <a:latin typeface="Calibri"/>
                          <a:ea typeface="Calibri"/>
                          <a:cs typeface="Times New Roman"/>
                        </a:rPr>
                        <a:t>17%</a:t>
                      </a:r>
                      <a:endParaRPr lang="en-US" sz="18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400">
                          <a:latin typeface="Calibri"/>
                          <a:ea typeface="Calibri"/>
                          <a:cs typeface="Times New Roman"/>
                        </a:rPr>
                        <a:t>14%</a:t>
                      </a:r>
                      <a:endParaRPr lang="en-US" sz="18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400" dirty="0" smtClean="0">
                          <a:latin typeface="Calibri"/>
                          <a:ea typeface="Calibri"/>
                          <a:cs typeface="Times New Roman"/>
                        </a:rPr>
                        <a:t>-3</a:t>
                      </a:r>
                      <a:r>
                        <a:rPr lang="en-US" sz="2400" dirty="0">
                          <a:latin typeface="Calibri"/>
                          <a:ea typeface="Calibri"/>
                          <a:cs typeface="Times New Roman"/>
                        </a:rPr>
                        <a:t>%</a:t>
                      </a:r>
                      <a:endParaRPr lang="en-US" sz="18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bl>
          </a:graphicData>
        </a:graphic>
      </p:graphicFrame>
      <p:sp>
        <p:nvSpPr>
          <p:cNvPr id="3" name="Title 2"/>
          <p:cNvSpPr>
            <a:spLocks noGrp="1"/>
          </p:cNvSpPr>
          <p:nvPr>
            <p:ph type="title"/>
          </p:nvPr>
        </p:nvSpPr>
        <p:spPr>
          <a:xfrm>
            <a:off x="457200" y="274638"/>
            <a:ext cx="7162800" cy="1143000"/>
          </a:xfrm>
        </p:spPr>
        <p:txBody>
          <a:bodyPr>
            <a:noAutofit/>
          </a:bodyPr>
          <a:lstStyle/>
          <a:p>
            <a:pPr algn="ctr"/>
            <a:r>
              <a:rPr lang="en-US" sz="3600" dirty="0" smtClean="0"/>
              <a:t/>
            </a:r>
            <a:br>
              <a:rPr lang="en-US" sz="3600" dirty="0" smtClean="0"/>
            </a:br>
            <a:r>
              <a:rPr lang="en-US" sz="3600" dirty="0" smtClean="0"/>
              <a:t/>
            </a:r>
            <a:br>
              <a:rPr lang="en-US" sz="3600" dirty="0" smtClean="0"/>
            </a:br>
            <a:r>
              <a:rPr lang="en-US" sz="3600" dirty="0" smtClean="0"/>
              <a:t/>
            </a:r>
            <a:br>
              <a:rPr lang="en-US" sz="3600" dirty="0" smtClean="0"/>
            </a:br>
            <a:r>
              <a:rPr lang="en-US" sz="3600" dirty="0" smtClean="0"/>
              <a:t/>
            </a:r>
            <a:br>
              <a:rPr lang="en-US" sz="3600" dirty="0" smtClean="0"/>
            </a:br>
            <a:r>
              <a:rPr lang="en-US" sz="3600" dirty="0" smtClean="0"/>
              <a:t>Changes to Population Served</a:t>
            </a:r>
            <a:br>
              <a:rPr lang="en-US" sz="3600" dirty="0" smtClean="0"/>
            </a:br>
            <a:r>
              <a:rPr lang="en-US" sz="3600" dirty="0" smtClean="0"/>
              <a:t>2008 annual OSEP report</a:t>
            </a:r>
            <a:br>
              <a:rPr lang="en-US" sz="3600" dirty="0" smtClean="0"/>
            </a:br>
            <a:r>
              <a:rPr lang="en-US" sz="3600" dirty="0" smtClean="0"/>
              <a:t/>
            </a:r>
            <a:br>
              <a:rPr lang="en-US" sz="3600" dirty="0" smtClean="0"/>
            </a:br>
            <a:r>
              <a:rPr lang="en-US" sz="3600" dirty="0" smtClean="0"/>
              <a:t/>
            </a:r>
            <a:br>
              <a:rPr lang="en-US" sz="3600" dirty="0" smtClean="0"/>
            </a:br>
            <a:r>
              <a:rPr lang="en-US" sz="3600" dirty="0" smtClean="0"/>
              <a:t/>
            </a:r>
            <a:br>
              <a:rPr lang="en-US" sz="3600" dirty="0" smtClean="0"/>
            </a:br>
            <a:endParaRPr lang="en-US" sz="3600" dirty="0" smtClean="0"/>
          </a:p>
        </p:txBody>
      </p:sp>
      <p:pic>
        <p:nvPicPr>
          <p:cNvPr id="4" name="Picture 3" descr="logo_image_copy.jpg"/>
          <p:cNvPicPr>
            <a:picLocks noChangeAspect="1"/>
          </p:cNvPicPr>
          <p:nvPr/>
        </p:nvPicPr>
        <p:blipFill>
          <a:blip r:embed="rId2" cstate="print">
            <a:duotone>
              <a:schemeClr val="accent1">
                <a:shade val="45000"/>
                <a:satMod val="135000"/>
              </a:schemeClr>
              <a:prstClr val="white"/>
            </a:duotone>
          </a:blip>
          <a:stretch>
            <a:fillRect/>
          </a:stretch>
        </p:blipFill>
        <p:spPr>
          <a:xfrm>
            <a:off x="7315200" y="0"/>
            <a:ext cx="1828800" cy="1828800"/>
          </a:xfrm>
          <a:prstGeom prst="rect">
            <a:avLst/>
          </a:prstGeom>
        </p:spPr>
      </p:pic>
      <p:sp>
        <p:nvSpPr>
          <p:cNvPr id="6" name="TextBox 5"/>
          <p:cNvSpPr txBox="1"/>
          <p:nvPr/>
        </p:nvSpPr>
        <p:spPr>
          <a:xfrm>
            <a:off x="162054" y="5791200"/>
            <a:ext cx="8981946" cy="400110"/>
          </a:xfrm>
          <a:prstGeom prst="rect">
            <a:avLst/>
          </a:prstGeom>
          <a:noFill/>
        </p:spPr>
        <p:txBody>
          <a:bodyPr wrap="none" rtlCol="0">
            <a:spAutoFit/>
          </a:bodyPr>
          <a:lstStyle/>
          <a:p>
            <a:r>
              <a:rPr lang="en-US" sz="2000" b="1" u="sng" dirty="0" smtClean="0">
                <a:hlinkClick r:id="rId3"/>
              </a:rPr>
              <a:t>http://</a:t>
            </a:r>
            <a:r>
              <a:rPr lang="en-US" b="1" u="sng" dirty="0" smtClean="0">
                <a:hlinkClick r:id="rId3"/>
              </a:rPr>
              <a:t>www2.ed.gov/about/reports/annual/osep/2008/parts-b-c/index.html</a:t>
            </a:r>
            <a:endParaRPr lang="en-US" sz="2000" b="1" dirty="0"/>
          </a:p>
        </p:txBody>
      </p:sp>
      <p:sp>
        <p:nvSpPr>
          <p:cNvPr id="7" name="Slide Number Placeholder 6"/>
          <p:cNvSpPr>
            <a:spLocks noGrp="1"/>
          </p:cNvSpPr>
          <p:nvPr>
            <p:ph type="sldNum" sz="quarter" idx="12"/>
          </p:nvPr>
        </p:nvSpPr>
        <p:spPr/>
        <p:txBody>
          <a:bodyPr/>
          <a:lstStyle/>
          <a:p>
            <a:pPr>
              <a:defRPr/>
            </a:pPr>
            <a:fld id="{F558134B-125E-4B78-824C-EEB1345EA9B7}" type="slidenum">
              <a:rPr lang="en-US" smtClean="0"/>
              <a:pPr>
                <a:defRPr/>
              </a:pPr>
              <a:t>3</a:t>
            </a:fld>
            <a:endParaRPr lang="en-US"/>
          </a:p>
        </p:txBody>
      </p:sp>
      <p:sp>
        <p:nvSpPr>
          <p:cNvPr id="8" name="TextBox 7"/>
          <p:cNvSpPr txBox="1"/>
          <p:nvPr/>
        </p:nvSpPr>
        <p:spPr>
          <a:xfrm>
            <a:off x="457200" y="6334780"/>
            <a:ext cx="8686800" cy="523220"/>
          </a:xfrm>
          <a:prstGeom prst="rect">
            <a:avLst/>
          </a:prstGeom>
          <a:noFill/>
        </p:spPr>
        <p:txBody>
          <a:bodyPr wrap="square" rtlCol="0">
            <a:spAutoFit/>
          </a:bodyPr>
          <a:lstStyle/>
          <a:p>
            <a:r>
              <a:rPr lang="en-US" sz="2800" b="1" dirty="0" smtClean="0"/>
              <a:t>2/3 educated about ½ or more in regular class</a:t>
            </a:r>
            <a:endParaRPr lang="en-US" sz="2800" b="1"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Grp="1" noChangeAspect="1" noChangeArrowheads="1"/>
          </p:cNvPicPr>
          <p:nvPr>
            <p:ph idx="1"/>
          </p:nvPr>
        </p:nvPicPr>
        <p:blipFill>
          <a:blip r:embed="rId2" cstate="print"/>
          <a:stretch>
            <a:fillRect/>
          </a:stretch>
        </p:blipFill>
        <p:spPr bwMode="auto">
          <a:xfrm>
            <a:off x="914400" y="4110142"/>
            <a:ext cx="7467600" cy="2747858"/>
          </a:xfrm>
          <a:prstGeom prst="rect">
            <a:avLst/>
          </a:prstGeom>
          <a:noFill/>
          <a:ln w="9525">
            <a:noFill/>
            <a:miter lim="800000"/>
            <a:headEnd/>
            <a:tailEnd/>
          </a:ln>
        </p:spPr>
      </p:pic>
      <p:sp>
        <p:nvSpPr>
          <p:cNvPr id="3" name="Title 2"/>
          <p:cNvSpPr>
            <a:spLocks noGrp="1"/>
          </p:cNvSpPr>
          <p:nvPr>
            <p:ph type="title"/>
          </p:nvPr>
        </p:nvSpPr>
        <p:spPr/>
        <p:txBody>
          <a:bodyPr>
            <a:normAutofit/>
          </a:bodyPr>
          <a:lstStyle/>
          <a:p>
            <a:r>
              <a:rPr lang="en-US" dirty="0" smtClean="0"/>
              <a:t>Social language: </a:t>
            </a:r>
            <a:r>
              <a:rPr lang="en-US" i="1" dirty="0" smtClean="0"/>
              <a:t>Being ‘Cool’</a:t>
            </a:r>
            <a:endParaRPr lang="en-US" dirty="0"/>
          </a:p>
        </p:txBody>
      </p:sp>
      <p:sp>
        <p:nvSpPr>
          <p:cNvPr id="5" name="TextBox 4"/>
          <p:cNvSpPr txBox="1"/>
          <p:nvPr/>
        </p:nvSpPr>
        <p:spPr>
          <a:xfrm>
            <a:off x="396092" y="1143000"/>
            <a:ext cx="8747908" cy="3570208"/>
          </a:xfrm>
          <a:prstGeom prst="rect">
            <a:avLst/>
          </a:prstGeom>
          <a:noFill/>
        </p:spPr>
        <p:txBody>
          <a:bodyPr wrap="none" rtlCol="0">
            <a:spAutoFit/>
          </a:bodyPr>
          <a:lstStyle/>
          <a:p>
            <a:r>
              <a:rPr lang="en-US" sz="2600" dirty="0"/>
              <a:t>Students want to be a part of the group but do </a:t>
            </a:r>
            <a:r>
              <a:rPr lang="en-US" sz="2600" dirty="0" smtClean="0"/>
              <a:t>not</a:t>
            </a:r>
          </a:p>
          <a:p>
            <a:r>
              <a:rPr lang="en-US" sz="2600" dirty="0" smtClean="0"/>
              <a:t> </a:t>
            </a:r>
            <a:r>
              <a:rPr lang="en-US" sz="2600" dirty="0"/>
              <a:t>know how to break in, </a:t>
            </a:r>
            <a:r>
              <a:rPr lang="en-US" sz="2600" dirty="0" smtClean="0"/>
              <a:t>often because </a:t>
            </a:r>
            <a:r>
              <a:rPr lang="en-US" sz="2600" dirty="0"/>
              <a:t>they do not </a:t>
            </a:r>
            <a:endParaRPr lang="en-US" sz="2600" dirty="0" smtClean="0"/>
          </a:p>
          <a:p>
            <a:r>
              <a:rPr lang="en-US" sz="2600" dirty="0"/>
              <a:t> </a:t>
            </a:r>
            <a:r>
              <a:rPr lang="en-US" sz="2600" dirty="0" smtClean="0"/>
              <a:t>understand </a:t>
            </a:r>
            <a:r>
              <a:rPr lang="en-US" sz="2600" dirty="0"/>
              <a:t>the current vocabulary. </a:t>
            </a:r>
            <a:endParaRPr lang="en-US" sz="2600" dirty="0" smtClean="0"/>
          </a:p>
          <a:p>
            <a:endParaRPr lang="en-US" sz="1200" dirty="0" smtClean="0"/>
          </a:p>
          <a:p>
            <a:r>
              <a:rPr lang="en-US" sz="2600" dirty="0" smtClean="0"/>
              <a:t>Using the colloquial (hip) terms is important for </a:t>
            </a:r>
          </a:p>
          <a:p>
            <a:r>
              <a:rPr lang="en-US" sz="2600" dirty="0"/>
              <a:t> </a:t>
            </a:r>
            <a:r>
              <a:rPr lang="en-US" sz="2600" dirty="0" smtClean="0"/>
              <a:t>acceptance within the peer group.</a:t>
            </a:r>
            <a:endParaRPr lang="en-US" sz="2800" dirty="0" smtClean="0"/>
          </a:p>
          <a:p>
            <a:pPr>
              <a:buFont typeface="Courier New" pitchFamily="49" charset="0"/>
              <a:buChar char="o"/>
            </a:pPr>
            <a:r>
              <a:rPr lang="en-US" sz="2800" dirty="0"/>
              <a:t> </a:t>
            </a:r>
            <a:r>
              <a:rPr lang="en-US" sz="2800" dirty="0" smtClean="0"/>
              <a:t>This language is learned through exposure too</a:t>
            </a:r>
          </a:p>
          <a:p>
            <a:pPr>
              <a:buFont typeface="Courier New" pitchFamily="49" charset="0"/>
              <a:buChar char="o"/>
            </a:pPr>
            <a:r>
              <a:rPr lang="en-US" sz="2800" dirty="0"/>
              <a:t> </a:t>
            </a:r>
            <a:r>
              <a:rPr lang="en-US" sz="2800" dirty="0" smtClean="0"/>
              <a:t>Teen slang – highlight as vocabulary</a:t>
            </a:r>
          </a:p>
          <a:p>
            <a:pPr>
              <a:buFont typeface="Courier New" pitchFamily="49" charset="0"/>
              <a:buChar char="o"/>
            </a:pPr>
            <a:endParaRPr lang="en-US" sz="2800"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normAutofit fontScale="90000"/>
          </a:bodyPr>
          <a:lstStyle/>
          <a:p>
            <a:pPr eaLnBrk="1" hangingPunct="1"/>
            <a:r>
              <a:rPr lang="en-US" dirty="0" smtClean="0"/>
              <a:t>Socialization – more than making friends</a:t>
            </a:r>
          </a:p>
        </p:txBody>
      </p:sp>
      <p:sp>
        <p:nvSpPr>
          <p:cNvPr id="20483" name="Content Placeholder 2" descr="Rectangle: Click to edit Master text styles&#10;Second level&#10;Third level&#10;Fourth level&#10;Fifth level"/>
          <p:cNvSpPr>
            <a:spLocks noGrp="1"/>
          </p:cNvSpPr>
          <p:nvPr>
            <p:ph idx="1"/>
          </p:nvPr>
        </p:nvSpPr>
        <p:spPr/>
        <p:txBody>
          <a:bodyPr/>
          <a:lstStyle/>
          <a:p>
            <a:pPr eaLnBrk="1" hangingPunct="1">
              <a:buFont typeface="Wingdings" pitchFamily="2" charset="2"/>
              <a:buNone/>
              <a:defRPr/>
            </a:pPr>
            <a:r>
              <a:rPr lang="en-US" sz="2800" dirty="0" smtClean="0"/>
              <a:t>In his theory of cognitive socialization, </a:t>
            </a:r>
            <a:r>
              <a:rPr lang="en-US" sz="2800" dirty="0" err="1" smtClean="0"/>
              <a:t>Vygotsky</a:t>
            </a:r>
            <a:r>
              <a:rPr lang="en-US" sz="2800" dirty="0" smtClean="0"/>
              <a:t> believed that </a:t>
            </a:r>
            <a:r>
              <a:rPr lang="en-US" sz="2800" dirty="0" smtClean="0">
                <a:solidFill>
                  <a:schemeClr val="accent6">
                    <a:lumMod val="50000"/>
                  </a:schemeClr>
                </a:solidFill>
              </a:rPr>
              <a:t>cognitive development and learning was dependent on sharing </a:t>
            </a:r>
            <a:r>
              <a:rPr lang="en-US" sz="2800" dirty="0" smtClean="0"/>
              <a:t>through language and continual cooperation among learners. </a:t>
            </a:r>
          </a:p>
          <a:p>
            <a:pPr eaLnBrk="1" hangingPunct="1">
              <a:buFont typeface="Wingdings" pitchFamily="2" charset="2"/>
              <a:buNone/>
              <a:defRPr/>
            </a:pPr>
            <a:r>
              <a:rPr lang="en-US" sz="2800" dirty="0" smtClean="0"/>
              <a:t>Communication problems and differences in modes of communication often adversely impact the ability of students who are deaf or hard of hearing to develop friendships </a:t>
            </a:r>
            <a:r>
              <a:rPr lang="en-US" sz="2400" dirty="0" smtClean="0"/>
              <a:t>(</a:t>
            </a:r>
            <a:r>
              <a:rPr lang="en-US" sz="2400" dirty="0" err="1" smtClean="0"/>
              <a:t>Luckner</a:t>
            </a:r>
            <a:r>
              <a:rPr lang="en-US" sz="2400" dirty="0" smtClean="0"/>
              <a:t>, </a:t>
            </a:r>
            <a:r>
              <a:rPr lang="en-US" sz="2400" dirty="0" err="1" smtClean="0"/>
              <a:t>Schauermann</a:t>
            </a:r>
            <a:r>
              <a:rPr lang="en-US" sz="2400" dirty="0" smtClean="0"/>
              <a:t> &amp; Robb, 1994).</a:t>
            </a:r>
          </a:p>
        </p:txBody>
      </p:sp>
      <p:pic>
        <p:nvPicPr>
          <p:cNvPr id="18436" name="Picture 3" descr="C:\Users\karen\AppData\Local\Microsoft\Windows\Temporary Internet Files\Content.IE5\M7SVFTFI\MC900339770[1].wmf"/>
          <p:cNvPicPr>
            <a:picLocks noChangeAspect="1" noChangeArrowheads="1"/>
          </p:cNvPicPr>
          <p:nvPr/>
        </p:nvPicPr>
        <p:blipFill>
          <a:blip r:embed="rId2" cstate="print"/>
          <a:srcRect/>
          <a:stretch>
            <a:fillRect/>
          </a:stretch>
        </p:blipFill>
        <p:spPr bwMode="auto">
          <a:xfrm>
            <a:off x="7239000" y="685800"/>
            <a:ext cx="841375" cy="1066800"/>
          </a:xfrm>
          <a:prstGeom prst="rect">
            <a:avLst/>
          </a:prstGeom>
          <a:noFill/>
          <a:ln w="9525">
            <a:noFill/>
            <a:miter lim="800000"/>
            <a:headEnd/>
            <a:tailEnd/>
          </a:ln>
        </p:spPr>
      </p:pic>
      <p:pic>
        <p:nvPicPr>
          <p:cNvPr id="18437" name="Picture 4" descr="C:\Users\karen\AppData\Local\Microsoft\Windows\Temporary Internet Files\Content.IE5\M7SVFTFI\MC900339770[1].wmf"/>
          <p:cNvPicPr>
            <a:picLocks noChangeAspect="1" noChangeArrowheads="1"/>
          </p:cNvPicPr>
          <p:nvPr/>
        </p:nvPicPr>
        <p:blipFill>
          <a:blip r:embed="rId2" cstate="print"/>
          <a:srcRect/>
          <a:stretch>
            <a:fillRect/>
          </a:stretch>
        </p:blipFill>
        <p:spPr bwMode="auto">
          <a:xfrm flipH="1">
            <a:off x="6403975" y="762000"/>
            <a:ext cx="835025" cy="990600"/>
          </a:xfrm>
          <a:prstGeom prst="rect">
            <a:avLst/>
          </a:prstGeom>
          <a:noFill/>
          <a:ln w="9525">
            <a:noFill/>
            <a:miter lim="800000"/>
            <a:headEnd/>
            <a:tailEnd/>
          </a:ln>
        </p:spPr>
      </p:pic>
      <p:sp>
        <p:nvSpPr>
          <p:cNvPr id="6" name="TextBox 5"/>
          <p:cNvSpPr txBox="1"/>
          <p:nvPr/>
        </p:nvSpPr>
        <p:spPr>
          <a:xfrm rot="20410985">
            <a:off x="609600" y="3352800"/>
            <a:ext cx="7620000" cy="1815882"/>
          </a:xfrm>
          <a:prstGeom prst="rect">
            <a:avLst/>
          </a:prstGeom>
          <a:solidFill>
            <a:schemeClr val="accent2">
              <a:lumMod val="40000"/>
              <a:lumOff val="60000"/>
            </a:schemeClr>
          </a:solidFill>
        </p:spPr>
        <p:txBody>
          <a:bodyPr wrap="square" rtlCol="0">
            <a:spAutoFit/>
          </a:bodyPr>
          <a:lstStyle/>
          <a:p>
            <a:r>
              <a:rPr lang="en-US" sz="2800" dirty="0" smtClean="0"/>
              <a:t>Kindergarten teachers say that about 20</a:t>
            </a:r>
          </a:p>
          <a:p>
            <a:r>
              <a:rPr lang="en-US" sz="2800" dirty="0" smtClean="0"/>
              <a:t>percent of children entering kindergarten</a:t>
            </a:r>
          </a:p>
          <a:p>
            <a:r>
              <a:rPr lang="en-US" sz="2800" dirty="0" smtClean="0"/>
              <a:t>do not yet have the necessary social and</a:t>
            </a:r>
          </a:p>
          <a:p>
            <a:r>
              <a:rPr lang="en-US" sz="2800" dirty="0" smtClean="0"/>
              <a:t>emotional skills to be “ready” for school. </a:t>
            </a:r>
            <a:endParaRPr lang="en-US"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483">
                                            <p:txEl>
                                              <p:pRg st="0" end="0"/>
                                            </p:txEl>
                                          </p:spTgt>
                                        </p:tgtEl>
                                        <p:attrNameLst>
                                          <p:attrName>style.visibility</p:attrName>
                                        </p:attrNameLst>
                                      </p:cBhvr>
                                      <p:to>
                                        <p:strVal val="visible"/>
                                      </p:to>
                                    </p:set>
                                    <p:anim calcmode="lin" valueType="num">
                                      <p:cBhvr additive="base">
                                        <p:cTn id="7" dur="500" fill="hold"/>
                                        <p:tgtEl>
                                          <p:spTgt spid="2048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048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0483">
                                            <p:txEl>
                                              <p:pRg st="1" end="1"/>
                                            </p:txEl>
                                          </p:spTgt>
                                        </p:tgtEl>
                                        <p:attrNameLst>
                                          <p:attrName>style.visibility</p:attrName>
                                        </p:attrNameLst>
                                      </p:cBhvr>
                                      <p:to>
                                        <p:strVal val="visible"/>
                                      </p:to>
                                    </p:set>
                                    <p:anim calcmode="lin" valueType="num">
                                      <p:cBhvr additive="base">
                                        <p:cTn id="13" dur="500" fill="hold"/>
                                        <p:tgtEl>
                                          <p:spTgt spid="2048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048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1000" fill="hold"/>
                                        <p:tgtEl>
                                          <p:spTgt spid="6"/>
                                        </p:tgtEl>
                                        <p:attrNameLst>
                                          <p:attrName>ppt_x</p:attrName>
                                        </p:attrNameLst>
                                      </p:cBhvr>
                                      <p:tavLst>
                                        <p:tav tm="0">
                                          <p:val>
                                            <p:strVal val="0-#ppt_w/2"/>
                                          </p:val>
                                        </p:tav>
                                        <p:tav tm="100000">
                                          <p:val>
                                            <p:strVal val="#ppt_x"/>
                                          </p:val>
                                        </p:tav>
                                      </p:tavLst>
                                    </p:anim>
                                    <p:anim calcmode="lin" valueType="num">
                                      <p:cBhvr additive="base">
                                        <p:cTn id="20" dur="1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t="2580"/>
          <a:stretch>
            <a:fillRect/>
          </a:stretch>
        </p:blipFill>
        <p:spPr bwMode="auto">
          <a:xfrm>
            <a:off x="2895600" y="131521"/>
            <a:ext cx="5881688" cy="6418883"/>
          </a:xfrm>
          <a:prstGeom prst="rect">
            <a:avLst/>
          </a:prstGeom>
          <a:noFill/>
          <a:ln>
            <a:solidFill>
              <a:schemeClr val="tx1"/>
            </a:solid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 name="TextBox 2"/>
          <p:cNvSpPr txBox="1"/>
          <p:nvPr/>
        </p:nvSpPr>
        <p:spPr>
          <a:xfrm>
            <a:off x="0" y="533400"/>
            <a:ext cx="2818400" cy="5262979"/>
          </a:xfrm>
          <a:prstGeom prst="rect">
            <a:avLst/>
          </a:prstGeom>
          <a:noFill/>
        </p:spPr>
        <p:txBody>
          <a:bodyPr wrap="none" rtlCol="0">
            <a:spAutoFit/>
          </a:bodyPr>
          <a:lstStyle/>
          <a:p>
            <a:r>
              <a:rPr lang="en-US" sz="2800" dirty="0" smtClean="0"/>
              <a:t>Social skills</a:t>
            </a:r>
          </a:p>
          <a:p>
            <a:r>
              <a:rPr lang="en-US" sz="2800" dirty="0" smtClean="0"/>
              <a:t>should be a</a:t>
            </a:r>
          </a:p>
          <a:p>
            <a:r>
              <a:rPr lang="en-US" sz="2800" dirty="0" smtClean="0"/>
              <a:t>part of the </a:t>
            </a:r>
          </a:p>
          <a:p>
            <a:r>
              <a:rPr lang="en-US" sz="2800" dirty="0" smtClean="0"/>
              <a:t>comprehensive</a:t>
            </a:r>
          </a:p>
          <a:p>
            <a:r>
              <a:rPr lang="en-US" sz="2800" dirty="0" smtClean="0"/>
              <a:t>student </a:t>
            </a:r>
          </a:p>
          <a:p>
            <a:r>
              <a:rPr lang="en-US" sz="2800" dirty="0" smtClean="0"/>
              <a:t>assessment</a:t>
            </a:r>
          </a:p>
          <a:p>
            <a:endParaRPr lang="en-US" sz="2800" dirty="0" smtClean="0"/>
          </a:p>
          <a:p>
            <a:r>
              <a:rPr lang="en-US" sz="2800" dirty="0" smtClean="0"/>
              <a:t>Data from</a:t>
            </a:r>
          </a:p>
          <a:p>
            <a:r>
              <a:rPr lang="en-US" sz="2800" dirty="0" smtClean="0"/>
              <a:t>Checklists or</a:t>
            </a:r>
          </a:p>
          <a:p>
            <a:r>
              <a:rPr lang="en-US" sz="2800" dirty="0" smtClean="0"/>
              <a:t>Systematic </a:t>
            </a:r>
          </a:p>
          <a:p>
            <a:r>
              <a:rPr lang="en-US" sz="2800" dirty="0" smtClean="0"/>
              <a:t>Classroom </a:t>
            </a:r>
          </a:p>
          <a:p>
            <a:r>
              <a:rPr lang="en-US" sz="2800" dirty="0" smtClean="0"/>
              <a:t>Observations</a:t>
            </a:r>
            <a:endParaRPr lang="en-US" sz="2800" dirty="0"/>
          </a:p>
        </p:txBody>
      </p:sp>
      <p:pic>
        <p:nvPicPr>
          <p:cNvPr id="5"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 y="5791200"/>
            <a:ext cx="860714" cy="1066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50596722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smtClean="0"/>
              <a:t>Do any of your students have social skill goals on their IEP?</a:t>
            </a:r>
            <a:endParaRPr lang="en-US" dirty="0"/>
          </a:p>
        </p:txBody>
      </p:sp>
      <p:pic>
        <p:nvPicPr>
          <p:cNvPr id="4" name="Picture 2"/>
          <p:cNvPicPr>
            <a:picLocks noChangeAspect="1" noChangeArrowheads="1"/>
          </p:cNvPicPr>
          <p:nvPr/>
        </p:nvPicPr>
        <p:blipFill>
          <a:blip r:embed="rId2" cstate="print"/>
          <a:srcRect l="6357" t="10667" r="54098" b="4000"/>
          <a:stretch>
            <a:fillRect/>
          </a:stretch>
        </p:blipFill>
        <p:spPr bwMode="auto">
          <a:xfrm>
            <a:off x="838200" y="1320326"/>
            <a:ext cx="8001000" cy="5537674"/>
          </a:xfrm>
          <a:prstGeom prst="rect">
            <a:avLst/>
          </a:prstGeom>
          <a:noFill/>
          <a:ln w="9525">
            <a:noFill/>
            <a:miter lim="800000"/>
            <a:headEnd/>
            <a:tailEnd/>
          </a:ln>
        </p:spPr>
      </p:pic>
      <p:pic>
        <p:nvPicPr>
          <p:cNvPr id="5"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0" y="5752563"/>
            <a:ext cx="891887" cy="11054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609600" y="304800"/>
            <a:ext cx="7772400" cy="838200"/>
          </a:xfrm>
        </p:spPr>
        <p:txBody>
          <a:bodyPr/>
          <a:lstStyle/>
          <a:p>
            <a:pPr eaLnBrk="1" hangingPunct="1"/>
            <a:r>
              <a:rPr lang="en-US" dirty="0" smtClean="0"/>
              <a:t>A place to start….</a:t>
            </a:r>
          </a:p>
        </p:txBody>
      </p:sp>
      <p:sp>
        <p:nvSpPr>
          <p:cNvPr id="21507" name="Content Placeholder 2" descr="Rectangle: Click to edit Master text styles&#10;Second level&#10;Third level&#10;Fourth level&#10;Fifth level"/>
          <p:cNvSpPr>
            <a:spLocks noGrp="1"/>
          </p:cNvSpPr>
          <p:nvPr>
            <p:ph idx="1"/>
          </p:nvPr>
        </p:nvSpPr>
        <p:spPr>
          <a:xfrm>
            <a:off x="609600" y="1066800"/>
            <a:ext cx="7772400" cy="5205413"/>
          </a:xfrm>
        </p:spPr>
        <p:txBody>
          <a:bodyPr/>
          <a:lstStyle/>
          <a:p>
            <a:pPr eaLnBrk="1" hangingPunct="1">
              <a:buFont typeface="Arial" charset="0"/>
              <a:buChar char="•"/>
            </a:pPr>
            <a:r>
              <a:rPr lang="en-US" dirty="0" smtClean="0"/>
              <a:t>Success for students with hearing loss is not </a:t>
            </a:r>
            <a:r>
              <a:rPr lang="en-US" u="sng" dirty="0" smtClean="0"/>
              <a:t>all</a:t>
            </a:r>
            <a:r>
              <a:rPr lang="en-US" dirty="0" smtClean="0"/>
              <a:t> about academics, audibility and language or language delay</a:t>
            </a:r>
          </a:p>
          <a:p>
            <a:pPr eaLnBrk="1" hangingPunct="1">
              <a:buFont typeface="Arial" charset="0"/>
              <a:buChar char="•"/>
            </a:pPr>
            <a:r>
              <a:rPr lang="en-US" dirty="0" smtClean="0"/>
              <a:t>Success is also about how a person communicates – </a:t>
            </a:r>
            <a:r>
              <a:rPr lang="en-US" b="1" dirty="0" smtClean="0"/>
              <a:t>your style</a:t>
            </a:r>
          </a:p>
          <a:p>
            <a:pPr eaLnBrk="1" hangingPunct="1">
              <a:buFont typeface="Arial" charset="0"/>
              <a:buChar char="•"/>
            </a:pPr>
            <a:r>
              <a:rPr lang="en-US" dirty="0" smtClean="0"/>
              <a:t>Children can have communication styles that do not help them:</a:t>
            </a:r>
          </a:p>
          <a:p>
            <a:pPr lvl="1" eaLnBrk="1" hangingPunct="1"/>
            <a:r>
              <a:rPr lang="en-US" sz="2400" dirty="0" smtClean="0"/>
              <a:t>Socialize</a:t>
            </a:r>
          </a:p>
          <a:p>
            <a:pPr lvl="1" eaLnBrk="1" hangingPunct="1"/>
            <a:r>
              <a:rPr lang="en-US" sz="2400" dirty="0" smtClean="0"/>
              <a:t>Advocate for what they need</a:t>
            </a:r>
          </a:p>
          <a:p>
            <a:pPr lvl="1" eaLnBrk="1" hangingPunct="1"/>
            <a:r>
              <a:rPr lang="en-US" sz="2400" dirty="0" smtClean="0"/>
              <a:t>Be perceived as capable and                         equal communicators</a:t>
            </a:r>
          </a:p>
        </p:txBody>
      </p:sp>
      <p:pic>
        <p:nvPicPr>
          <p:cNvPr id="5" name="Picture 4" descr="Aubre_aid_1.jpg"/>
          <p:cNvPicPr>
            <a:picLocks noChangeAspect="1"/>
          </p:cNvPicPr>
          <p:nvPr/>
        </p:nvPicPr>
        <p:blipFill>
          <a:blip r:embed="rId2" cstate="print"/>
          <a:stretch>
            <a:fillRect/>
          </a:stretch>
        </p:blipFill>
        <p:spPr>
          <a:xfrm flipH="1">
            <a:off x="5943600" y="4343400"/>
            <a:ext cx="2895600" cy="1828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507">
                                            <p:txEl>
                                              <p:pRg st="0" end="0"/>
                                            </p:txEl>
                                          </p:spTgt>
                                        </p:tgtEl>
                                        <p:attrNameLst>
                                          <p:attrName>style.visibility</p:attrName>
                                        </p:attrNameLst>
                                      </p:cBhvr>
                                      <p:to>
                                        <p:strVal val="visible"/>
                                      </p:to>
                                    </p:set>
                                    <p:anim calcmode="lin" valueType="num">
                                      <p:cBhvr additive="base">
                                        <p:cTn id="7" dur="500" fill="hold"/>
                                        <p:tgtEl>
                                          <p:spTgt spid="2150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1507">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1507">
                                            <p:txEl>
                                              <p:pRg st="1" end="1"/>
                                            </p:txEl>
                                          </p:spTgt>
                                        </p:tgtEl>
                                        <p:attrNameLst>
                                          <p:attrName>style.visibility</p:attrName>
                                        </p:attrNameLst>
                                      </p:cBhvr>
                                      <p:to>
                                        <p:strVal val="visible"/>
                                      </p:to>
                                    </p:set>
                                    <p:anim calcmode="lin" valueType="num">
                                      <p:cBhvr additive="base">
                                        <p:cTn id="11" dur="500" fill="hold"/>
                                        <p:tgtEl>
                                          <p:spTgt spid="21507">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150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1507">
                                            <p:txEl>
                                              <p:pRg st="2" end="2"/>
                                            </p:txEl>
                                          </p:spTgt>
                                        </p:tgtEl>
                                        <p:attrNameLst>
                                          <p:attrName>style.visibility</p:attrName>
                                        </p:attrNameLst>
                                      </p:cBhvr>
                                      <p:to>
                                        <p:strVal val="visible"/>
                                      </p:to>
                                    </p:set>
                                    <p:anim calcmode="lin" valueType="num">
                                      <p:cBhvr additive="base">
                                        <p:cTn id="17" dur="500" fill="hold"/>
                                        <p:tgtEl>
                                          <p:spTgt spid="21507">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1507">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1507">
                                            <p:txEl>
                                              <p:pRg st="3" end="3"/>
                                            </p:txEl>
                                          </p:spTgt>
                                        </p:tgtEl>
                                        <p:attrNameLst>
                                          <p:attrName>style.visibility</p:attrName>
                                        </p:attrNameLst>
                                      </p:cBhvr>
                                      <p:to>
                                        <p:strVal val="visible"/>
                                      </p:to>
                                    </p:set>
                                    <p:anim calcmode="lin" valueType="num">
                                      <p:cBhvr additive="base">
                                        <p:cTn id="21" dur="500" fill="hold"/>
                                        <p:tgtEl>
                                          <p:spTgt spid="21507">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21507">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21507">
                                            <p:txEl>
                                              <p:pRg st="4" end="4"/>
                                            </p:txEl>
                                          </p:spTgt>
                                        </p:tgtEl>
                                        <p:attrNameLst>
                                          <p:attrName>style.visibility</p:attrName>
                                        </p:attrNameLst>
                                      </p:cBhvr>
                                      <p:to>
                                        <p:strVal val="visible"/>
                                      </p:to>
                                    </p:set>
                                    <p:anim calcmode="lin" valueType="num">
                                      <p:cBhvr additive="base">
                                        <p:cTn id="25" dur="500" fill="hold"/>
                                        <p:tgtEl>
                                          <p:spTgt spid="21507">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1507">
                                            <p:txEl>
                                              <p:pRg st="4" end="4"/>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21507">
                                            <p:txEl>
                                              <p:pRg st="5" end="5"/>
                                            </p:txEl>
                                          </p:spTgt>
                                        </p:tgtEl>
                                        <p:attrNameLst>
                                          <p:attrName>style.visibility</p:attrName>
                                        </p:attrNameLst>
                                      </p:cBhvr>
                                      <p:to>
                                        <p:strVal val="visible"/>
                                      </p:to>
                                    </p:set>
                                    <p:anim calcmode="lin" valueType="num">
                                      <p:cBhvr additive="base">
                                        <p:cTn id="29" dur="500" fill="hold"/>
                                        <p:tgtEl>
                                          <p:spTgt spid="21507">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21507">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effectLst/>
              </a:rPr>
              <a:t>Communication styles</a:t>
            </a:r>
            <a:endParaRPr lang="en-US" dirty="0">
              <a:effectLst/>
            </a:endParaRPr>
          </a:p>
        </p:txBody>
      </p:sp>
      <p:pic>
        <p:nvPicPr>
          <p:cNvPr id="3" name="Picture 2"/>
          <p:cNvPicPr>
            <a:picLocks noChangeAspect="1" noChangeArrowheads="1"/>
          </p:cNvPicPr>
          <p:nvPr/>
        </p:nvPicPr>
        <p:blipFill>
          <a:blip r:embed="rId2" cstate="print"/>
          <a:srcRect l="17962" t="67329" r="65502" b="10222"/>
          <a:stretch>
            <a:fillRect/>
          </a:stretch>
        </p:blipFill>
        <p:spPr bwMode="auto">
          <a:xfrm>
            <a:off x="457200" y="3200400"/>
            <a:ext cx="7924800" cy="3450748"/>
          </a:xfrm>
          <a:prstGeom prst="rect">
            <a:avLst/>
          </a:prstGeom>
          <a:noFill/>
          <a:ln w="9525">
            <a:noFill/>
            <a:miter lim="800000"/>
            <a:headEnd/>
            <a:tailEnd/>
          </a:ln>
        </p:spPr>
      </p:pic>
      <p:pic>
        <p:nvPicPr>
          <p:cNvPr id="4098" name="Picture 2" descr="C:\Users\karen\AppData\Local\Microsoft\Windows\Temporary Internet Files\Content.IE5\EQ84OX81\MC900383550[1].wmf"/>
          <p:cNvPicPr>
            <a:picLocks noChangeAspect="1" noChangeArrowheads="1"/>
          </p:cNvPicPr>
          <p:nvPr/>
        </p:nvPicPr>
        <p:blipFill>
          <a:blip r:embed="rId3" cstate="print"/>
          <a:srcRect/>
          <a:stretch>
            <a:fillRect/>
          </a:stretch>
        </p:blipFill>
        <p:spPr bwMode="auto">
          <a:xfrm>
            <a:off x="1066800" y="4114799"/>
            <a:ext cx="990600" cy="2181405"/>
          </a:xfrm>
          <a:prstGeom prst="rect">
            <a:avLst/>
          </a:prstGeom>
          <a:noFill/>
        </p:spPr>
      </p:pic>
      <p:sp>
        <p:nvSpPr>
          <p:cNvPr id="6" name="Rectangle 5"/>
          <p:cNvSpPr/>
          <p:nvPr/>
        </p:nvSpPr>
        <p:spPr>
          <a:xfrm>
            <a:off x="457200" y="2514600"/>
            <a:ext cx="8305800" cy="584775"/>
          </a:xfrm>
          <a:prstGeom prst="rect">
            <a:avLst/>
          </a:prstGeom>
          <a:noFill/>
        </p:spPr>
        <p:txBody>
          <a:bodyPr wrap="square" lIns="91440" tIns="45720" rIns="91440" bIns="45720">
            <a:spAutoFit/>
          </a:bodyPr>
          <a:lstStyle/>
          <a:p>
            <a:pPr algn="ctr"/>
            <a:r>
              <a:rPr lang="en-US" sz="32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Do you know students like this?</a:t>
            </a:r>
            <a:endParaRPr lang="en-US" sz="32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7" name="TextBox 6"/>
          <p:cNvSpPr txBox="1"/>
          <p:nvPr/>
        </p:nvSpPr>
        <p:spPr>
          <a:xfrm>
            <a:off x="304800" y="1295400"/>
            <a:ext cx="8458201" cy="954107"/>
          </a:xfrm>
          <a:prstGeom prst="rect">
            <a:avLst/>
          </a:prstGeom>
          <a:solidFill>
            <a:srgbClr val="FFFF99"/>
          </a:solidFill>
          <a:ln>
            <a:solidFill>
              <a:srgbClr val="002060"/>
            </a:solidFill>
          </a:ln>
        </p:spPr>
        <p:txBody>
          <a:bodyPr wrap="square" rtlCol="0">
            <a:spAutoFit/>
          </a:bodyPr>
          <a:lstStyle/>
          <a:p>
            <a:r>
              <a:rPr lang="en-US" sz="2800" dirty="0" smtClean="0"/>
              <a:t>Style: ‘A particular, distinctive, or characteristic </a:t>
            </a:r>
          </a:p>
          <a:p>
            <a:r>
              <a:rPr lang="en-US" sz="2800" dirty="0" smtClean="0"/>
              <a:t>mode of action or manner of acting.’</a:t>
            </a:r>
            <a:endParaRPr lang="en-US"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3" presetClass="entr" presetSubtype="5"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blinds(vertical)">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effectLst/>
              </a:rPr>
              <a:t>Styles of Communication</a:t>
            </a:r>
            <a:endParaRPr lang="en-US" dirty="0">
              <a:effectLst/>
            </a:endParaRPr>
          </a:p>
        </p:txBody>
      </p:sp>
      <p:pic>
        <p:nvPicPr>
          <p:cNvPr id="3074" name="Picture 2"/>
          <p:cNvPicPr>
            <a:picLocks noChangeAspect="1" noChangeArrowheads="1"/>
          </p:cNvPicPr>
          <p:nvPr/>
        </p:nvPicPr>
        <p:blipFill>
          <a:blip r:embed="rId2" cstate="print"/>
          <a:srcRect l="17962" t="20444" r="65355" b="64385"/>
          <a:stretch>
            <a:fillRect/>
          </a:stretch>
        </p:blipFill>
        <p:spPr bwMode="auto">
          <a:xfrm>
            <a:off x="0" y="1066800"/>
            <a:ext cx="9144000" cy="2667000"/>
          </a:xfrm>
          <a:prstGeom prst="rect">
            <a:avLst/>
          </a:prstGeom>
          <a:noFill/>
          <a:ln w="9525">
            <a:noFill/>
            <a:miter lim="800000"/>
            <a:headEnd/>
            <a:tailEnd/>
          </a:ln>
        </p:spPr>
      </p:pic>
      <p:pic>
        <p:nvPicPr>
          <p:cNvPr id="5" name="Picture 4" descr="C:\Users\karen\AppData\Local\Microsoft\Windows\Temporary Internet Files\Content.IE5\K7NQQD9I\MP900448347[1].jpg"/>
          <p:cNvPicPr/>
          <p:nvPr/>
        </p:nvPicPr>
        <p:blipFill>
          <a:blip r:embed="rId3" cstate="print"/>
          <a:srcRect l="27778" r="17901"/>
          <a:stretch>
            <a:fillRect/>
          </a:stretch>
        </p:blipFill>
        <p:spPr bwMode="auto">
          <a:xfrm>
            <a:off x="609600" y="2057400"/>
            <a:ext cx="1219200" cy="1524000"/>
          </a:xfrm>
          <a:prstGeom prst="rect">
            <a:avLst/>
          </a:prstGeom>
          <a:noFill/>
          <a:ln w="9525">
            <a:noFill/>
            <a:miter lim="800000"/>
            <a:headEnd/>
            <a:tailEnd/>
          </a:ln>
        </p:spPr>
      </p:pic>
      <p:pic>
        <p:nvPicPr>
          <p:cNvPr id="6" name="Picture 5" descr="C:\Users\karen\AppData\Local\Microsoft\Windows\Temporary Internet Files\Content.IE5\M7SVFTFI\MC900446060[1].wmf"/>
          <p:cNvPicPr/>
          <p:nvPr/>
        </p:nvPicPr>
        <p:blipFill>
          <a:blip r:embed="rId4" cstate="print"/>
          <a:srcRect r="-15151"/>
          <a:stretch>
            <a:fillRect/>
          </a:stretch>
        </p:blipFill>
        <p:spPr bwMode="auto">
          <a:xfrm flipH="1">
            <a:off x="7696200" y="1752600"/>
            <a:ext cx="1447800" cy="552450"/>
          </a:xfrm>
          <a:prstGeom prst="rect">
            <a:avLst/>
          </a:prstGeom>
          <a:noFill/>
          <a:ln w="9525">
            <a:noFill/>
            <a:miter lim="800000"/>
            <a:headEnd/>
            <a:tailEnd/>
          </a:ln>
        </p:spPr>
      </p:pic>
      <p:pic>
        <p:nvPicPr>
          <p:cNvPr id="7" name="Picture 2"/>
          <p:cNvPicPr>
            <a:picLocks noChangeAspect="1" noChangeArrowheads="1"/>
          </p:cNvPicPr>
          <p:nvPr/>
        </p:nvPicPr>
        <p:blipFill>
          <a:blip r:embed="rId2" cstate="print"/>
          <a:srcRect l="17962" t="35141" r="65160" b="50637"/>
          <a:stretch>
            <a:fillRect/>
          </a:stretch>
        </p:blipFill>
        <p:spPr bwMode="auto">
          <a:xfrm>
            <a:off x="22860" y="3886200"/>
            <a:ext cx="9121140" cy="2465173"/>
          </a:xfrm>
          <a:prstGeom prst="rect">
            <a:avLst/>
          </a:prstGeom>
          <a:noFill/>
          <a:ln w="9525">
            <a:noFill/>
            <a:miter lim="800000"/>
            <a:headEnd/>
            <a:tailEnd/>
          </a:ln>
        </p:spPr>
      </p:pic>
      <p:pic>
        <p:nvPicPr>
          <p:cNvPr id="8" name="Picture 7" descr="C:\Users\karen\AppData\Local\Microsoft\Windows\Temporary Internet Files\Content.IE5\X11QQM60\MP900442223[1].jpg"/>
          <p:cNvPicPr/>
          <p:nvPr/>
        </p:nvPicPr>
        <p:blipFill>
          <a:blip r:embed="rId5" cstate="print"/>
          <a:srcRect l="49794" r="10288" b="31482"/>
          <a:stretch>
            <a:fillRect/>
          </a:stretch>
        </p:blipFill>
        <p:spPr bwMode="auto">
          <a:xfrm flipH="1">
            <a:off x="762000" y="4572000"/>
            <a:ext cx="1276350" cy="1524000"/>
          </a:xfrm>
          <a:prstGeom prst="rect">
            <a:avLst/>
          </a:prstGeom>
          <a:noFill/>
          <a:ln w="9525">
            <a:noFill/>
            <a:miter lim="800000"/>
            <a:headEnd/>
            <a:tailEnd/>
          </a:ln>
        </p:spPr>
      </p:pic>
      <p:pic>
        <p:nvPicPr>
          <p:cNvPr id="9" name="Picture 8" descr="C:\Users\Karen\AppData\Local\Microsoft\Windows\Temporary Internet Files\Content.IE5\8I987DV9\MPj04265230000[1].jpg"/>
          <p:cNvPicPr/>
          <p:nvPr/>
        </p:nvPicPr>
        <p:blipFill>
          <a:blip r:embed="rId6" cstate="print"/>
          <a:srcRect/>
          <a:stretch>
            <a:fillRect/>
          </a:stretch>
        </p:blipFill>
        <p:spPr bwMode="auto">
          <a:xfrm>
            <a:off x="7696200" y="5638800"/>
            <a:ext cx="1447800" cy="1219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lstStyle/>
          <a:p>
            <a:r>
              <a:rPr lang="en-US" dirty="0" smtClean="0">
                <a:effectLst/>
              </a:rPr>
              <a:t>Communication styles</a:t>
            </a:r>
            <a:endParaRPr lang="en-US" dirty="0">
              <a:effectLst/>
            </a:endParaRPr>
          </a:p>
        </p:txBody>
      </p:sp>
      <p:pic>
        <p:nvPicPr>
          <p:cNvPr id="3" name="Picture 2"/>
          <p:cNvPicPr>
            <a:picLocks noChangeAspect="1" noChangeArrowheads="1"/>
          </p:cNvPicPr>
          <p:nvPr/>
        </p:nvPicPr>
        <p:blipFill>
          <a:blip r:embed="rId2" cstate="print"/>
          <a:srcRect l="17962" t="49230" r="65095" b="32123"/>
          <a:stretch>
            <a:fillRect/>
          </a:stretch>
        </p:blipFill>
        <p:spPr bwMode="auto">
          <a:xfrm>
            <a:off x="304799" y="1752600"/>
            <a:ext cx="8547385" cy="3200400"/>
          </a:xfrm>
          <a:prstGeom prst="rect">
            <a:avLst/>
          </a:prstGeom>
          <a:noFill/>
          <a:ln w="9525">
            <a:noFill/>
            <a:miter lim="800000"/>
            <a:headEnd/>
            <a:tailEnd/>
          </a:ln>
        </p:spPr>
      </p:pic>
      <p:pic>
        <p:nvPicPr>
          <p:cNvPr id="4" name="Picture 3" descr="C:\Users\karen\AppData\Local\Microsoft\Windows\Temporary Internet Files\Content.IE5\M7SVFTFI\MP900289496[1].jpg"/>
          <p:cNvPicPr/>
          <p:nvPr/>
        </p:nvPicPr>
        <p:blipFill>
          <a:blip r:embed="rId3" cstate="print"/>
          <a:srcRect/>
          <a:stretch>
            <a:fillRect/>
          </a:stretch>
        </p:blipFill>
        <p:spPr bwMode="auto">
          <a:xfrm>
            <a:off x="381000" y="2743200"/>
            <a:ext cx="1828800" cy="1295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219200"/>
            <a:ext cx="8382000" cy="5638800"/>
          </a:xfrm>
          <a:solidFill>
            <a:schemeClr val="bg1">
              <a:lumMod val="85000"/>
            </a:schemeClr>
          </a:solidFill>
        </p:spPr>
        <p:txBody>
          <a:bodyPr>
            <a:normAutofit/>
          </a:bodyPr>
          <a:lstStyle/>
          <a:p>
            <a:pPr>
              <a:buFont typeface="Arial" pitchFamily="34" charset="0"/>
              <a:buChar char="•"/>
            </a:pPr>
            <a:r>
              <a:rPr lang="en-US" sz="2800" dirty="0" smtClean="0"/>
              <a:t>know that they have the same rights to be a part of conversations</a:t>
            </a:r>
          </a:p>
          <a:p>
            <a:pPr>
              <a:buFont typeface="Arial" pitchFamily="34" charset="0"/>
              <a:buChar char="•"/>
            </a:pPr>
            <a:r>
              <a:rPr lang="en-US" sz="2800" dirty="0" smtClean="0"/>
              <a:t>respect other people’s rights and feelings. </a:t>
            </a:r>
          </a:p>
          <a:p>
            <a:pPr>
              <a:buFont typeface="Arial" pitchFamily="34" charset="0"/>
              <a:buChar char="•"/>
            </a:pPr>
            <a:r>
              <a:rPr lang="en-US" sz="2800" dirty="0" smtClean="0"/>
              <a:t>use a pleasant tone of voice/signing style and make eye contact</a:t>
            </a:r>
          </a:p>
          <a:p>
            <a:pPr>
              <a:buFont typeface="Arial" pitchFamily="34" charset="0"/>
              <a:buChar char="•"/>
            </a:pPr>
            <a:r>
              <a:rPr lang="en-US" sz="2800" dirty="0" smtClean="0"/>
              <a:t> are honest and open about letting people know what they need for good communication and when there is an understanding problem </a:t>
            </a:r>
          </a:p>
          <a:p>
            <a:pPr>
              <a:buFont typeface="Arial" pitchFamily="34" charset="0"/>
              <a:buChar char="•"/>
            </a:pPr>
            <a:r>
              <a:rPr lang="en-US" sz="2800" dirty="0" smtClean="0"/>
              <a:t>know that a misunderstanding is a shared responsibility and are polite when working with others to clear up the misunderstanding</a:t>
            </a:r>
          </a:p>
        </p:txBody>
      </p:sp>
      <p:sp>
        <p:nvSpPr>
          <p:cNvPr id="2" name="Title 1"/>
          <p:cNvSpPr>
            <a:spLocks noGrp="1"/>
          </p:cNvSpPr>
          <p:nvPr>
            <p:ph type="title"/>
          </p:nvPr>
        </p:nvSpPr>
        <p:spPr/>
        <p:txBody>
          <a:bodyPr/>
          <a:lstStyle/>
          <a:p>
            <a:r>
              <a:rPr lang="en-US" dirty="0" smtClean="0"/>
              <a:t>Assertive people…</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228600" y="3505200"/>
            <a:ext cx="8382000" cy="3048000"/>
          </a:xfrm>
        </p:spPr>
        <p:txBody>
          <a:bodyPr>
            <a:normAutofit/>
          </a:bodyPr>
          <a:lstStyle/>
          <a:p>
            <a:r>
              <a:rPr lang="en-US" dirty="0" smtClean="0"/>
              <a:t>Polite doesn’t mean pushover</a:t>
            </a:r>
          </a:p>
          <a:p>
            <a:r>
              <a:rPr lang="en-US" dirty="0" smtClean="0"/>
              <a:t>Role playing situations and language to use</a:t>
            </a:r>
          </a:p>
          <a:p>
            <a:r>
              <a:rPr lang="en-US" dirty="0" smtClean="0"/>
              <a:t>Establish school expectations</a:t>
            </a:r>
          </a:p>
          <a:p>
            <a:r>
              <a:rPr lang="en-US" dirty="0" smtClean="0"/>
              <a:t>Reinforce with home expectations</a:t>
            </a:r>
          </a:p>
          <a:p>
            <a:pPr algn="r">
              <a:buNone/>
            </a:pPr>
            <a:r>
              <a:rPr lang="en-US" sz="3200" b="1" dirty="0" smtClean="0"/>
              <a:t>BEGINNING STEPS TO SELF-ADVOCACY</a:t>
            </a:r>
            <a:endParaRPr lang="en-US" sz="3200" b="1" dirty="0"/>
          </a:p>
        </p:txBody>
      </p:sp>
      <p:sp>
        <p:nvSpPr>
          <p:cNvPr id="3" name="Title 2"/>
          <p:cNvSpPr>
            <a:spLocks noGrp="1"/>
          </p:cNvSpPr>
          <p:nvPr>
            <p:ph type="title"/>
          </p:nvPr>
        </p:nvSpPr>
        <p:spPr/>
        <p:txBody>
          <a:bodyPr/>
          <a:lstStyle/>
          <a:p>
            <a:r>
              <a:rPr lang="en-US" dirty="0" smtClean="0">
                <a:effectLst/>
              </a:rPr>
              <a:t>Communication Styles</a:t>
            </a:r>
            <a:endParaRPr lang="en-US" dirty="0">
              <a:effectLst/>
            </a:endParaRPr>
          </a:p>
        </p:txBody>
      </p:sp>
      <p:sp>
        <p:nvSpPr>
          <p:cNvPr id="5" name="TextBox 4"/>
          <p:cNvSpPr txBox="1"/>
          <p:nvPr/>
        </p:nvSpPr>
        <p:spPr>
          <a:xfrm>
            <a:off x="457200" y="1066800"/>
            <a:ext cx="8262312" cy="954107"/>
          </a:xfrm>
          <a:prstGeom prst="rect">
            <a:avLst/>
          </a:prstGeom>
          <a:solidFill>
            <a:schemeClr val="accent1">
              <a:lumMod val="40000"/>
              <a:lumOff val="60000"/>
            </a:schemeClr>
          </a:solidFill>
        </p:spPr>
        <p:txBody>
          <a:bodyPr wrap="square" rtlCol="0">
            <a:spAutoFit/>
          </a:bodyPr>
          <a:lstStyle/>
          <a:p>
            <a:r>
              <a:rPr lang="en-US" sz="2800" dirty="0" smtClean="0"/>
              <a:t>Our goal for students is to be assertive about</a:t>
            </a:r>
          </a:p>
          <a:p>
            <a:r>
              <a:rPr lang="en-US" sz="2800" dirty="0" smtClean="0"/>
              <a:t>their listening and learning needs.</a:t>
            </a:r>
          </a:p>
        </p:txBody>
      </p:sp>
      <p:sp>
        <p:nvSpPr>
          <p:cNvPr id="6" name="TextBox 5"/>
          <p:cNvSpPr txBox="1"/>
          <p:nvPr/>
        </p:nvSpPr>
        <p:spPr>
          <a:xfrm>
            <a:off x="457200" y="2057400"/>
            <a:ext cx="8305800" cy="1384995"/>
          </a:xfrm>
          <a:prstGeom prst="rect">
            <a:avLst/>
          </a:prstGeom>
          <a:solidFill>
            <a:srgbClr val="CCFF66"/>
          </a:solidFill>
        </p:spPr>
        <p:txBody>
          <a:bodyPr wrap="square" rtlCol="0">
            <a:spAutoFit/>
          </a:bodyPr>
          <a:lstStyle/>
          <a:p>
            <a:r>
              <a:rPr lang="en-US" sz="2800" dirty="0" smtClean="0"/>
              <a:t>What do students have to believe before they</a:t>
            </a:r>
          </a:p>
          <a:p>
            <a:r>
              <a:rPr lang="en-US" sz="2800" dirty="0" smtClean="0"/>
              <a:t>are likely to take responsibility when they </a:t>
            </a:r>
          </a:p>
          <a:p>
            <a:r>
              <a:rPr lang="en-US" sz="2800" dirty="0" smtClean="0"/>
              <a:t>experience a communication breakdown?</a:t>
            </a:r>
            <a:endParaRPr lang="en-US" sz="2800" dirty="0"/>
          </a:p>
        </p:txBody>
      </p:sp>
      <p:sp>
        <p:nvSpPr>
          <p:cNvPr id="7" name="TextBox 6"/>
          <p:cNvSpPr txBox="1"/>
          <p:nvPr/>
        </p:nvSpPr>
        <p:spPr>
          <a:xfrm>
            <a:off x="2976927" y="6172200"/>
            <a:ext cx="6167073" cy="369332"/>
          </a:xfrm>
          <a:prstGeom prst="rect">
            <a:avLst/>
          </a:prstGeom>
          <a:noFill/>
        </p:spPr>
        <p:txBody>
          <a:bodyPr wrap="none" rtlCol="0">
            <a:spAutoFit/>
          </a:bodyPr>
          <a:lstStyle/>
          <a:p>
            <a:r>
              <a:rPr lang="en-US" dirty="0" smtClean="0"/>
              <a:t>Communication styles – N. </a:t>
            </a:r>
            <a:r>
              <a:rPr lang="en-US" dirty="0" err="1" smtClean="0"/>
              <a:t>Tye</a:t>
            </a:r>
            <a:r>
              <a:rPr lang="en-US" dirty="0" smtClean="0"/>
              <a:t>-Murray &amp; Kris English</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5" grpId="0" animBg="1"/>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pPr algn="ctr"/>
            <a:r>
              <a:rPr lang="en-US" sz="3200" dirty="0" smtClean="0"/>
              <a:t>Percent of the number of schools serving students with hearing loss by number per school</a:t>
            </a:r>
            <a:endParaRPr lang="en-US" sz="3200" dirty="0"/>
          </a:p>
        </p:txBody>
      </p:sp>
      <p:graphicFrame>
        <p:nvGraphicFramePr>
          <p:cNvPr id="4" name="Content Placeholder 3"/>
          <p:cNvGraphicFramePr>
            <a:graphicFrameLocks noGrp="1"/>
          </p:cNvGraphicFramePr>
          <p:nvPr>
            <p:ph idx="1"/>
          </p:nvPr>
        </p:nvGraphicFramePr>
        <p:xfrm>
          <a:off x="457200" y="1481138"/>
          <a:ext cx="8229600" cy="4525962"/>
        </p:xfrm>
        <a:graphic>
          <a:graphicData uri="http://schemas.openxmlformats.org/drawingml/2006/chart">
            <c:chart xmlns:c="http://schemas.openxmlformats.org/drawingml/2006/chart" xmlns:r="http://schemas.openxmlformats.org/officeDocument/2006/relationships" r:id="rId2"/>
          </a:graphicData>
        </a:graphic>
      </p:graphicFrame>
      <p:sp>
        <p:nvSpPr>
          <p:cNvPr id="5" name="Rectangle 4"/>
          <p:cNvSpPr/>
          <p:nvPr/>
        </p:nvSpPr>
        <p:spPr>
          <a:xfrm>
            <a:off x="0" y="6211669"/>
            <a:ext cx="8915400" cy="646331"/>
          </a:xfrm>
          <a:prstGeom prst="rect">
            <a:avLst/>
          </a:prstGeom>
        </p:spPr>
        <p:txBody>
          <a:bodyPr wrap="square">
            <a:spAutoFit/>
          </a:bodyPr>
          <a:lstStyle/>
          <a:p>
            <a:pPr marL="109728" indent="0">
              <a:buNone/>
            </a:pPr>
            <a:r>
              <a:rPr lang="en-US" dirty="0" smtClean="0"/>
              <a:t>Mitchell, R., &amp; </a:t>
            </a:r>
            <a:r>
              <a:rPr lang="en-US" dirty="0" err="1" smtClean="0"/>
              <a:t>Karchmer</a:t>
            </a:r>
            <a:r>
              <a:rPr lang="en-US" dirty="0" smtClean="0"/>
              <a:t>, M. (2006). Demographics of deaf education: more students in more places. </a:t>
            </a:r>
            <a:r>
              <a:rPr lang="en-US" i="1" dirty="0" smtClean="0"/>
              <a:t>American Annals Of The Deaf</a:t>
            </a:r>
            <a:r>
              <a:rPr lang="en-US" dirty="0" smtClean="0"/>
              <a:t>, </a:t>
            </a:r>
            <a:r>
              <a:rPr lang="en-US" i="1" dirty="0" smtClean="0"/>
              <a:t>151</a:t>
            </a:r>
            <a:r>
              <a:rPr lang="en-US" dirty="0" smtClean="0"/>
              <a:t>(2), 95-104. </a:t>
            </a:r>
            <a:endParaRPr lang="en-US"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p:cNvPicPr>
            <a:picLocks noGrp="1" noChangeAspect="1" noChangeArrowheads="1"/>
          </p:cNvPicPr>
          <p:nvPr>
            <p:ph idx="1"/>
          </p:nvPr>
        </p:nvPicPr>
        <p:blipFill>
          <a:blip r:embed="rId2" cstate="print"/>
          <a:srcRect l="15502" t="17854" r="64253" b="5439"/>
          <a:stretch>
            <a:fillRect/>
          </a:stretch>
        </p:blipFill>
        <p:spPr bwMode="auto">
          <a:xfrm>
            <a:off x="0" y="97971"/>
            <a:ext cx="5562600" cy="6760029"/>
          </a:xfrm>
          <a:prstGeom prst="rect">
            <a:avLst/>
          </a:prstGeom>
          <a:noFill/>
          <a:ln w="9525">
            <a:noFill/>
            <a:miter lim="800000"/>
            <a:headEnd/>
            <a:tailEnd/>
          </a:ln>
        </p:spPr>
      </p:pic>
      <p:sp>
        <p:nvSpPr>
          <p:cNvPr id="6" name="TextBox 5"/>
          <p:cNvSpPr txBox="1"/>
          <p:nvPr/>
        </p:nvSpPr>
        <p:spPr>
          <a:xfrm>
            <a:off x="5638800" y="304801"/>
            <a:ext cx="3505200" cy="6324808"/>
          </a:xfrm>
          <a:prstGeom prst="rect">
            <a:avLst/>
          </a:prstGeom>
          <a:noFill/>
        </p:spPr>
        <p:txBody>
          <a:bodyPr wrap="square" rtlCol="0">
            <a:spAutoFit/>
          </a:bodyPr>
          <a:lstStyle/>
          <a:p>
            <a:r>
              <a:rPr lang="en-US" sz="2700" dirty="0" smtClean="0"/>
              <a:t>Converse with students about their </a:t>
            </a:r>
            <a:r>
              <a:rPr lang="en-US" sz="2500" dirty="0" smtClean="0"/>
              <a:t>communication</a:t>
            </a:r>
            <a:r>
              <a:rPr lang="en-US" sz="2400" dirty="0" smtClean="0"/>
              <a:t> </a:t>
            </a:r>
            <a:r>
              <a:rPr lang="en-US" sz="2700" dirty="0" smtClean="0"/>
              <a:t>style. </a:t>
            </a:r>
          </a:p>
          <a:p>
            <a:endParaRPr lang="en-US" sz="2700" dirty="0" smtClean="0"/>
          </a:p>
          <a:p>
            <a:r>
              <a:rPr lang="en-US" sz="2700" dirty="0" smtClean="0"/>
              <a:t>Style varies by situation. Class? Socially? Home?</a:t>
            </a:r>
          </a:p>
          <a:p>
            <a:endParaRPr lang="en-US" sz="2700" dirty="0" smtClean="0"/>
          </a:p>
          <a:p>
            <a:r>
              <a:rPr lang="en-US" sz="2700" dirty="0" smtClean="0"/>
              <a:t>How to monitor?</a:t>
            </a:r>
          </a:p>
          <a:p>
            <a:endParaRPr lang="en-US" sz="2700" dirty="0" smtClean="0"/>
          </a:p>
          <a:p>
            <a:r>
              <a:rPr lang="en-US" sz="2700" dirty="0" smtClean="0"/>
              <a:t>How can they become more assertive incrementally?</a:t>
            </a:r>
          </a:p>
        </p:txBody>
      </p:sp>
      <p:pic>
        <p:nvPicPr>
          <p:cNvPr id="4"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8252113" y="5752563"/>
            <a:ext cx="891887" cy="11054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sz="3400" dirty="0" smtClean="0"/>
              <a:t>Present Levels of Performance should include the Hidden Curriculum</a:t>
            </a:r>
          </a:p>
        </p:txBody>
      </p:sp>
      <p:sp>
        <p:nvSpPr>
          <p:cNvPr id="19459" name="Content Placeholder 2" descr="Rectangle: Click to edit Master text styles&#10;Second level&#10;Third level&#10;Fourth level&#10;Fifth level"/>
          <p:cNvSpPr>
            <a:spLocks noGrp="1"/>
          </p:cNvSpPr>
          <p:nvPr>
            <p:ph idx="1"/>
          </p:nvPr>
        </p:nvSpPr>
        <p:spPr>
          <a:xfrm>
            <a:off x="838200" y="1295400"/>
            <a:ext cx="7772400" cy="5562600"/>
          </a:xfrm>
        </p:spPr>
        <p:txBody>
          <a:bodyPr>
            <a:normAutofit/>
          </a:bodyPr>
          <a:lstStyle/>
          <a:p>
            <a:pPr eaLnBrk="1" hangingPunct="1">
              <a:buFont typeface="Arial" charset="0"/>
              <a:buChar char="•"/>
            </a:pPr>
            <a:r>
              <a:rPr lang="en-US" dirty="0" smtClean="0"/>
              <a:t>Hearing Loss</a:t>
            </a:r>
          </a:p>
          <a:p>
            <a:pPr eaLnBrk="1" hangingPunct="1">
              <a:buFont typeface="Arial" charset="0"/>
              <a:buChar char="•"/>
            </a:pPr>
            <a:r>
              <a:rPr lang="en-US" dirty="0" smtClean="0"/>
              <a:t>Language skills</a:t>
            </a:r>
          </a:p>
          <a:p>
            <a:pPr eaLnBrk="1" hangingPunct="1">
              <a:buFont typeface="Arial" charset="0"/>
              <a:buChar char="•"/>
            </a:pPr>
            <a:r>
              <a:rPr lang="en-US" dirty="0" smtClean="0">
                <a:solidFill>
                  <a:srgbClr val="00B050"/>
                </a:solidFill>
              </a:rPr>
              <a:t>Social skills</a:t>
            </a:r>
          </a:p>
          <a:p>
            <a:pPr eaLnBrk="1" hangingPunct="1">
              <a:buFont typeface="Arial" charset="0"/>
              <a:buChar char="•"/>
            </a:pPr>
            <a:r>
              <a:rPr lang="en-US" dirty="0" smtClean="0">
                <a:solidFill>
                  <a:srgbClr val="00B050"/>
                </a:solidFill>
              </a:rPr>
              <a:t>Communication style</a:t>
            </a:r>
          </a:p>
          <a:p>
            <a:pPr eaLnBrk="1" hangingPunct="1">
              <a:buFont typeface="Arial" charset="0"/>
              <a:buChar char="•"/>
            </a:pPr>
            <a:r>
              <a:rPr lang="en-US" dirty="0" smtClean="0">
                <a:solidFill>
                  <a:srgbClr val="00B050"/>
                </a:solidFill>
              </a:rPr>
              <a:t>Communication repair skills</a:t>
            </a:r>
          </a:p>
          <a:p>
            <a:pPr eaLnBrk="1" hangingPunct="1">
              <a:buFont typeface="Arial" charset="0"/>
              <a:buChar char="•"/>
            </a:pPr>
            <a:r>
              <a:rPr lang="en-US" dirty="0" smtClean="0">
                <a:solidFill>
                  <a:srgbClr val="00B050"/>
                </a:solidFill>
              </a:rPr>
              <a:t>Independence with technology</a:t>
            </a:r>
          </a:p>
          <a:p>
            <a:pPr>
              <a:buFont typeface="Arial" charset="0"/>
              <a:buChar char="•"/>
            </a:pPr>
            <a:r>
              <a:rPr lang="en-US" dirty="0" smtClean="0"/>
              <a:t>Self Advocacy </a:t>
            </a:r>
            <a:r>
              <a:rPr lang="en-US" i="1" dirty="0" smtClean="0"/>
              <a:t>(talk on Friday)</a:t>
            </a:r>
            <a:endParaRPr lang="en-US" dirty="0" smtClean="0"/>
          </a:p>
          <a:p>
            <a:pPr>
              <a:buFont typeface="Arial" charset="0"/>
              <a:buChar char="•"/>
            </a:pPr>
            <a:r>
              <a:rPr lang="en-US" dirty="0" smtClean="0"/>
              <a:t>Functional listening in quiet/noise at varying distances </a:t>
            </a:r>
            <a:r>
              <a:rPr lang="en-US" i="1" dirty="0" smtClean="0"/>
              <a:t>(talk on Friday)</a:t>
            </a:r>
            <a:endParaRPr lang="en-US" dirty="0" smtClean="0"/>
          </a:p>
          <a:p>
            <a:pPr eaLnBrk="1" hangingPunct="1">
              <a:buFont typeface="Arial" charset="0"/>
              <a:buChar char="•"/>
            </a:pPr>
            <a:r>
              <a:rPr lang="en-US" dirty="0" smtClean="0"/>
              <a:t>Needs due to barriers to classroom listening               </a:t>
            </a:r>
          </a:p>
        </p:txBody>
      </p:sp>
      <p:pic>
        <p:nvPicPr>
          <p:cNvPr id="2" name="Picture 2" descr="C:\Users\karen\AppData\Local\Microsoft\Windows\Temporary Internet Files\Content.IE5\EQ84OX81\MC900441310[1].png"/>
          <p:cNvPicPr>
            <a:picLocks noChangeAspect="1" noChangeArrowheads="1"/>
          </p:cNvPicPr>
          <p:nvPr/>
        </p:nvPicPr>
        <p:blipFill>
          <a:blip r:embed="rId2" cstate="print"/>
          <a:srcRect/>
          <a:stretch>
            <a:fillRect/>
          </a:stretch>
        </p:blipFill>
        <p:spPr bwMode="auto">
          <a:xfrm>
            <a:off x="4800600" y="2438400"/>
            <a:ext cx="838200" cy="838200"/>
          </a:xfrm>
          <a:prstGeom prst="rect">
            <a:avLst/>
          </a:prstGeom>
          <a:noFill/>
        </p:spPr>
      </p:pic>
      <p:pic>
        <p:nvPicPr>
          <p:cNvPr id="5" name="Picture 2" descr="C:\Users\karen\AppData\Local\Microsoft\Windows\Temporary Internet Files\Content.IE5\EQ84OX81\MC900441310[1].png"/>
          <p:cNvPicPr>
            <a:picLocks noChangeAspect="1" noChangeArrowheads="1"/>
          </p:cNvPicPr>
          <p:nvPr/>
        </p:nvPicPr>
        <p:blipFill>
          <a:blip r:embed="rId2" cstate="print"/>
          <a:srcRect/>
          <a:stretch>
            <a:fillRect/>
          </a:stretch>
        </p:blipFill>
        <p:spPr bwMode="auto">
          <a:xfrm>
            <a:off x="3200400" y="1981200"/>
            <a:ext cx="838200" cy="838200"/>
          </a:xfrm>
          <a:prstGeom prst="rect">
            <a:avLst/>
          </a:prstGeom>
          <a:noFill/>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219200"/>
            <a:ext cx="8915400" cy="5334000"/>
          </a:xfrm>
        </p:spPr>
        <p:txBody>
          <a:bodyPr>
            <a:normAutofit lnSpcReduction="10000"/>
          </a:bodyPr>
          <a:lstStyle/>
          <a:p>
            <a:r>
              <a:rPr lang="en-US" dirty="0" smtClean="0"/>
              <a:t>Communication breakdowns occur whenever the speaker is not understood by the listener. </a:t>
            </a:r>
          </a:p>
          <a:p>
            <a:r>
              <a:rPr lang="en-US" dirty="0" smtClean="0"/>
              <a:t>Many variables can contribute to communication breakdowns, including: </a:t>
            </a:r>
          </a:p>
          <a:p>
            <a:pPr lvl="1"/>
            <a:r>
              <a:rPr lang="en-US" sz="2400" dirty="0" smtClean="0"/>
              <a:t>background noise</a:t>
            </a:r>
          </a:p>
          <a:p>
            <a:pPr lvl="1"/>
            <a:r>
              <a:rPr lang="en-US" sz="2400" dirty="0" smtClean="0"/>
              <a:t>physical distance</a:t>
            </a:r>
          </a:p>
          <a:p>
            <a:pPr lvl="1"/>
            <a:r>
              <a:rPr lang="en-US" sz="2400" dirty="0" smtClean="0"/>
              <a:t>speech intelligibility</a:t>
            </a:r>
          </a:p>
          <a:p>
            <a:pPr lvl="1"/>
            <a:r>
              <a:rPr lang="en-US" sz="2400" dirty="0" smtClean="0"/>
              <a:t>fragmented hearing</a:t>
            </a:r>
          </a:p>
          <a:p>
            <a:pPr lvl="1"/>
            <a:r>
              <a:rPr lang="en-US" sz="2400" dirty="0" smtClean="0"/>
              <a:t>unfamiliar vocabulary and more. </a:t>
            </a:r>
          </a:p>
          <a:p>
            <a:pPr lvl="1">
              <a:buNone/>
            </a:pPr>
            <a:endParaRPr lang="en-US" sz="2400" dirty="0" smtClean="0"/>
          </a:p>
          <a:p>
            <a:pPr lvl="1">
              <a:buNone/>
            </a:pPr>
            <a:r>
              <a:rPr lang="en-US" sz="2800" dirty="0" smtClean="0"/>
              <a:t>Everyone experiences communication breakdowns regardless of hearing ability. </a:t>
            </a:r>
          </a:p>
          <a:p>
            <a:pPr lvl="1">
              <a:buNone/>
            </a:pPr>
            <a:r>
              <a:rPr lang="en-US" sz="2800" dirty="0" smtClean="0"/>
              <a:t>We all try to ‘repair’ these breakdowns. </a:t>
            </a:r>
            <a:endParaRPr lang="en-US" sz="2800" dirty="0"/>
          </a:p>
        </p:txBody>
      </p:sp>
      <p:sp>
        <p:nvSpPr>
          <p:cNvPr id="2" name="Title 1"/>
          <p:cNvSpPr>
            <a:spLocks noGrp="1"/>
          </p:cNvSpPr>
          <p:nvPr>
            <p:ph type="title"/>
          </p:nvPr>
        </p:nvSpPr>
        <p:spPr/>
        <p:txBody>
          <a:bodyPr/>
          <a:lstStyle/>
          <a:p>
            <a:r>
              <a:rPr lang="en-US" dirty="0" smtClean="0"/>
              <a:t>Why Communication Repair?</a:t>
            </a:r>
            <a:endParaRPr lang="en-US" dirty="0"/>
          </a:p>
        </p:txBody>
      </p:sp>
      <p:pic>
        <p:nvPicPr>
          <p:cNvPr id="4" name="Picture 4" descr="C:\Users\Karen\AppData\Local\Microsoft\Windows\Temporary Internet Files\Content.IE5\Z54146JZ\MPj04097530000[1].jpg"/>
          <p:cNvPicPr>
            <a:picLocks noChangeAspect="1" noChangeArrowheads="1"/>
          </p:cNvPicPr>
          <p:nvPr/>
        </p:nvPicPr>
        <p:blipFill>
          <a:blip r:embed="rId2" cstate="print"/>
          <a:srcRect/>
          <a:stretch>
            <a:fillRect/>
          </a:stretch>
        </p:blipFill>
        <p:spPr bwMode="auto">
          <a:xfrm>
            <a:off x="6781800" y="2590800"/>
            <a:ext cx="2071688" cy="2333329"/>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609600" y="304800"/>
            <a:ext cx="8077200" cy="838200"/>
          </a:xfrm>
        </p:spPr>
        <p:txBody>
          <a:bodyPr/>
          <a:lstStyle/>
          <a:p>
            <a:pPr eaLnBrk="1" hangingPunct="1"/>
            <a:r>
              <a:rPr lang="en-US" sz="3200" b="1" dirty="0" smtClean="0"/>
              <a:t>Competence in communication Repair</a:t>
            </a:r>
          </a:p>
        </p:txBody>
      </p:sp>
      <p:sp>
        <p:nvSpPr>
          <p:cNvPr id="3" name="Content Placeholder 2" descr="Rectangle: Click to edit Master text styles&#10;Second level&#10;Third level&#10;Fourth level&#10;Fifth level"/>
          <p:cNvSpPr>
            <a:spLocks noGrp="1"/>
          </p:cNvSpPr>
          <p:nvPr>
            <p:ph idx="1"/>
          </p:nvPr>
        </p:nvSpPr>
        <p:spPr>
          <a:xfrm>
            <a:off x="381000" y="1219200"/>
            <a:ext cx="8382000" cy="5434013"/>
          </a:xfrm>
          <a:solidFill>
            <a:schemeClr val="bg1">
              <a:lumMod val="85000"/>
            </a:schemeClr>
          </a:solidFill>
        </p:spPr>
        <p:txBody>
          <a:bodyPr/>
          <a:lstStyle/>
          <a:p>
            <a:pPr eaLnBrk="1" hangingPunct="1">
              <a:buFontTx/>
              <a:buNone/>
              <a:defRPr/>
            </a:pPr>
            <a:r>
              <a:rPr lang="en-US" sz="2800" dirty="0" smtClean="0"/>
              <a:t>Competence in repairing communication is based on three skills: </a:t>
            </a:r>
          </a:p>
          <a:p>
            <a:pPr marL="514350" indent="-514350" eaLnBrk="1" hangingPunct="1">
              <a:spcAft>
                <a:spcPts val="800"/>
              </a:spcAft>
              <a:buFont typeface="Wingdings" pitchFamily="2" charset="2"/>
              <a:buNone/>
              <a:defRPr/>
            </a:pPr>
            <a:r>
              <a:rPr lang="en-US" sz="2800" dirty="0" smtClean="0"/>
              <a:t>(1) the ability to </a:t>
            </a:r>
            <a:r>
              <a:rPr lang="en-US" sz="2800" b="1" u="sng" dirty="0" smtClean="0"/>
              <a:t>persist</a:t>
            </a:r>
            <a:r>
              <a:rPr lang="en-US" sz="2800" dirty="0" smtClean="0"/>
              <a:t> in the communication process until comprehension is achieved</a:t>
            </a:r>
          </a:p>
          <a:p>
            <a:pPr marL="514350" indent="-514350" eaLnBrk="1" hangingPunct="1">
              <a:spcAft>
                <a:spcPts val="800"/>
              </a:spcAft>
              <a:buFontTx/>
              <a:buNone/>
              <a:defRPr/>
            </a:pPr>
            <a:r>
              <a:rPr lang="en-US" sz="2800" dirty="0" smtClean="0"/>
              <a:t>(2) the ability to take on the perspective of the communication partner, allowing for the </a:t>
            </a:r>
            <a:r>
              <a:rPr lang="en-US" sz="2800" b="1" u="sng" dirty="0" smtClean="0"/>
              <a:t>recognition</a:t>
            </a:r>
            <a:r>
              <a:rPr lang="en-US" sz="2800" dirty="0" smtClean="0"/>
              <a:t> that a communication breakdown has occurred and </a:t>
            </a:r>
          </a:p>
          <a:p>
            <a:pPr marL="514350" indent="-514350" eaLnBrk="1" hangingPunct="1">
              <a:spcAft>
                <a:spcPts val="800"/>
              </a:spcAft>
              <a:buFontTx/>
              <a:buNone/>
              <a:defRPr/>
            </a:pPr>
            <a:r>
              <a:rPr lang="en-US" sz="2800" dirty="0" smtClean="0"/>
              <a:t>(3) the development of effective alternative             communication </a:t>
            </a:r>
            <a:r>
              <a:rPr lang="en-US" sz="2800" b="1" u="sng" dirty="0" smtClean="0"/>
              <a:t>options</a:t>
            </a:r>
            <a:r>
              <a:rPr lang="en-US" sz="2800" dirty="0" smtClean="0"/>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Number Placeholder 5"/>
          <p:cNvSpPr>
            <a:spLocks noGrp="1"/>
          </p:cNvSpPr>
          <p:nvPr>
            <p:ph type="sldNum" sz="quarter" idx="12"/>
          </p:nvPr>
        </p:nvSpPr>
        <p:spPr/>
        <p:txBody>
          <a:bodyPr/>
          <a:lstStyle/>
          <a:p>
            <a:pPr>
              <a:defRPr/>
            </a:pPr>
            <a:fld id="{5408D278-39EC-43D9-8CFE-F6BEFE704E06}" type="slidenum">
              <a:rPr lang="en-US" smtClean="0"/>
              <a:pPr>
                <a:defRPr/>
              </a:pPr>
              <a:t>44</a:t>
            </a:fld>
            <a:endParaRPr lang="en-US" dirty="0" smtClean="0"/>
          </a:p>
        </p:txBody>
      </p:sp>
      <p:sp>
        <p:nvSpPr>
          <p:cNvPr id="64515" name="Rectangle 2"/>
          <p:cNvSpPr>
            <a:spLocks noGrp="1" noChangeArrowheads="1"/>
          </p:cNvSpPr>
          <p:nvPr>
            <p:ph type="title"/>
          </p:nvPr>
        </p:nvSpPr>
        <p:spPr>
          <a:xfrm>
            <a:off x="2057400" y="304800"/>
            <a:ext cx="6324600" cy="1143000"/>
          </a:xfrm>
        </p:spPr>
        <p:txBody>
          <a:bodyPr>
            <a:normAutofit fontScale="90000"/>
          </a:bodyPr>
          <a:lstStyle/>
          <a:p>
            <a:pPr eaLnBrk="1" hangingPunct="1"/>
            <a:r>
              <a:rPr lang="en-US" dirty="0" smtClean="0"/>
              <a:t>Communication repair      </a:t>
            </a:r>
            <a:br>
              <a:rPr lang="en-US" dirty="0" smtClean="0"/>
            </a:br>
            <a:r>
              <a:rPr lang="en-US" dirty="0" smtClean="0"/>
              <a:t>from the start….</a:t>
            </a:r>
          </a:p>
        </p:txBody>
      </p:sp>
      <p:sp>
        <p:nvSpPr>
          <p:cNvPr id="64516" name="Rectangle 3" descr="Rectangle: Click to edit Master text styles&#10;Second level&#10;Third level&#10;Fourth level&#10;Fifth level"/>
          <p:cNvSpPr>
            <a:spLocks noGrp="1" noChangeArrowheads="1"/>
          </p:cNvSpPr>
          <p:nvPr>
            <p:ph type="body" idx="1"/>
          </p:nvPr>
        </p:nvSpPr>
        <p:spPr>
          <a:xfrm>
            <a:off x="762000" y="1600200"/>
            <a:ext cx="7772400" cy="4953000"/>
          </a:xfrm>
        </p:spPr>
        <p:txBody>
          <a:bodyPr/>
          <a:lstStyle/>
          <a:p>
            <a:pPr eaLnBrk="1" hangingPunct="1">
              <a:lnSpc>
                <a:spcPct val="90000"/>
              </a:lnSpc>
            </a:pPr>
            <a:r>
              <a:rPr lang="en-US" dirty="0" smtClean="0"/>
              <a:t>Young children develop repair strategies as they experience communication breakdowns</a:t>
            </a:r>
          </a:p>
          <a:p>
            <a:pPr eaLnBrk="1" hangingPunct="1">
              <a:lnSpc>
                <a:spcPct val="90000"/>
              </a:lnSpc>
            </a:pPr>
            <a:r>
              <a:rPr lang="en-US" dirty="0" smtClean="0"/>
              <a:t>It is an integral part of the language acquisition process</a:t>
            </a:r>
          </a:p>
          <a:p>
            <a:pPr eaLnBrk="1" hangingPunct="1">
              <a:lnSpc>
                <a:spcPct val="90000"/>
              </a:lnSpc>
            </a:pPr>
            <a:r>
              <a:rPr lang="en-US" dirty="0" smtClean="0"/>
              <a:t>Repair strategies are an early developing mechanism</a:t>
            </a:r>
          </a:p>
        </p:txBody>
      </p:sp>
      <p:pic>
        <p:nvPicPr>
          <p:cNvPr id="3074" name="Picture 2" descr="C:\Users\karen\AppData\Local\Microsoft\Windows\Temporary Internet Files\Content.IE5\NQ2HYODX\MP900202020[1].jpg"/>
          <p:cNvPicPr>
            <a:picLocks noChangeAspect="1" noChangeArrowheads="1"/>
          </p:cNvPicPr>
          <p:nvPr/>
        </p:nvPicPr>
        <p:blipFill>
          <a:blip r:embed="rId2" cstate="print"/>
          <a:srcRect/>
          <a:stretch>
            <a:fillRect/>
          </a:stretch>
        </p:blipFill>
        <p:spPr bwMode="auto">
          <a:xfrm flipH="1">
            <a:off x="5029200" y="4153894"/>
            <a:ext cx="3449282" cy="241149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451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451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451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6"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304800" y="174625"/>
            <a:ext cx="8480425" cy="806450"/>
          </a:xfrm>
        </p:spPr>
        <p:txBody>
          <a:bodyPr/>
          <a:lstStyle/>
          <a:p>
            <a:pPr eaLnBrk="1" hangingPunct="1"/>
            <a:r>
              <a:rPr lang="en-US" sz="3200" b="1" dirty="0" smtClean="0"/>
              <a:t>Need for communication repair training</a:t>
            </a:r>
          </a:p>
        </p:txBody>
      </p:sp>
      <p:sp>
        <p:nvSpPr>
          <p:cNvPr id="20483" name="Content Placeholder 2" descr="Rectangle: Click to edit Master text styles&#10;Second level&#10;Third level&#10;Fourth level&#10;Fifth level"/>
          <p:cNvSpPr>
            <a:spLocks noGrp="1"/>
          </p:cNvSpPr>
          <p:nvPr>
            <p:ph idx="1"/>
          </p:nvPr>
        </p:nvSpPr>
        <p:spPr>
          <a:xfrm>
            <a:off x="228600" y="990600"/>
            <a:ext cx="8604250" cy="4511675"/>
          </a:xfrm>
        </p:spPr>
        <p:txBody>
          <a:bodyPr>
            <a:noAutofit/>
          </a:bodyPr>
          <a:lstStyle/>
          <a:p>
            <a:pPr eaLnBrk="1" hangingPunct="1">
              <a:spcAft>
                <a:spcPts val="1200"/>
              </a:spcAft>
              <a:buFont typeface="Arial" charset="0"/>
              <a:buChar char="•"/>
            </a:pPr>
            <a:r>
              <a:rPr lang="en-US" sz="2800" dirty="0" smtClean="0">
                <a:solidFill>
                  <a:srgbClr val="00B050"/>
                </a:solidFill>
              </a:rPr>
              <a:t>Children with disabilities often have difficulty developing repair strategies without instruction.</a:t>
            </a:r>
          </a:p>
          <a:p>
            <a:pPr eaLnBrk="1" hangingPunct="1">
              <a:spcAft>
                <a:spcPts val="1200"/>
              </a:spcAft>
              <a:buFont typeface="Arial" charset="0"/>
              <a:buChar char="•"/>
            </a:pPr>
            <a:r>
              <a:rPr lang="en-US" sz="2800" dirty="0" smtClean="0">
                <a:solidFill>
                  <a:schemeClr val="accent1">
                    <a:lumMod val="75000"/>
                  </a:schemeClr>
                </a:solidFill>
              </a:rPr>
              <a:t>Researchers have suggested a relationship between communication breakdowns or lack of repairs </a:t>
            </a:r>
            <a:r>
              <a:rPr lang="en-US" sz="2800" i="1" dirty="0" smtClean="0">
                <a:solidFill>
                  <a:schemeClr val="accent1">
                    <a:lumMod val="75000"/>
                  </a:schemeClr>
                </a:solidFill>
              </a:rPr>
              <a:t>and problem behavior.</a:t>
            </a:r>
          </a:p>
          <a:p>
            <a:pPr eaLnBrk="1" hangingPunct="1">
              <a:spcAft>
                <a:spcPts val="1200"/>
              </a:spcAft>
              <a:buFont typeface="Arial" charset="0"/>
              <a:buChar char="•"/>
            </a:pPr>
            <a:r>
              <a:rPr lang="en-US" sz="2800" dirty="0" smtClean="0">
                <a:solidFill>
                  <a:srgbClr val="00B050"/>
                </a:solidFill>
              </a:rPr>
              <a:t>Children with disabilities more often render a message that is unclear, incomplete or less conventional.</a:t>
            </a:r>
          </a:p>
          <a:p>
            <a:pPr eaLnBrk="1" hangingPunct="1">
              <a:spcAft>
                <a:spcPts val="1200"/>
              </a:spcAft>
              <a:buFont typeface="Arial" charset="0"/>
              <a:buChar char="•"/>
            </a:pPr>
            <a:r>
              <a:rPr lang="en-US" sz="2800" dirty="0" smtClean="0">
                <a:solidFill>
                  <a:schemeClr val="accent2">
                    <a:lumMod val="75000"/>
                  </a:schemeClr>
                </a:solidFill>
              </a:rPr>
              <a:t>They are often less able cope with the frustration or respond to the respond to the clarification in an acceptable manner.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483">
                                            <p:txEl>
                                              <p:pRg st="0" end="0"/>
                                            </p:txEl>
                                          </p:spTgt>
                                        </p:tgtEl>
                                        <p:attrNameLst>
                                          <p:attrName>style.visibility</p:attrName>
                                        </p:attrNameLst>
                                      </p:cBhvr>
                                      <p:to>
                                        <p:strVal val="visible"/>
                                      </p:to>
                                    </p:set>
                                    <p:anim calcmode="lin" valueType="num">
                                      <p:cBhvr additive="base">
                                        <p:cTn id="7" dur="500" fill="hold"/>
                                        <p:tgtEl>
                                          <p:spTgt spid="2048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048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0483">
                                            <p:txEl>
                                              <p:pRg st="1" end="1"/>
                                            </p:txEl>
                                          </p:spTgt>
                                        </p:tgtEl>
                                        <p:attrNameLst>
                                          <p:attrName>style.visibility</p:attrName>
                                        </p:attrNameLst>
                                      </p:cBhvr>
                                      <p:to>
                                        <p:strVal val="visible"/>
                                      </p:to>
                                    </p:set>
                                    <p:anim calcmode="lin" valueType="num">
                                      <p:cBhvr additive="base">
                                        <p:cTn id="13" dur="500" fill="hold"/>
                                        <p:tgtEl>
                                          <p:spTgt spid="2048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048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0483">
                                            <p:txEl>
                                              <p:pRg st="2" end="2"/>
                                            </p:txEl>
                                          </p:spTgt>
                                        </p:tgtEl>
                                        <p:attrNameLst>
                                          <p:attrName>style.visibility</p:attrName>
                                        </p:attrNameLst>
                                      </p:cBhvr>
                                      <p:to>
                                        <p:strVal val="visible"/>
                                      </p:to>
                                    </p:set>
                                    <p:anim calcmode="lin" valueType="num">
                                      <p:cBhvr additive="base">
                                        <p:cTn id="19" dur="500" fill="hold"/>
                                        <p:tgtEl>
                                          <p:spTgt spid="2048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048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0483">
                                            <p:txEl>
                                              <p:pRg st="3" end="3"/>
                                            </p:txEl>
                                          </p:spTgt>
                                        </p:tgtEl>
                                        <p:attrNameLst>
                                          <p:attrName>style.visibility</p:attrName>
                                        </p:attrNameLst>
                                      </p:cBhvr>
                                      <p:to>
                                        <p:strVal val="visible"/>
                                      </p:to>
                                    </p:set>
                                    <p:anim calcmode="lin" valueType="num">
                                      <p:cBhvr additive="base">
                                        <p:cTn id="25" dur="500" fill="hold"/>
                                        <p:tgtEl>
                                          <p:spTgt spid="2048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048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Number Placeholder 5"/>
          <p:cNvSpPr>
            <a:spLocks noGrp="1"/>
          </p:cNvSpPr>
          <p:nvPr>
            <p:ph type="sldNum" sz="quarter" idx="12"/>
          </p:nvPr>
        </p:nvSpPr>
        <p:spPr/>
        <p:txBody>
          <a:bodyPr/>
          <a:lstStyle/>
          <a:p>
            <a:pPr>
              <a:defRPr/>
            </a:pPr>
            <a:fld id="{A8971FE0-8565-481D-88DB-DC3917C0B398}" type="slidenum">
              <a:rPr lang="en-US" smtClean="0"/>
              <a:pPr>
                <a:defRPr/>
              </a:pPr>
              <a:t>46</a:t>
            </a:fld>
            <a:endParaRPr lang="en-US" dirty="0" smtClean="0"/>
          </a:p>
        </p:txBody>
      </p:sp>
      <p:sp>
        <p:nvSpPr>
          <p:cNvPr id="86019" name="Rectangle 2"/>
          <p:cNvSpPr>
            <a:spLocks noGrp="1" noChangeArrowheads="1"/>
          </p:cNvSpPr>
          <p:nvPr>
            <p:ph type="title"/>
          </p:nvPr>
        </p:nvSpPr>
        <p:spPr/>
        <p:txBody>
          <a:bodyPr/>
          <a:lstStyle/>
          <a:p>
            <a:pPr eaLnBrk="1" hangingPunct="1"/>
            <a:r>
              <a:rPr lang="en-US" dirty="0" smtClean="0"/>
              <a:t>Implications </a:t>
            </a:r>
          </a:p>
        </p:txBody>
      </p:sp>
      <p:sp>
        <p:nvSpPr>
          <p:cNvPr id="86020" name="Rectangle 3" descr="Rectangle: Click to edit Master text styles&#10;Second level&#10;Third level&#10;Fourth level&#10;Fifth level"/>
          <p:cNvSpPr>
            <a:spLocks noGrp="1" noChangeArrowheads="1"/>
          </p:cNvSpPr>
          <p:nvPr>
            <p:ph type="body" idx="1"/>
          </p:nvPr>
        </p:nvSpPr>
        <p:spPr>
          <a:xfrm>
            <a:off x="228600" y="1447800"/>
            <a:ext cx="8229600" cy="4525963"/>
          </a:xfrm>
        </p:spPr>
        <p:txBody>
          <a:bodyPr/>
          <a:lstStyle/>
          <a:p>
            <a:pPr eaLnBrk="1" hangingPunct="1"/>
            <a:r>
              <a:rPr lang="en-US" dirty="0" smtClean="0"/>
              <a:t>Typical language tests used may not be sensitive enough to detect differences in pragmatic use of language specific to communication repair strategies</a:t>
            </a:r>
          </a:p>
          <a:p>
            <a:pPr eaLnBrk="1" hangingPunct="1">
              <a:buNone/>
            </a:pPr>
            <a:endParaRPr lang="en-US" dirty="0" smtClean="0"/>
          </a:p>
          <a:p>
            <a:pPr eaLnBrk="1" hangingPunct="1"/>
            <a:r>
              <a:rPr lang="en-US" dirty="0" smtClean="0"/>
              <a:t>Children with hearing loss </a:t>
            </a:r>
            <a:r>
              <a:rPr lang="en-US" u="sng" dirty="0" smtClean="0"/>
              <a:t>do not spontaneously learn how to cope </a:t>
            </a:r>
            <a:r>
              <a:rPr lang="en-US" dirty="0" smtClean="0"/>
              <a:t>with communication breakdowns </a:t>
            </a:r>
            <a:r>
              <a:rPr lang="en-US" u="sng" dirty="0" smtClean="0"/>
              <a:t>at the same rate, or in the same way</a:t>
            </a:r>
            <a:r>
              <a:rPr lang="en-US" dirty="0" smtClean="0"/>
              <a:t>, as individuals with normal hearing </a:t>
            </a:r>
          </a:p>
        </p:txBody>
      </p:sp>
      <p:pic>
        <p:nvPicPr>
          <p:cNvPr id="8194" name="Picture 2" descr="C:\Users\karen\AppData\Local\Microsoft\Windows\Temporary Internet Files\Content.IE5\185A1BUQ\MC900039017[1].wmf"/>
          <p:cNvPicPr>
            <a:picLocks noChangeAspect="1" noChangeArrowheads="1"/>
          </p:cNvPicPr>
          <p:nvPr/>
        </p:nvPicPr>
        <p:blipFill>
          <a:blip r:embed="rId2" cstate="print"/>
          <a:srcRect/>
          <a:stretch>
            <a:fillRect/>
          </a:stretch>
        </p:blipFill>
        <p:spPr bwMode="auto">
          <a:xfrm>
            <a:off x="7543800" y="1"/>
            <a:ext cx="1600200" cy="16002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602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602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20"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Number Placeholder 5"/>
          <p:cNvSpPr>
            <a:spLocks noGrp="1"/>
          </p:cNvSpPr>
          <p:nvPr>
            <p:ph type="sldNum" sz="quarter" idx="12"/>
          </p:nvPr>
        </p:nvSpPr>
        <p:spPr/>
        <p:txBody>
          <a:bodyPr/>
          <a:lstStyle/>
          <a:p>
            <a:pPr>
              <a:defRPr/>
            </a:pPr>
            <a:fld id="{18A44ED8-230C-4F33-B2E2-7A0A176E384D}" type="slidenum">
              <a:rPr lang="en-US" smtClean="0"/>
              <a:pPr>
                <a:defRPr/>
              </a:pPr>
              <a:t>47</a:t>
            </a:fld>
            <a:endParaRPr lang="en-US" dirty="0" smtClean="0"/>
          </a:p>
        </p:txBody>
      </p:sp>
      <p:sp>
        <p:nvSpPr>
          <p:cNvPr id="66563" name="Rectangle 2"/>
          <p:cNvSpPr>
            <a:spLocks noGrp="1" noChangeArrowheads="1"/>
          </p:cNvSpPr>
          <p:nvPr>
            <p:ph type="title"/>
          </p:nvPr>
        </p:nvSpPr>
        <p:spPr/>
        <p:txBody>
          <a:bodyPr/>
          <a:lstStyle/>
          <a:p>
            <a:pPr eaLnBrk="1" hangingPunct="1"/>
            <a:r>
              <a:rPr lang="en-US" dirty="0" smtClean="0"/>
              <a:t>It’s a 2-way street</a:t>
            </a:r>
          </a:p>
        </p:txBody>
      </p:sp>
      <p:sp>
        <p:nvSpPr>
          <p:cNvPr id="66564" name="Rectangle 3" descr="Rectangle: Click to edit Master text styles&#10;Second level&#10;Third level&#10;Fourth level&#10;Fifth level"/>
          <p:cNvSpPr>
            <a:spLocks noGrp="1" noChangeArrowheads="1"/>
          </p:cNvSpPr>
          <p:nvPr>
            <p:ph type="body" idx="1"/>
          </p:nvPr>
        </p:nvSpPr>
        <p:spPr>
          <a:xfrm>
            <a:off x="838200" y="2133600"/>
            <a:ext cx="7772400" cy="4114800"/>
          </a:xfrm>
        </p:spPr>
        <p:txBody>
          <a:bodyPr/>
          <a:lstStyle/>
          <a:p>
            <a:pPr eaLnBrk="1" hangingPunct="1">
              <a:lnSpc>
                <a:spcPct val="90000"/>
              </a:lnSpc>
            </a:pPr>
            <a:r>
              <a:rPr lang="en-US" dirty="0" smtClean="0"/>
              <a:t>Relatively unsophisticated language learners are sensitive to feedback that their messages are not understood</a:t>
            </a:r>
          </a:p>
          <a:p>
            <a:pPr eaLnBrk="1" hangingPunct="1">
              <a:lnSpc>
                <a:spcPct val="90000"/>
              </a:lnSpc>
            </a:pPr>
            <a:r>
              <a:rPr lang="en-US" dirty="0" smtClean="0"/>
              <a:t>They are able to adjust so they can accommodate to be understood during conversations</a:t>
            </a:r>
          </a:p>
          <a:p>
            <a:pPr eaLnBrk="1" hangingPunct="1">
              <a:lnSpc>
                <a:spcPct val="90000"/>
              </a:lnSpc>
            </a:pPr>
            <a:r>
              <a:rPr lang="en-US" b="1" dirty="0" smtClean="0"/>
              <a:t>Strategies used to provide clarification change with age</a:t>
            </a:r>
          </a:p>
        </p:txBody>
      </p:sp>
      <p:pic>
        <p:nvPicPr>
          <p:cNvPr id="66565" name="Picture 4" descr="C:\Users\Karen\AppData\Local\Microsoft\Windows\Temporary Internet Files\Content.IE5\8I987DV9\MPj04027800000[1].jpg"/>
          <p:cNvPicPr>
            <a:picLocks noChangeAspect="1" noChangeArrowheads="1"/>
          </p:cNvPicPr>
          <p:nvPr/>
        </p:nvPicPr>
        <p:blipFill>
          <a:blip r:embed="rId2" cstate="print"/>
          <a:srcRect/>
          <a:stretch>
            <a:fillRect/>
          </a:stretch>
        </p:blipFill>
        <p:spPr bwMode="auto">
          <a:xfrm>
            <a:off x="5410200" y="457200"/>
            <a:ext cx="3429000" cy="136366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656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656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656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64"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1066800"/>
            <a:ext cx="8839200" cy="5486400"/>
          </a:xfrm>
        </p:spPr>
        <p:txBody>
          <a:bodyPr>
            <a:normAutofit fontScale="92500" lnSpcReduction="10000"/>
          </a:bodyPr>
          <a:lstStyle/>
          <a:p>
            <a:r>
              <a:rPr lang="en-US" dirty="0" smtClean="0"/>
              <a:t>3 broad categories of verbal CR; also nonverbal CR</a:t>
            </a:r>
          </a:p>
          <a:p>
            <a:r>
              <a:rPr lang="en-US" dirty="0" smtClean="0"/>
              <a:t>Each broad category has several strategies for a   </a:t>
            </a:r>
            <a:r>
              <a:rPr lang="en-US" b="1" u="sng" dirty="0" smtClean="0"/>
              <a:t>total of 13 </a:t>
            </a:r>
            <a:r>
              <a:rPr lang="en-US" u="sng" dirty="0" smtClean="0"/>
              <a:t>plus inappropriate responses to equal 16</a:t>
            </a:r>
            <a:endParaRPr lang="en-US" b="1" u="sng" dirty="0" smtClean="0"/>
          </a:p>
          <a:p>
            <a:pPr>
              <a:spcAft>
                <a:spcPts val="300"/>
              </a:spcAft>
            </a:pPr>
            <a:r>
              <a:rPr lang="en-US" b="1" dirty="0" smtClean="0">
                <a:solidFill>
                  <a:srgbClr val="FFC000"/>
                </a:solidFill>
                <a:effectLst>
                  <a:outerShdw blurRad="38100" dist="38100" dir="2700000" algn="tl">
                    <a:srgbClr val="000000">
                      <a:alpha val="43137"/>
                    </a:srgbClr>
                  </a:outerShdw>
                </a:effectLst>
              </a:rPr>
              <a:t>REPETITION</a:t>
            </a:r>
            <a:r>
              <a:rPr lang="en-US" dirty="0" smtClean="0">
                <a:solidFill>
                  <a:srgbClr val="FFC000"/>
                </a:solidFill>
                <a:effectLst>
                  <a:outerShdw blurRad="38100" dist="38100" dir="2700000" algn="tl">
                    <a:srgbClr val="000000">
                      <a:alpha val="43137"/>
                    </a:srgbClr>
                  </a:outerShdw>
                </a:effectLst>
              </a:rPr>
              <a:t> </a:t>
            </a:r>
            <a:r>
              <a:rPr lang="en-US" dirty="0" smtClean="0"/>
              <a:t>– no information is added to the original utterance                                </a:t>
            </a:r>
          </a:p>
          <a:p>
            <a:pPr>
              <a:spcAft>
                <a:spcPts val="300"/>
              </a:spcAft>
            </a:pPr>
            <a:r>
              <a:rPr lang="en-US" b="1" dirty="0" smtClean="0">
                <a:solidFill>
                  <a:srgbClr val="00B050"/>
                </a:solidFill>
              </a:rPr>
              <a:t>REVISION</a:t>
            </a:r>
            <a:r>
              <a:rPr lang="en-US" dirty="0" smtClean="0"/>
              <a:t> – meaning of original utterance unchanged; form is altered                     </a:t>
            </a:r>
          </a:p>
          <a:p>
            <a:pPr>
              <a:spcAft>
                <a:spcPts val="300"/>
              </a:spcAft>
            </a:pPr>
            <a:r>
              <a:rPr lang="en-US" b="1" dirty="0" smtClean="0">
                <a:solidFill>
                  <a:srgbClr val="0070C0"/>
                </a:solidFill>
              </a:rPr>
              <a:t>ADDITION</a:t>
            </a:r>
            <a:r>
              <a:rPr lang="en-US" dirty="0" smtClean="0"/>
              <a:t> – </a:t>
            </a:r>
            <a:r>
              <a:rPr lang="en-US" b="1" dirty="0" smtClean="0"/>
              <a:t>Simple</a:t>
            </a:r>
            <a:r>
              <a:rPr lang="en-US" dirty="0" smtClean="0"/>
              <a:t> - information is added to the original utterance   </a:t>
            </a:r>
            <a:r>
              <a:rPr lang="en-US" b="1" dirty="0" smtClean="0"/>
              <a:t>- Clarifying </a:t>
            </a:r>
            <a:r>
              <a:rPr lang="en-US" dirty="0" smtClean="0"/>
              <a:t>– specific information added to define, clarify</a:t>
            </a:r>
          </a:p>
          <a:p>
            <a:pPr>
              <a:spcAft>
                <a:spcPts val="300"/>
              </a:spcAft>
            </a:pPr>
            <a:r>
              <a:rPr lang="en-US" b="1" dirty="0" smtClean="0">
                <a:solidFill>
                  <a:srgbClr val="7030A0"/>
                </a:solidFill>
              </a:rPr>
              <a:t>NONVERBAL</a:t>
            </a:r>
            <a:r>
              <a:rPr lang="en-US" b="1" dirty="0" smtClean="0"/>
              <a:t> </a:t>
            </a:r>
            <a:r>
              <a:rPr lang="en-US" dirty="0" smtClean="0"/>
              <a:t> - student uses strategies other than        verbal</a:t>
            </a:r>
          </a:p>
          <a:p>
            <a:pPr>
              <a:spcAft>
                <a:spcPts val="300"/>
              </a:spcAft>
            </a:pPr>
            <a:r>
              <a:rPr lang="en-US" b="1" dirty="0" smtClean="0">
                <a:solidFill>
                  <a:schemeClr val="accent3"/>
                </a:solidFill>
              </a:rPr>
              <a:t>INAPPROPRIATE </a:t>
            </a:r>
            <a:r>
              <a:rPr lang="en-US" dirty="0" smtClean="0"/>
              <a:t>– student did not comply with         request for clarification                                     </a:t>
            </a:r>
            <a:r>
              <a:rPr lang="en-US" b="1" dirty="0" smtClean="0"/>
              <a:t>                                                                </a:t>
            </a:r>
            <a:endParaRPr lang="en-US" dirty="0" smtClean="0"/>
          </a:p>
        </p:txBody>
      </p:sp>
      <p:sp>
        <p:nvSpPr>
          <p:cNvPr id="3" name="Title 2"/>
          <p:cNvSpPr>
            <a:spLocks noGrp="1"/>
          </p:cNvSpPr>
          <p:nvPr>
            <p:ph type="title"/>
          </p:nvPr>
        </p:nvSpPr>
        <p:spPr>
          <a:xfrm>
            <a:off x="457200" y="274638"/>
            <a:ext cx="8229600" cy="792162"/>
          </a:xfrm>
        </p:spPr>
        <p:txBody>
          <a:bodyPr>
            <a:normAutofit fontScale="90000"/>
          </a:bodyPr>
          <a:lstStyle/>
          <a:p>
            <a:r>
              <a:rPr lang="en-US" dirty="0" smtClean="0"/>
              <a:t>How are CR strategies classified?</a:t>
            </a:r>
            <a:endParaRPr lang="en-US"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905000"/>
            <a:ext cx="8229600" cy="4525963"/>
          </a:xfrm>
        </p:spPr>
        <p:txBody>
          <a:bodyPr/>
          <a:lstStyle/>
          <a:p>
            <a:pPr>
              <a:buNone/>
            </a:pPr>
            <a:r>
              <a:rPr lang="en-US" dirty="0" smtClean="0"/>
              <a:t>SCRIPT Inventory </a:t>
            </a:r>
          </a:p>
          <a:p>
            <a:r>
              <a:rPr lang="en-US" dirty="0" smtClean="0"/>
              <a:t>obtains a baseline of the strategies that the student already uses when communication breakdowns occur.</a:t>
            </a:r>
          </a:p>
          <a:p>
            <a:r>
              <a:rPr lang="en-US" dirty="0" smtClean="0"/>
              <a:t>The baseline is used to guide the teacher in what other strategies to familiarize the child</a:t>
            </a:r>
          </a:p>
          <a:p>
            <a:r>
              <a:rPr lang="en-US" dirty="0" smtClean="0"/>
              <a:t>Developmental Trends provide guidance on specific skill building objectives</a:t>
            </a:r>
            <a:endParaRPr lang="en-US" dirty="0"/>
          </a:p>
        </p:txBody>
      </p:sp>
      <p:sp>
        <p:nvSpPr>
          <p:cNvPr id="3" name="Title 2"/>
          <p:cNvSpPr>
            <a:spLocks noGrp="1"/>
          </p:cNvSpPr>
          <p:nvPr>
            <p:ph type="title"/>
          </p:nvPr>
        </p:nvSpPr>
        <p:spPr>
          <a:solidFill>
            <a:srgbClr val="FFFF00"/>
          </a:solidFill>
        </p:spPr>
        <p:txBody>
          <a:bodyPr>
            <a:noAutofit/>
          </a:bodyPr>
          <a:lstStyle/>
          <a:p>
            <a:pPr algn="ctr"/>
            <a:r>
              <a:rPr lang="en-US" sz="3200" dirty="0" smtClean="0"/>
              <a:t>SCRIPT – Student Communication Repair Inventory &amp; Practical Training</a:t>
            </a:r>
            <a:endParaRPr lang="en-US" sz="3200" dirty="0"/>
          </a:p>
        </p:txBody>
      </p:sp>
      <p:pic>
        <p:nvPicPr>
          <p:cNvPr id="4"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8129154" y="5600163"/>
            <a:ext cx="1014846" cy="12578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pPr algn="ctr"/>
            <a:r>
              <a:rPr lang="en-US" sz="3200" dirty="0" smtClean="0"/>
              <a:t>Percent of total student population with hearing loss by number at each school</a:t>
            </a:r>
            <a:endParaRPr lang="en-US" sz="3200" dirty="0"/>
          </a:p>
        </p:txBody>
      </p:sp>
      <p:graphicFrame>
        <p:nvGraphicFramePr>
          <p:cNvPr id="6" name="Content Placeholder 5"/>
          <p:cNvGraphicFramePr>
            <a:graphicFrameLocks noGrp="1"/>
          </p:cNvGraphicFramePr>
          <p:nvPr>
            <p:ph idx="1"/>
          </p:nvPr>
        </p:nvGraphicFramePr>
        <p:xfrm>
          <a:off x="685800" y="1481138"/>
          <a:ext cx="8001000" cy="4843462"/>
        </p:xfrm>
        <a:graphic>
          <a:graphicData uri="http://schemas.openxmlformats.org/drawingml/2006/chart">
            <c:chart xmlns:c="http://schemas.openxmlformats.org/drawingml/2006/chart" xmlns:r="http://schemas.openxmlformats.org/officeDocument/2006/relationships" r:id="rId2"/>
          </a:graphicData>
        </a:graphic>
      </p:graphicFrame>
      <p:sp>
        <p:nvSpPr>
          <p:cNvPr id="7" name="Rectangle 6"/>
          <p:cNvSpPr/>
          <p:nvPr/>
        </p:nvSpPr>
        <p:spPr>
          <a:xfrm>
            <a:off x="0" y="6211669"/>
            <a:ext cx="8915400" cy="646331"/>
          </a:xfrm>
          <a:prstGeom prst="rect">
            <a:avLst/>
          </a:prstGeom>
        </p:spPr>
        <p:txBody>
          <a:bodyPr wrap="square">
            <a:spAutoFit/>
          </a:bodyPr>
          <a:lstStyle/>
          <a:p>
            <a:pPr marL="109728" indent="0">
              <a:buNone/>
            </a:pPr>
            <a:r>
              <a:rPr lang="en-US" dirty="0" smtClean="0"/>
              <a:t>Mitchell, R., &amp; </a:t>
            </a:r>
            <a:r>
              <a:rPr lang="en-US" dirty="0" err="1" smtClean="0"/>
              <a:t>Karchmer</a:t>
            </a:r>
            <a:r>
              <a:rPr lang="en-US" dirty="0" smtClean="0"/>
              <a:t>, M. (2006). Demographics of deaf education: more students in more places. </a:t>
            </a:r>
            <a:r>
              <a:rPr lang="en-US" i="1" dirty="0" smtClean="0"/>
              <a:t>American Annals Of The Deaf</a:t>
            </a:r>
            <a:r>
              <a:rPr lang="en-US" dirty="0" smtClean="0"/>
              <a:t>, </a:t>
            </a:r>
            <a:r>
              <a:rPr lang="en-US" i="1" dirty="0" smtClean="0"/>
              <a:t>151</a:t>
            </a:r>
            <a:r>
              <a:rPr lang="en-US" dirty="0" smtClean="0"/>
              <a:t>(2), 95-104. </a:t>
            </a:r>
            <a:endParaRPr lang="en-US"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p:cNvGraphicFramePr/>
          <p:nvPr/>
        </p:nvGraphicFramePr>
        <p:xfrm>
          <a:off x="304800" y="152400"/>
          <a:ext cx="8686800" cy="6477000"/>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p:cNvSpPr txBox="1"/>
          <p:nvPr/>
        </p:nvSpPr>
        <p:spPr>
          <a:xfrm>
            <a:off x="5257800" y="6248400"/>
            <a:ext cx="3546164" cy="461665"/>
          </a:xfrm>
          <a:prstGeom prst="rect">
            <a:avLst/>
          </a:prstGeom>
          <a:solidFill>
            <a:srgbClr val="FFFF00"/>
          </a:solidFill>
        </p:spPr>
        <p:txBody>
          <a:bodyPr wrap="none" rtlCol="0">
            <a:spAutoFit/>
          </a:bodyPr>
          <a:lstStyle/>
          <a:p>
            <a:r>
              <a:rPr lang="en-US" sz="2400" dirty="0" smtClean="0"/>
              <a:t>Developmental Trends</a:t>
            </a:r>
            <a:endParaRPr lang="en-US" sz="2400" dirty="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p:nvPr/>
        </p:nvPicPr>
        <p:blipFill>
          <a:blip r:embed="rId2" cstate="print"/>
          <a:srcRect l="62844" t="20395" r="19915" b="19008"/>
          <a:stretch>
            <a:fillRect/>
          </a:stretch>
        </p:blipFill>
        <p:spPr bwMode="auto">
          <a:xfrm>
            <a:off x="3647747" y="304800"/>
            <a:ext cx="5496253" cy="6400800"/>
          </a:xfrm>
          <a:prstGeom prst="rect">
            <a:avLst/>
          </a:prstGeom>
          <a:noFill/>
          <a:ln w="9525">
            <a:noFill/>
            <a:miter lim="800000"/>
            <a:headEnd/>
            <a:tailEnd/>
          </a:ln>
        </p:spPr>
      </p:pic>
      <p:sp>
        <p:nvSpPr>
          <p:cNvPr id="5" name="Subtitle 4"/>
          <p:cNvSpPr>
            <a:spLocks noGrp="1"/>
          </p:cNvSpPr>
          <p:nvPr>
            <p:ph type="subTitle" idx="1"/>
          </p:nvPr>
        </p:nvSpPr>
        <p:spPr>
          <a:xfrm rot="19086809">
            <a:off x="2253047" y="3034463"/>
            <a:ext cx="7696200" cy="533400"/>
          </a:xfrm>
        </p:spPr>
        <p:txBody>
          <a:bodyPr>
            <a:noAutofit/>
          </a:bodyPr>
          <a:lstStyle/>
          <a:p>
            <a:pPr algn="ctr"/>
            <a:r>
              <a:rPr lang="en-US" sz="5400" b="1" dirty="0" smtClean="0"/>
              <a:t>SCRIPT Program Overview</a:t>
            </a:r>
            <a:endParaRPr lang="en-US" sz="5400" b="1" dirty="0"/>
          </a:p>
        </p:txBody>
      </p:sp>
      <p:sp>
        <p:nvSpPr>
          <p:cNvPr id="8" name="TextBox 7"/>
          <p:cNvSpPr txBox="1"/>
          <p:nvPr/>
        </p:nvSpPr>
        <p:spPr>
          <a:xfrm>
            <a:off x="152400" y="1219200"/>
            <a:ext cx="3574349" cy="2062103"/>
          </a:xfrm>
          <a:prstGeom prst="rect">
            <a:avLst/>
          </a:prstGeom>
          <a:solidFill>
            <a:srgbClr val="FFC000"/>
          </a:solidFill>
        </p:spPr>
        <p:txBody>
          <a:bodyPr wrap="square" rtlCol="0">
            <a:spAutoFit/>
          </a:bodyPr>
          <a:lstStyle/>
          <a:p>
            <a:pPr algn="ctr"/>
            <a:r>
              <a:rPr lang="en-US" sz="3200" dirty="0" smtClean="0"/>
              <a:t>SCRIPT Inventory </a:t>
            </a:r>
          </a:p>
          <a:p>
            <a:pPr algn="ctr"/>
            <a:r>
              <a:rPr lang="en-US" sz="3200" dirty="0" smtClean="0"/>
              <a:t>is Step 1</a:t>
            </a:r>
          </a:p>
          <a:p>
            <a:pPr algn="ctr"/>
            <a:r>
              <a:rPr lang="en-US" sz="3200" dirty="0" smtClean="0"/>
              <a:t>of the</a:t>
            </a:r>
          </a:p>
          <a:p>
            <a:pPr algn="ctr"/>
            <a:r>
              <a:rPr lang="en-US" sz="3200" dirty="0" smtClean="0"/>
              <a:t>SCRIPT</a:t>
            </a:r>
            <a:endParaRPr lang="en-US" sz="3200" dirty="0"/>
          </a:p>
        </p:txBody>
      </p:sp>
      <p:pic>
        <p:nvPicPr>
          <p:cNvPr id="6"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28600" y="5334000"/>
            <a:ext cx="1076325" cy="13340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81328"/>
            <a:ext cx="8229600" cy="5376672"/>
          </a:xfrm>
        </p:spPr>
        <p:txBody>
          <a:bodyPr>
            <a:normAutofit lnSpcReduction="10000"/>
          </a:bodyPr>
          <a:lstStyle/>
          <a:p>
            <a:r>
              <a:rPr lang="en-US" dirty="0" smtClean="0"/>
              <a:t>Work with families early on about the importance of ‘self-talk’ and increasing child  awareness of handling listening challenges </a:t>
            </a:r>
          </a:p>
          <a:p>
            <a:r>
              <a:rPr lang="en-US" dirty="0" smtClean="0"/>
              <a:t>Match class accommodations with child </a:t>
            </a:r>
            <a:r>
              <a:rPr lang="en-US" b="1" dirty="0" smtClean="0"/>
              <a:t>expectations, </a:t>
            </a:r>
            <a:r>
              <a:rPr lang="en-US" dirty="0" smtClean="0"/>
              <a:t>i.e.,</a:t>
            </a:r>
          </a:p>
          <a:p>
            <a:pPr lvl="1"/>
            <a:r>
              <a:rPr lang="en-US" dirty="0" smtClean="0"/>
              <a:t>Teacher will minimize class noise / Student will close classroom door or let teacher know when noise interferes, FM not working (kindergarten)</a:t>
            </a:r>
          </a:p>
          <a:p>
            <a:r>
              <a:rPr lang="en-US" dirty="0" smtClean="0"/>
              <a:t>Minimize use of ‘listening buddies’ to reduce developing dependency</a:t>
            </a:r>
          </a:p>
          <a:p>
            <a:r>
              <a:rPr lang="en-US" dirty="0" smtClean="0"/>
              <a:t>Set up student/teacher discussions about signals student will use when he/she is not understanding </a:t>
            </a:r>
            <a:endParaRPr lang="en-US" dirty="0"/>
          </a:p>
        </p:txBody>
      </p:sp>
      <p:sp>
        <p:nvSpPr>
          <p:cNvPr id="3" name="Title 2"/>
          <p:cNvSpPr>
            <a:spLocks noGrp="1"/>
          </p:cNvSpPr>
          <p:nvPr>
            <p:ph type="title"/>
          </p:nvPr>
        </p:nvSpPr>
        <p:spPr>
          <a:xfrm>
            <a:off x="1981200" y="228600"/>
            <a:ext cx="6781800" cy="1143000"/>
          </a:xfrm>
        </p:spPr>
        <p:txBody>
          <a:bodyPr>
            <a:normAutofit fontScale="90000"/>
          </a:bodyPr>
          <a:lstStyle/>
          <a:p>
            <a:pPr algn="ctr"/>
            <a:r>
              <a:rPr lang="en-US" dirty="0" smtClean="0"/>
              <a:t>Strategies to move from a </a:t>
            </a:r>
            <a:br>
              <a:rPr lang="en-US" dirty="0" smtClean="0"/>
            </a:br>
            <a:r>
              <a:rPr lang="en-US" dirty="0" smtClean="0"/>
              <a:t>passive to a critical listener</a:t>
            </a:r>
            <a:endParaRPr lang="en-US" dirty="0"/>
          </a:p>
        </p:txBody>
      </p:sp>
      <p:pic>
        <p:nvPicPr>
          <p:cNvPr id="20482" name="Picture 2" descr="C:\Users\karen\AppData\Local\Microsoft\Windows\Temporary Internet Files\Content.IE5\F25RAEWZ\MC900434709[1].wmf"/>
          <p:cNvPicPr>
            <a:picLocks noChangeAspect="1" noChangeArrowheads="1"/>
          </p:cNvPicPr>
          <p:nvPr/>
        </p:nvPicPr>
        <p:blipFill>
          <a:blip r:embed="rId2" cstate="print"/>
          <a:srcRect/>
          <a:stretch>
            <a:fillRect/>
          </a:stretch>
        </p:blipFill>
        <p:spPr bwMode="auto">
          <a:xfrm>
            <a:off x="0" y="457200"/>
            <a:ext cx="1911350" cy="67945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3.88889E-6 -3.7037E-6 L 0.89549 -0.00509 " pathEditMode="relative" rAng="0" ptsTypes="AA">
                                      <p:cBhvr>
                                        <p:cTn id="6" dur="5000" fill="hold"/>
                                        <p:tgtEl>
                                          <p:spTgt spid="20482"/>
                                        </p:tgtEl>
                                        <p:attrNameLst>
                                          <p:attrName>ppt_x</p:attrName>
                                          <p:attrName>ppt_y</p:attrName>
                                        </p:attrNameLst>
                                      </p:cBhvr>
                                      <p:rCtr x="448" y="-3"/>
                                    </p:animMotion>
                                  </p:childTnLst>
                                </p:cTn>
                              </p:par>
                              <p:par>
                                <p:cTn id="7" presetID="1" presetClass="entr" presetSubtype="0" fill="hold" grpId="0" nodeType="withEffect">
                                  <p:stCondLst>
                                    <p:cond delay="0"/>
                                  </p:stCondLst>
                                  <p:childTnLst>
                                    <p:set>
                                      <p:cBhvr>
                                        <p:cTn id="8"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81328"/>
            <a:ext cx="8229600" cy="5376672"/>
          </a:xfrm>
        </p:spPr>
        <p:txBody>
          <a:bodyPr>
            <a:normAutofit/>
          </a:bodyPr>
          <a:lstStyle/>
          <a:p>
            <a:r>
              <a:rPr lang="en-US" dirty="0" smtClean="0"/>
              <a:t>Actively work on social skills, integrating an assertive communication style into expectations.</a:t>
            </a:r>
          </a:p>
          <a:p>
            <a:r>
              <a:rPr lang="en-US" dirty="0" smtClean="0"/>
              <a:t>Role play how to respond to different communication challenges using Passive, Aggressive and Assertive styles so that the student has a clear understanding. Once understood, practice via role play at least quarterly.</a:t>
            </a:r>
          </a:p>
          <a:p>
            <a:r>
              <a:rPr lang="en-US" dirty="0" smtClean="0"/>
              <a:t>Pair assertiveness with specific communication repair and self-advocacy skill development and practice in social settings.  </a:t>
            </a:r>
            <a:endParaRPr lang="en-US" dirty="0"/>
          </a:p>
        </p:txBody>
      </p:sp>
      <p:sp>
        <p:nvSpPr>
          <p:cNvPr id="3" name="Title 2"/>
          <p:cNvSpPr>
            <a:spLocks noGrp="1"/>
          </p:cNvSpPr>
          <p:nvPr>
            <p:ph type="title"/>
          </p:nvPr>
        </p:nvSpPr>
        <p:spPr>
          <a:xfrm>
            <a:off x="1981200" y="228600"/>
            <a:ext cx="6781800" cy="1143000"/>
          </a:xfrm>
        </p:spPr>
        <p:txBody>
          <a:bodyPr>
            <a:normAutofit fontScale="90000"/>
          </a:bodyPr>
          <a:lstStyle/>
          <a:p>
            <a:pPr algn="ctr"/>
            <a:r>
              <a:rPr lang="en-US" dirty="0" smtClean="0"/>
              <a:t>Strategies to move from a </a:t>
            </a:r>
            <a:br>
              <a:rPr lang="en-US" dirty="0" smtClean="0"/>
            </a:br>
            <a:r>
              <a:rPr lang="en-US" dirty="0" smtClean="0"/>
              <a:t>passive to a critical listener</a:t>
            </a:r>
            <a:endParaRPr lang="en-US" dirty="0"/>
          </a:p>
        </p:txBody>
      </p:sp>
      <p:pic>
        <p:nvPicPr>
          <p:cNvPr id="20482" name="Picture 2" descr="C:\Users\karen\AppData\Local\Microsoft\Windows\Temporary Internet Files\Content.IE5\F25RAEWZ\MC900434709[1].wmf"/>
          <p:cNvPicPr>
            <a:picLocks noChangeAspect="1" noChangeArrowheads="1"/>
          </p:cNvPicPr>
          <p:nvPr/>
        </p:nvPicPr>
        <p:blipFill>
          <a:blip r:embed="rId2" cstate="print"/>
          <a:srcRect/>
          <a:stretch>
            <a:fillRect/>
          </a:stretch>
        </p:blipFill>
        <p:spPr bwMode="auto">
          <a:xfrm>
            <a:off x="0" y="457200"/>
            <a:ext cx="1911350" cy="679450"/>
          </a:xfrm>
          <a:prstGeom prst="rect">
            <a:avLst/>
          </a:prstGeom>
          <a:noFill/>
        </p:spPr>
      </p:pic>
      <p:sp>
        <p:nvSpPr>
          <p:cNvPr id="5" name="TextBox 4"/>
          <p:cNvSpPr txBox="1"/>
          <p:nvPr/>
        </p:nvSpPr>
        <p:spPr>
          <a:xfrm rot="19983202">
            <a:off x="2088322" y="2517735"/>
            <a:ext cx="3531736" cy="646331"/>
          </a:xfrm>
          <a:prstGeom prst="rect">
            <a:avLst/>
          </a:prstGeom>
          <a:solidFill>
            <a:srgbClr val="FF0000"/>
          </a:solidFill>
        </p:spPr>
        <p:txBody>
          <a:bodyPr wrap="none" rtlCol="0">
            <a:spAutoFit/>
          </a:bodyPr>
          <a:lstStyle/>
          <a:p>
            <a:r>
              <a:rPr lang="en-US" sz="3600" b="1" dirty="0" smtClean="0"/>
              <a:t>EXPECTATIONS</a:t>
            </a:r>
            <a:endParaRPr lang="en-US" sz="3600" b="1" dirty="0"/>
          </a:p>
        </p:txBody>
      </p:sp>
      <p:sp>
        <p:nvSpPr>
          <p:cNvPr id="6" name="TextBox 5"/>
          <p:cNvSpPr txBox="1"/>
          <p:nvPr/>
        </p:nvSpPr>
        <p:spPr>
          <a:xfrm rot="20075736">
            <a:off x="306079" y="3877786"/>
            <a:ext cx="8690199" cy="584775"/>
          </a:xfrm>
          <a:prstGeom prst="rect">
            <a:avLst/>
          </a:prstGeom>
          <a:solidFill>
            <a:srgbClr val="FFC000"/>
          </a:solidFill>
        </p:spPr>
        <p:txBody>
          <a:bodyPr wrap="none" rtlCol="0">
            <a:spAutoFit/>
          </a:bodyPr>
          <a:lstStyle/>
          <a:p>
            <a:r>
              <a:rPr lang="en-US" sz="3200" dirty="0" smtClean="0"/>
              <a:t>IMPROVED COMMUNICATION CONFIDENCE</a:t>
            </a:r>
            <a:endParaRPr lang="en-US" sz="3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3.88889E-6 -3.7037E-6 L 0.89549 -0.00509 " pathEditMode="relative" rAng="0" ptsTypes="AA">
                                      <p:cBhvr>
                                        <p:cTn id="6" dur="2000" fill="hold"/>
                                        <p:tgtEl>
                                          <p:spTgt spid="20482"/>
                                        </p:tgtEl>
                                        <p:attrNameLst>
                                          <p:attrName>ppt_x</p:attrName>
                                          <p:attrName>ppt_y</p:attrName>
                                        </p:attrNameLst>
                                      </p:cBhvr>
                                      <p:rCtr x="448" y="-3"/>
                                    </p:animMotion>
                                  </p:childTnLst>
                                </p:cTn>
                              </p:par>
                              <p:par>
                                <p:cTn id="7" presetID="1" presetClass="entr" presetSubtype="0" fill="hold" grpId="0" nodeType="withEffect">
                                  <p:stCondLst>
                                    <p:cond delay="0"/>
                                  </p:stCondLst>
                                  <p:childTnLst>
                                    <p:set>
                                      <p:cBhvr>
                                        <p:cTn id="8"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1000" fill="hold"/>
                                        <p:tgtEl>
                                          <p:spTgt spid="5"/>
                                        </p:tgtEl>
                                        <p:attrNameLst>
                                          <p:attrName>ppt_w</p:attrName>
                                        </p:attrNameLst>
                                      </p:cBhvr>
                                      <p:tavLst>
                                        <p:tav tm="0">
                                          <p:val>
                                            <p:strVal val="#ppt_w*0.70"/>
                                          </p:val>
                                        </p:tav>
                                        <p:tav tm="100000">
                                          <p:val>
                                            <p:strVal val="#ppt_w"/>
                                          </p:val>
                                        </p:tav>
                                      </p:tavLst>
                                    </p:anim>
                                    <p:anim calcmode="lin" valueType="num">
                                      <p:cBhvr>
                                        <p:cTn id="22" dur="1000" fill="hold"/>
                                        <p:tgtEl>
                                          <p:spTgt spid="5"/>
                                        </p:tgtEl>
                                        <p:attrNameLst>
                                          <p:attrName>ppt_h</p:attrName>
                                        </p:attrNameLst>
                                      </p:cBhvr>
                                      <p:tavLst>
                                        <p:tav tm="0">
                                          <p:val>
                                            <p:strVal val="#ppt_h"/>
                                          </p:val>
                                        </p:tav>
                                        <p:tav tm="100000">
                                          <p:val>
                                            <p:strVal val="#ppt_h"/>
                                          </p:val>
                                        </p:tav>
                                      </p:tavLst>
                                    </p:anim>
                                    <p:animEffect transition="in" filter="fade">
                                      <p:cBhvr>
                                        <p:cTn id="23" dur="10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5"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Ability to put on amplification and do a quick ‘self-check’ to ensure it is working</a:t>
            </a:r>
          </a:p>
          <a:p>
            <a:r>
              <a:rPr lang="en-US" dirty="0" smtClean="0"/>
              <a:t>Growing involvement/responsibility in daily amplification monitoring activities</a:t>
            </a:r>
          </a:p>
          <a:p>
            <a:r>
              <a:rPr lang="en-US" dirty="0" smtClean="0"/>
              <a:t>Recognizing when a problem occurs with amplification and knowing what to do next</a:t>
            </a:r>
          </a:p>
          <a:p>
            <a:r>
              <a:rPr lang="en-US" dirty="0" smtClean="0"/>
              <a:t>Also independence in taking            responsibility to act when the              student realizes that information                 has been missed</a:t>
            </a:r>
            <a:endParaRPr lang="en-US" dirty="0"/>
          </a:p>
        </p:txBody>
      </p:sp>
      <p:sp>
        <p:nvSpPr>
          <p:cNvPr id="3" name="Title 2"/>
          <p:cNvSpPr>
            <a:spLocks noGrp="1"/>
          </p:cNvSpPr>
          <p:nvPr>
            <p:ph type="title"/>
          </p:nvPr>
        </p:nvSpPr>
        <p:spPr/>
        <p:txBody>
          <a:bodyPr>
            <a:noAutofit/>
          </a:bodyPr>
          <a:lstStyle/>
          <a:p>
            <a:r>
              <a:rPr lang="en-US" sz="3600" dirty="0" smtClean="0"/>
              <a:t>Finally, a word about</a:t>
            </a:r>
            <a:br>
              <a:rPr lang="en-US" sz="3600" dirty="0" smtClean="0"/>
            </a:br>
            <a:r>
              <a:rPr lang="en-US" sz="3600" dirty="0" smtClean="0"/>
              <a:t>Technology Independence – It is …</a:t>
            </a:r>
            <a:endParaRPr lang="en-US" sz="3600" dirty="0"/>
          </a:p>
        </p:txBody>
      </p:sp>
      <p:pic>
        <p:nvPicPr>
          <p:cNvPr id="69636" name="Picture 4"/>
          <p:cNvPicPr>
            <a:picLocks noChangeAspect="1" noChangeArrowheads="1"/>
          </p:cNvPicPr>
          <p:nvPr/>
        </p:nvPicPr>
        <p:blipFill>
          <a:blip r:embed="rId2" cstate="print"/>
          <a:srcRect l="21668" t="26667" r="69779" b="42222"/>
          <a:stretch>
            <a:fillRect/>
          </a:stretch>
        </p:blipFill>
        <p:spPr bwMode="auto">
          <a:xfrm>
            <a:off x="6477000" y="4038600"/>
            <a:ext cx="2416629" cy="28194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304800"/>
            <a:ext cx="8229600" cy="868362"/>
          </a:xfrm>
        </p:spPr>
        <p:txBody>
          <a:bodyPr>
            <a:normAutofit fontScale="90000"/>
          </a:bodyPr>
          <a:lstStyle/>
          <a:p>
            <a:pPr algn="ctr"/>
            <a:r>
              <a:rPr lang="en-US" sz="2800" dirty="0" smtClean="0"/>
              <a:t/>
            </a:r>
            <a:br>
              <a:rPr lang="en-US" sz="2800" dirty="0" smtClean="0"/>
            </a:br>
            <a:r>
              <a:rPr lang="en-US" sz="2800" dirty="0" smtClean="0">
                <a:effectLst/>
              </a:rPr>
              <a:t> SEAM for School Success = </a:t>
            </a:r>
            <a:r>
              <a:rPr lang="en-US" sz="2800" i="1" dirty="0" smtClean="0">
                <a:effectLst/>
              </a:rPr>
              <a:t>a skill hierarchy)</a:t>
            </a:r>
            <a:br>
              <a:rPr lang="en-US" sz="2800" i="1" dirty="0" smtClean="0">
                <a:effectLst/>
              </a:rPr>
            </a:br>
            <a:r>
              <a:rPr lang="en-US" sz="2800" dirty="0" smtClean="0">
                <a:solidFill>
                  <a:srgbClr val="00B0F0"/>
                </a:solidFill>
                <a:effectLst>
                  <a:outerShdw blurRad="38100" dist="38100" dir="2700000" algn="tl">
                    <a:srgbClr val="000000">
                      <a:alpha val="43137"/>
                    </a:srgbClr>
                  </a:outerShdw>
                </a:effectLst>
              </a:rPr>
              <a:t>Prior to School Entry</a:t>
            </a:r>
            <a:endParaRPr lang="en-US" sz="2800" dirty="0">
              <a:solidFill>
                <a:srgbClr val="00B0F0"/>
              </a:solidFill>
              <a:effectLst>
                <a:outerShdw blurRad="38100" dist="38100" dir="2700000" algn="tl">
                  <a:srgbClr val="000000">
                    <a:alpha val="43137"/>
                  </a:srgbClr>
                </a:outerShdw>
              </a:effectLst>
            </a:endParaRPr>
          </a:p>
        </p:txBody>
      </p:sp>
      <p:pic>
        <p:nvPicPr>
          <p:cNvPr id="8194" name="Picture 2" descr="C:\Users\karen\AppData\Local\Microsoft\Windows\Temporary Internet Files\Content.IE5\NQ2HYODX\MC900151639[1].wmf"/>
          <p:cNvPicPr>
            <a:picLocks noChangeAspect="1" noChangeArrowheads="1"/>
          </p:cNvPicPr>
          <p:nvPr/>
        </p:nvPicPr>
        <p:blipFill>
          <a:blip r:embed="rId2" cstate="print"/>
          <a:srcRect/>
          <a:stretch>
            <a:fillRect/>
          </a:stretch>
        </p:blipFill>
        <p:spPr bwMode="auto">
          <a:xfrm>
            <a:off x="8077200" y="0"/>
            <a:ext cx="1066800" cy="1066800"/>
          </a:xfrm>
          <a:prstGeom prst="rect">
            <a:avLst/>
          </a:prstGeom>
          <a:noFill/>
        </p:spPr>
      </p:pic>
      <p:pic>
        <p:nvPicPr>
          <p:cNvPr id="70658" name="Picture 2"/>
          <p:cNvPicPr>
            <a:picLocks noGrp="1" noChangeAspect="1" noChangeArrowheads="1"/>
          </p:cNvPicPr>
          <p:nvPr>
            <p:ph idx="1"/>
          </p:nvPr>
        </p:nvPicPr>
        <p:blipFill>
          <a:blip r:embed="rId3" cstate="print"/>
          <a:srcRect l="9259" t="17854" r="70879" b="51979"/>
          <a:stretch>
            <a:fillRect/>
          </a:stretch>
        </p:blipFill>
        <p:spPr bwMode="auto">
          <a:xfrm>
            <a:off x="296779" y="1600200"/>
            <a:ext cx="8446168" cy="4114800"/>
          </a:xfrm>
          <a:prstGeom prst="rect">
            <a:avLst/>
          </a:prstGeom>
          <a:noFill/>
          <a:ln w="9525">
            <a:noFill/>
            <a:miter lim="800000"/>
            <a:headEnd/>
            <a:tailEnd/>
          </a:ln>
        </p:spPr>
      </p:pic>
      <p:pic>
        <p:nvPicPr>
          <p:cNvPr id="6" name="Picture 2" descr="C:\Users\karen\Desktop\logo_image_copy.jpg"/>
          <p:cNvPicPr>
            <a:picLocks noChangeAspect="1" noChangeArrowheads="1"/>
          </p:cNvPicPr>
          <p:nvPr/>
        </p:nvPicPr>
        <p:blipFill>
          <a:blip r:embed="rId4" cstate="print"/>
          <a:srcRect/>
          <a:stretch>
            <a:fillRect/>
          </a:stretch>
        </p:blipFill>
        <p:spPr bwMode="auto">
          <a:xfrm>
            <a:off x="0" y="5943600"/>
            <a:ext cx="914400" cy="914400"/>
          </a:xfrm>
          <a:prstGeom prst="rect">
            <a:avLst/>
          </a:prstGeom>
          <a:noFill/>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304800"/>
            <a:ext cx="8229600" cy="868362"/>
          </a:xfrm>
        </p:spPr>
        <p:txBody>
          <a:bodyPr>
            <a:normAutofit fontScale="90000"/>
          </a:bodyPr>
          <a:lstStyle/>
          <a:p>
            <a:pPr algn="ctr"/>
            <a:r>
              <a:rPr lang="en-US" sz="2800" dirty="0" smtClean="0"/>
              <a:t/>
            </a:r>
            <a:br>
              <a:rPr lang="en-US" sz="2800" dirty="0" smtClean="0"/>
            </a:br>
            <a:r>
              <a:rPr lang="en-US" sz="2800" dirty="0" smtClean="0">
                <a:effectLst/>
              </a:rPr>
              <a:t> SEAM for School Success = </a:t>
            </a:r>
            <a:r>
              <a:rPr lang="en-US" sz="2800" i="1" dirty="0" smtClean="0">
                <a:effectLst/>
              </a:rPr>
              <a:t>a skill hierarchy)</a:t>
            </a:r>
            <a:br>
              <a:rPr lang="en-US" sz="2800" i="1" dirty="0" smtClean="0">
                <a:effectLst/>
              </a:rPr>
            </a:br>
            <a:r>
              <a:rPr lang="en-US" sz="2800" dirty="0" smtClean="0">
                <a:solidFill>
                  <a:srgbClr val="00B0F0"/>
                </a:solidFill>
                <a:effectLst>
                  <a:outerShdw blurRad="38100" dist="38100" dir="2700000" algn="tl">
                    <a:srgbClr val="000000">
                      <a:alpha val="43137"/>
                    </a:srgbClr>
                  </a:outerShdw>
                </a:effectLst>
              </a:rPr>
              <a:t>By end of Grade 2</a:t>
            </a:r>
            <a:endParaRPr lang="en-US" sz="2800" dirty="0">
              <a:solidFill>
                <a:srgbClr val="00B0F0"/>
              </a:solidFill>
              <a:effectLst>
                <a:outerShdw blurRad="38100" dist="38100" dir="2700000" algn="tl">
                  <a:srgbClr val="000000">
                    <a:alpha val="43137"/>
                  </a:srgbClr>
                </a:outerShdw>
              </a:effectLst>
            </a:endParaRPr>
          </a:p>
        </p:txBody>
      </p:sp>
      <p:pic>
        <p:nvPicPr>
          <p:cNvPr id="8194" name="Picture 2" descr="C:\Users\karen\AppData\Local\Microsoft\Windows\Temporary Internet Files\Content.IE5\NQ2HYODX\MC900151639[1].wmf"/>
          <p:cNvPicPr>
            <a:picLocks noChangeAspect="1" noChangeArrowheads="1"/>
          </p:cNvPicPr>
          <p:nvPr/>
        </p:nvPicPr>
        <p:blipFill>
          <a:blip r:embed="rId2" cstate="print"/>
          <a:srcRect/>
          <a:stretch>
            <a:fillRect/>
          </a:stretch>
        </p:blipFill>
        <p:spPr bwMode="auto">
          <a:xfrm>
            <a:off x="8077200" y="0"/>
            <a:ext cx="1066800" cy="1066800"/>
          </a:xfrm>
          <a:prstGeom prst="rect">
            <a:avLst/>
          </a:prstGeom>
          <a:noFill/>
        </p:spPr>
      </p:pic>
      <p:sp>
        <p:nvSpPr>
          <p:cNvPr id="8" name="Oval 7"/>
          <p:cNvSpPr/>
          <p:nvPr/>
        </p:nvSpPr>
        <p:spPr>
          <a:xfrm>
            <a:off x="228600" y="3886200"/>
            <a:ext cx="2286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p:cNvSpPr/>
          <p:nvPr/>
        </p:nvSpPr>
        <p:spPr>
          <a:xfrm>
            <a:off x="228600" y="4495800"/>
            <a:ext cx="2286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p:nvSpPr>
        <p:spPr>
          <a:xfrm>
            <a:off x="228600" y="5486400"/>
            <a:ext cx="2286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p:cNvSpPr/>
          <p:nvPr/>
        </p:nvSpPr>
        <p:spPr>
          <a:xfrm>
            <a:off x="228600" y="5029200"/>
            <a:ext cx="2286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p:cNvSpPr/>
          <p:nvPr/>
        </p:nvSpPr>
        <p:spPr>
          <a:xfrm>
            <a:off x="228600" y="3276600"/>
            <a:ext cx="2286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1682" name="Picture 2"/>
          <p:cNvPicPr>
            <a:picLocks noGrp="1" noChangeAspect="1" noChangeArrowheads="1"/>
          </p:cNvPicPr>
          <p:nvPr>
            <p:ph idx="1"/>
          </p:nvPr>
        </p:nvPicPr>
        <p:blipFill>
          <a:blip r:embed="rId3" cstate="print"/>
          <a:srcRect l="8501" t="34854" r="73148" b="38416"/>
          <a:stretch>
            <a:fillRect/>
          </a:stretch>
        </p:blipFill>
        <p:spPr bwMode="auto">
          <a:xfrm>
            <a:off x="609600" y="1981200"/>
            <a:ext cx="8317992" cy="3886200"/>
          </a:xfrm>
          <a:prstGeom prst="rect">
            <a:avLst/>
          </a:prstGeom>
          <a:noFill/>
          <a:ln w="9525">
            <a:noFill/>
            <a:miter lim="800000"/>
            <a:headEnd/>
            <a:tailEnd/>
          </a:ln>
        </p:spPr>
      </p:pic>
      <p:pic>
        <p:nvPicPr>
          <p:cNvPr id="13" name="Picture 2" descr="C:\Users\karen\Desktop\logo_image_copy.jpg"/>
          <p:cNvPicPr>
            <a:picLocks noChangeAspect="1" noChangeArrowheads="1"/>
          </p:cNvPicPr>
          <p:nvPr/>
        </p:nvPicPr>
        <p:blipFill>
          <a:blip r:embed="rId4" cstate="print"/>
          <a:srcRect/>
          <a:stretch>
            <a:fillRect/>
          </a:stretch>
        </p:blipFill>
        <p:spPr bwMode="auto">
          <a:xfrm>
            <a:off x="0" y="5943600"/>
            <a:ext cx="914400" cy="914400"/>
          </a:xfrm>
          <a:prstGeom prst="rect">
            <a:avLst/>
          </a:prstGeom>
          <a:noFill/>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1" name="Picture 3"/>
          <p:cNvPicPr>
            <a:picLocks noGrp="1" noChangeAspect="1" noChangeArrowheads="1"/>
          </p:cNvPicPr>
          <p:nvPr>
            <p:ph idx="1"/>
          </p:nvPr>
        </p:nvPicPr>
        <p:blipFill>
          <a:blip r:embed="rId2" cstate="print"/>
          <a:srcRect l="15740" t="17854" r="63912" b="34480"/>
          <a:stretch>
            <a:fillRect/>
          </a:stretch>
        </p:blipFill>
        <p:spPr bwMode="auto">
          <a:xfrm>
            <a:off x="0" y="1"/>
            <a:ext cx="6389190" cy="4800599"/>
          </a:xfrm>
          <a:prstGeom prst="rect">
            <a:avLst/>
          </a:prstGeom>
          <a:noFill/>
          <a:ln w="9525">
            <a:solidFill>
              <a:schemeClr val="tx1"/>
            </a:solidFill>
            <a:miter lim="800000"/>
            <a:headEnd/>
            <a:tailEnd/>
          </a:ln>
        </p:spPr>
      </p:pic>
      <p:sp>
        <p:nvSpPr>
          <p:cNvPr id="6" name="TextBox 5"/>
          <p:cNvSpPr txBox="1"/>
          <p:nvPr/>
        </p:nvSpPr>
        <p:spPr>
          <a:xfrm>
            <a:off x="6460252" y="1143000"/>
            <a:ext cx="2528256" cy="1815882"/>
          </a:xfrm>
          <a:prstGeom prst="rect">
            <a:avLst/>
          </a:prstGeom>
          <a:noFill/>
        </p:spPr>
        <p:txBody>
          <a:bodyPr wrap="none" rtlCol="0">
            <a:spAutoFit/>
          </a:bodyPr>
          <a:lstStyle/>
          <a:p>
            <a:r>
              <a:rPr lang="en-US" sz="2800" dirty="0" smtClean="0"/>
              <a:t>Child friendly</a:t>
            </a:r>
          </a:p>
          <a:p>
            <a:r>
              <a:rPr lang="en-US" sz="2800" dirty="0" smtClean="0"/>
              <a:t>monitoring </a:t>
            </a:r>
          </a:p>
          <a:p>
            <a:r>
              <a:rPr lang="en-US" sz="2800" dirty="0" smtClean="0"/>
              <a:t>tools need to</a:t>
            </a:r>
          </a:p>
          <a:p>
            <a:r>
              <a:rPr lang="en-US" sz="2800" dirty="0" smtClean="0"/>
              <a:t>be available</a:t>
            </a:r>
            <a:endParaRPr lang="en-US" sz="2800" dirty="0"/>
          </a:p>
        </p:txBody>
      </p:sp>
      <p:pic>
        <p:nvPicPr>
          <p:cNvPr id="7" name="Picture 3"/>
          <p:cNvPicPr>
            <a:picLocks noChangeAspect="1" noChangeArrowheads="1"/>
          </p:cNvPicPr>
          <p:nvPr/>
        </p:nvPicPr>
        <p:blipFill>
          <a:blip r:embed="rId2" cstate="print"/>
          <a:srcRect l="15740" t="65434" r="69924" b="5730"/>
          <a:stretch>
            <a:fillRect/>
          </a:stretch>
        </p:blipFill>
        <p:spPr bwMode="auto">
          <a:xfrm>
            <a:off x="4419600" y="3810000"/>
            <a:ext cx="4724400" cy="3048000"/>
          </a:xfrm>
          <a:prstGeom prst="rect">
            <a:avLst/>
          </a:prstGeom>
          <a:noFill/>
          <a:ln w="9525">
            <a:solidFill>
              <a:schemeClr val="tx1"/>
            </a:solidFill>
            <a:miter lim="800000"/>
            <a:headEnd/>
            <a:tailEnd/>
          </a:ln>
        </p:spPr>
      </p:pic>
      <p:sp>
        <p:nvSpPr>
          <p:cNvPr id="8" name="TextBox 7"/>
          <p:cNvSpPr txBox="1"/>
          <p:nvPr/>
        </p:nvSpPr>
        <p:spPr>
          <a:xfrm>
            <a:off x="1143000" y="4876800"/>
            <a:ext cx="3276600" cy="1384995"/>
          </a:xfrm>
          <a:prstGeom prst="rect">
            <a:avLst/>
          </a:prstGeom>
          <a:noFill/>
        </p:spPr>
        <p:txBody>
          <a:bodyPr wrap="square" rtlCol="0">
            <a:spAutoFit/>
          </a:bodyPr>
          <a:lstStyle/>
          <a:p>
            <a:r>
              <a:rPr lang="en-US" sz="2800" dirty="0" smtClean="0"/>
              <a:t>Age appropriate</a:t>
            </a:r>
          </a:p>
          <a:p>
            <a:r>
              <a:rPr lang="en-US" sz="2800" dirty="0" smtClean="0"/>
              <a:t>tools for older </a:t>
            </a:r>
          </a:p>
          <a:p>
            <a:r>
              <a:rPr lang="en-US" sz="2800" dirty="0" smtClean="0"/>
              <a:t>students too</a:t>
            </a:r>
            <a:endParaRPr lang="en-US" sz="2800" dirty="0"/>
          </a:p>
        </p:txBody>
      </p:sp>
      <p:pic>
        <p:nvPicPr>
          <p:cNvPr id="9"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0" y="5819104"/>
            <a:ext cx="838200" cy="103889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Grp="1" noChangeAspect="1" noChangeArrowheads="1"/>
          </p:cNvPicPr>
          <p:nvPr>
            <p:ph idx="4294967295"/>
          </p:nvPr>
        </p:nvPicPr>
        <p:blipFill>
          <a:blip r:embed="rId2" cstate="print"/>
          <a:srcRect l="18284" t="18932" r="60629" b="3470"/>
          <a:stretch>
            <a:fillRect/>
          </a:stretch>
        </p:blipFill>
        <p:spPr bwMode="auto">
          <a:xfrm>
            <a:off x="3124200" y="0"/>
            <a:ext cx="5638800" cy="6858000"/>
          </a:xfrm>
          <a:prstGeom prst="rect">
            <a:avLst/>
          </a:prstGeom>
          <a:noFill/>
          <a:ln w="9525">
            <a:noFill/>
            <a:miter lim="800000"/>
            <a:headEnd/>
            <a:tailEnd/>
          </a:ln>
        </p:spPr>
      </p:pic>
      <p:sp>
        <p:nvSpPr>
          <p:cNvPr id="6" name="TextBox 5"/>
          <p:cNvSpPr txBox="1"/>
          <p:nvPr/>
        </p:nvSpPr>
        <p:spPr>
          <a:xfrm>
            <a:off x="0" y="381000"/>
            <a:ext cx="3276600" cy="4832092"/>
          </a:xfrm>
          <a:prstGeom prst="rect">
            <a:avLst/>
          </a:prstGeom>
          <a:noFill/>
        </p:spPr>
        <p:txBody>
          <a:bodyPr wrap="square" rtlCol="0">
            <a:spAutoFit/>
          </a:bodyPr>
          <a:lstStyle/>
          <a:p>
            <a:r>
              <a:rPr lang="en-US" sz="2800" dirty="0" smtClean="0"/>
              <a:t>Sets the stage for teacher to understand student needs in communication style, expecting independence with technology and some self-advocacy activities.</a:t>
            </a:r>
            <a:endParaRPr lang="en-US" sz="2800" dirty="0"/>
          </a:p>
        </p:txBody>
      </p:sp>
      <p:pic>
        <p:nvPicPr>
          <p:cNvPr id="9219" name="Picture 3" descr="C:\Users\karen\Desktop\Consulting\Website\girl at desk attentive.jpg"/>
          <p:cNvPicPr>
            <a:picLocks noChangeAspect="1" noChangeArrowheads="1"/>
          </p:cNvPicPr>
          <p:nvPr/>
        </p:nvPicPr>
        <p:blipFill>
          <a:blip r:embed="rId3" cstate="print"/>
          <a:srcRect l="48529" r="8824" b="18069"/>
          <a:stretch>
            <a:fillRect/>
          </a:stretch>
        </p:blipFill>
        <p:spPr bwMode="auto">
          <a:xfrm>
            <a:off x="1828800" y="4800600"/>
            <a:ext cx="1612557" cy="2057400"/>
          </a:xfrm>
          <a:prstGeom prst="rect">
            <a:avLst/>
          </a:prstGeom>
          <a:noFill/>
        </p:spPr>
      </p:pic>
      <p:pic>
        <p:nvPicPr>
          <p:cNvPr id="5" name="Picture 2"/>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0" y="5828763"/>
            <a:ext cx="830407" cy="10292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lstStyle/>
          <a:p>
            <a:r>
              <a:rPr lang="en-US" dirty="0" smtClean="0"/>
              <a:t>In Summary:</a:t>
            </a:r>
            <a:endParaRPr lang="en-US" dirty="0"/>
          </a:p>
        </p:txBody>
      </p:sp>
      <p:sp>
        <p:nvSpPr>
          <p:cNvPr id="3" name="Content Placeholder 2"/>
          <p:cNvSpPr>
            <a:spLocks noGrp="1"/>
          </p:cNvSpPr>
          <p:nvPr>
            <p:ph idx="1"/>
          </p:nvPr>
        </p:nvSpPr>
        <p:spPr>
          <a:xfrm>
            <a:off x="228600" y="990600"/>
            <a:ext cx="8229600" cy="5867400"/>
          </a:xfrm>
        </p:spPr>
        <p:txBody>
          <a:bodyPr>
            <a:normAutofit/>
          </a:bodyPr>
          <a:lstStyle/>
          <a:p>
            <a:r>
              <a:rPr lang="en-US" dirty="0" smtClean="0"/>
              <a:t>Recognize the implications of psychosocial adjustment on self-concept &amp; socialization</a:t>
            </a:r>
          </a:p>
          <a:p>
            <a:r>
              <a:rPr lang="en-US" dirty="0" smtClean="0"/>
              <a:t>Intervene early to develop understanding and attitudes more likely to support device wear</a:t>
            </a:r>
          </a:p>
          <a:p>
            <a:r>
              <a:rPr lang="en-US" dirty="0" smtClean="0"/>
              <a:t>Actively address social skills and supporting the student as a member of a group of students who uses hearing devices</a:t>
            </a:r>
          </a:p>
          <a:p>
            <a:r>
              <a:rPr lang="en-US" dirty="0" smtClean="0"/>
              <a:t>Address communication skill development</a:t>
            </a:r>
          </a:p>
          <a:p>
            <a:r>
              <a:rPr lang="en-US" dirty="0" smtClean="0"/>
              <a:t>Use communication style as an avenue to    set the foundation for self-advocacy</a:t>
            </a:r>
          </a:p>
          <a:p>
            <a:r>
              <a:rPr lang="en-US" dirty="0" smtClean="0"/>
              <a:t>Have high expectations for technology independence</a:t>
            </a:r>
            <a:endParaRPr lang="en-US" dirty="0"/>
          </a:p>
        </p:txBody>
      </p:sp>
      <p:pic>
        <p:nvPicPr>
          <p:cNvPr id="21506" name="Picture 2" descr="C:\Users\karen\AppData\Local\Microsoft\Windows\Temporary Internet Files\Content.IE5\G6SXG491\MP900448318[1].jpg"/>
          <p:cNvPicPr>
            <a:picLocks noChangeAspect="1" noChangeArrowheads="1"/>
          </p:cNvPicPr>
          <p:nvPr/>
        </p:nvPicPr>
        <p:blipFill>
          <a:blip r:embed="rId2" cstate="print"/>
          <a:srcRect l="30000" t="16667" r="25000"/>
          <a:stretch>
            <a:fillRect/>
          </a:stretch>
        </p:blipFill>
        <p:spPr bwMode="auto">
          <a:xfrm>
            <a:off x="7799832" y="3124200"/>
            <a:ext cx="1344168" cy="373380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800" y="1676401"/>
            <a:ext cx="8458200" cy="5181600"/>
          </a:xfrm>
        </p:spPr>
        <p:txBody>
          <a:bodyPr>
            <a:normAutofit/>
          </a:bodyPr>
          <a:lstStyle/>
          <a:p>
            <a:r>
              <a:rPr lang="en-US" sz="2800" dirty="0" smtClean="0"/>
              <a:t>More have language/skills similar to peers</a:t>
            </a:r>
          </a:p>
          <a:p>
            <a:r>
              <a:rPr lang="en-US" sz="2800" dirty="0" smtClean="0"/>
              <a:t>More ‘deaf’ are functioning as children with mild hearing loss due to cochlear implants</a:t>
            </a:r>
          </a:p>
          <a:p>
            <a:r>
              <a:rPr lang="en-US" sz="2800" dirty="0" smtClean="0"/>
              <a:t>More children are entering their neighborhood schools</a:t>
            </a:r>
          </a:p>
          <a:p>
            <a:r>
              <a:rPr lang="en-US" sz="2800" dirty="0" smtClean="0"/>
              <a:t>More children who never or very rarely see another child using hearing technology</a:t>
            </a:r>
          </a:p>
          <a:p>
            <a:r>
              <a:rPr lang="en-US" sz="2800" dirty="0" smtClean="0"/>
              <a:t>Even with several children in one school, they may not see one another as ‘he’s like me!’</a:t>
            </a:r>
          </a:p>
          <a:p>
            <a:endParaRPr lang="en-US" dirty="0"/>
          </a:p>
        </p:txBody>
      </p:sp>
      <p:sp>
        <p:nvSpPr>
          <p:cNvPr id="3" name="Title 2"/>
          <p:cNvSpPr>
            <a:spLocks noGrp="1"/>
          </p:cNvSpPr>
          <p:nvPr>
            <p:ph type="title"/>
          </p:nvPr>
        </p:nvSpPr>
        <p:spPr/>
        <p:txBody>
          <a:bodyPr/>
          <a:lstStyle/>
          <a:p>
            <a:r>
              <a:rPr lang="en-US" dirty="0" smtClean="0"/>
              <a:t>In a nutshell</a:t>
            </a:r>
            <a:endParaRPr lang="en-US" dirty="0"/>
          </a:p>
        </p:txBody>
      </p:sp>
      <p:pic>
        <p:nvPicPr>
          <p:cNvPr id="1026" name="Picture 2" descr="C:\Users\karen\AppData\Local\Microsoft\Windows\Temporary Internet Files\Content.IE5\EQ84OX81\MP900316743[1].jpg"/>
          <p:cNvPicPr>
            <a:picLocks noChangeAspect="1" noChangeArrowheads="1"/>
          </p:cNvPicPr>
          <p:nvPr/>
        </p:nvPicPr>
        <p:blipFill>
          <a:blip r:embed="rId2" cstate="print"/>
          <a:srcRect/>
          <a:stretch>
            <a:fillRect/>
          </a:stretch>
        </p:blipFill>
        <p:spPr bwMode="auto">
          <a:xfrm>
            <a:off x="6553200" y="0"/>
            <a:ext cx="2590800" cy="1714246"/>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smtClean="0"/>
              <a:t>Resources available:</a:t>
            </a:r>
            <a:br>
              <a:rPr lang="en-US" dirty="0" smtClean="0"/>
            </a:br>
            <a:r>
              <a:rPr lang="en-US" sz="2700" dirty="0" smtClean="0">
                <a:hlinkClick r:id="rId2"/>
              </a:rPr>
              <a:t>http://successforkidswithhearingloss.com</a:t>
            </a:r>
            <a:r>
              <a:rPr lang="en-US" sz="4400" dirty="0" smtClean="0"/>
              <a:t/>
            </a:r>
            <a:br>
              <a:rPr lang="en-US" sz="4400" dirty="0" smtClean="0"/>
            </a:br>
            <a:endParaRPr lang="en-US" dirty="0"/>
          </a:p>
        </p:txBody>
      </p:sp>
      <p:sp>
        <p:nvSpPr>
          <p:cNvPr id="6" name="Slide Number Placeholder 5"/>
          <p:cNvSpPr>
            <a:spLocks noGrp="1"/>
          </p:cNvSpPr>
          <p:nvPr>
            <p:ph type="sldNum" sz="quarter" idx="12"/>
          </p:nvPr>
        </p:nvSpPr>
        <p:spPr/>
        <p:txBody>
          <a:bodyPr/>
          <a:lstStyle/>
          <a:p>
            <a:pPr>
              <a:defRPr/>
            </a:pPr>
            <a:fld id="{F558134B-125E-4B78-824C-EEB1345EA9B7}" type="slidenum">
              <a:rPr lang="en-US" smtClean="0"/>
              <a:pPr>
                <a:defRPr/>
              </a:pPr>
              <a:t>60</a:t>
            </a:fld>
            <a:endParaRPr lang="en-US"/>
          </a:p>
        </p:txBody>
      </p:sp>
      <p:pic>
        <p:nvPicPr>
          <p:cNvPr id="2050" name="Picture 2"/>
          <p:cNvPicPr>
            <a:picLocks noGrp="1" noChangeAspect="1" noChangeArrowheads="1"/>
          </p:cNvPicPr>
          <p:nvPr>
            <p:ph idx="1"/>
          </p:nvPr>
        </p:nvPicPr>
        <p:blipFill>
          <a:blip r:embed="rId3" cstate="print"/>
          <a:srcRect l="12931" t="17971" r="59483" b="6772"/>
          <a:stretch>
            <a:fillRect/>
          </a:stretch>
        </p:blipFill>
        <p:spPr bwMode="auto">
          <a:xfrm>
            <a:off x="762000" y="1295400"/>
            <a:ext cx="4876800" cy="4267200"/>
          </a:xfrm>
          <a:prstGeom prst="rect">
            <a:avLst/>
          </a:prstGeom>
          <a:noFill/>
          <a:ln w="9525">
            <a:noFill/>
            <a:miter lim="800000"/>
            <a:headEnd/>
            <a:tailEnd/>
          </a:ln>
        </p:spPr>
      </p:pic>
      <p:sp>
        <p:nvSpPr>
          <p:cNvPr id="8" name="TextBox 7"/>
          <p:cNvSpPr txBox="1"/>
          <p:nvPr/>
        </p:nvSpPr>
        <p:spPr>
          <a:xfrm>
            <a:off x="5715000" y="1828800"/>
            <a:ext cx="3429000" cy="3724096"/>
          </a:xfrm>
          <a:prstGeom prst="rect">
            <a:avLst/>
          </a:prstGeom>
          <a:noFill/>
        </p:spPr>
        <p:txBody>
          <a:bodyPr wrap="square" rtlCol="0">
            <a:spAutoFit/>
          </a:bodyPr>
          <a:lstStyle/>
          <a:p>
            <a:r>
              <a:rPr lang="en-US" sz="2800" dirty="0" smtClean="0"/>
              <a:t>Professionals:</a:t>
            </a:r>
          </a:p>
          <a:p>
            <a:pPr>
              <a:buFont typeface="Arial" pitchFamily="34" charset="0"/>
              <a:buChar char="•"/>
            </a:pPr>
            <a:r>
              <a:rPr lang="en-US" sz="2800" dirty="0" smtClean="0"/>
              <a:t>Tests</a:t>
            </a:r>
          </a:p>
          <a:p>
            <a:pPr>
              <a:buFont typeface="Arial" pitchFamily="34" charset="0"/>
              <a:buChar char="•"/>
            </a:pPr>
            <a:r>
              <a:rPr lang="en-US" sz="2800" dirty="0" smtClean="0"/>
              <a:t>Many topics</a:t>
            </a:r>
          </a:p>
          <a:p>
            <a:pPr>
              <a:buFont typeface="Arial" pitchFamily="34" charset="0"/>
              <a:buChar char="•"/>
            </a:pPr>
            <a:r>
              <a:rPr lang="en-US" sz="2800" dirty="0" smtClean="0"/>
              <a:t>Resources!</a:t>
            </a:r>
          </a:p>
          <a:p>
            <a:pPr>
              <a:buFont typeface="Arial" pitchFamily="34" charset="0"/>
              <a:buChar char="•"/>
            </a:pPr>
            <a:r>
              <a:rPr lang="en-US" sz="2800" dirty="0" smtClean="0"/>
              <a:t>Book:</a:t>
            </a:r>
          </a:p>
          <a:p>
            <a:r>
              <a:rPr lang="en-US" sz="2400" b="1" i="1" dirty="0" smtClean="0"/>
              <a:t>Building Skills for</a:t>
            </a:r>
          </a:p>
          <a:p>
            <a:r>
              <a:rPr lang="en-US" sz="2400" b="1" i="1" dirty="0" smtClean="0"/>
              <a:t>Success in the </a:t>
            </a:r>
          </a:p>
          <a:p>
            <a:r>
              <a:rPr lang="en-US" sz="2400" b="1" i="1" dirty="0" smtClean="0"/>
              <a:t>Fast-Paced </a:t>
            </a:r>
          </a:p>
          <a:p>
            <a:r>
              <a:rPr lang="en-US" sz="2400" b="1" i="1" dirty="0" smtClean="0"/>
              <a:t>Classroom</a:t>
            </a:r>
            <a:endParaRPr lang="en-US" sz="2400" b="1" i="1" dirty="0"/>
          </a:p>
        </p:txBody>
      </p:sp>
      <p:sp>
        <p:nvSpPr>
          <p:cNvPr id="9" name="TextBox 8"/>
          <p:cNvSpPr txBox="1"/>
          <p:nvPr/>
        </p:nvSpPr>
        <p:spPr>
          <a:xfrm>
            <a:off x="0" y="5638800"/>
            <a:ext cx="8826455" cy="461665"/>
          </a:xfrm>
          <a:prstGeom prst="rect">
            <a:avLst/>
          </a:prstGeom>
          <a:noFill/>
        </p:spPr>
        <p:txBody>
          <a:bodyPr wrap="none" rtlCol="0">
            <a:spAutoFit/>
          </a:bodyPr>
          <a:lstStyle/>
          <a:p>
            <a:pPr algn="ctr"/>
            <a:r>
              <a:rPr lang="en-US" sz="2400" dirty="0" smtClean="0"/>
              <a:t>Children’s Peer Relationship Scale, SAC-A, SOAC-A, SEAM</a:t>
            </a:r>
            <a:endParaRPr lang="en-US" sz="2400" dirty="0"/>
          </a:p>
        </p:txBody>
      </p:sp>
      <p:sp>
        <p:nvSpPr>
          <p:cNvPr id="10" name="TextBox 9"/>
          <p:cNvSpPr txBox="1"/>
          <p:nvPr/>
        </p:nvSpPr>
        <p:spPr>
          <a:xfrm>
            <a:off x="4648200" y="6334780"/>
            <a:ext cx="3879588" cy="523220"/>
          </a:xfrm>
          <a:prstGeom prst="rect">
            <a:avLst/>
          </a:prstGeom>
          <a:noFill/>
        </p:spPr>
        <p:txBody>
          <a:bodyPr wrap="none" rtlCol="0">
            <a:spAutoFit/>
          </a:bodyPr>
          <a:lstStyle/>
          <a:p>
            <a:r>
              <a:rPr lang="en-US" sz="2800" b="1" i="1" dirty="0" smtClean="0">
                <a:solidFill>
                  <a:schemeClr val="bg2">
                    <a:lumMod val="50000"/>
                  </a:schemeClr>
                </a:solidFill>
                <a:effectLst>
                  <a:outerShdw blurRad="38100" dist="38100" dir="2700000" algn="tl">
                    <a:srgbClr val="000000">
                      <a:alpha val="43137"/>
                    </a:srgbClr>
                  </a:outerShdw>
                </a:effectLst>
              </a:rPr>
              <a:t>Thanks for Listening!</a:t>
            </a:r>
            <a:endParaRPr lang="en-US" sz="2800" b="1" i="1" dirty="0">
              <a:solidFill>
                <a:schemeClr val="bg2">
                  <a:lumMod val="50000"/>
                </a:schemeClr>
              </a:solidFill>
              <a:effectLst>
                <a:outerShdw blurRad="38100" dist="38100" dir="2700000" algn="tl">
                  <a:srgbClr val="000000">
                    <a:alpha val="43137"/>
                  </a:srgbClr>
                </a:outerShdw>
              </a:effectLst>
            </a:endParaRPr>
          </a:p>
        </p:txBody>
      </p:sp>
      <p:pic>
        <p:nvPicPr>
          <p:cNvPr id="11" name="Picture 2"/>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8001000" y="4495800"/>
            <a:ext cx="830407" cy="10292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0" y="1371600"/>
            <a:ext cx="8915400" cy="5486400"/>
          </a:xfrm>
        </p:spPr>
        <p:txBody>
          <a:bodyPr>
            <a:normAutofit fontScale="92500"/>
          </a:bodyPr>
          <a:lstStyle/>
          <a:p>
            <a:r>
              <a:rPr lang="en-US" b="1" dirty="0" smtClean="0"/>
              <a:t>Element of identity </a:t>
            </a:r>
            <a:r>
              <a:rPr lang="en-US" dirty="0" smtClean="0"/>
              <a:t>– who you believe you are is defined by what groups you are a member of (family, grade, class); adds to our self-esteem</a:t>
            </a:r>
          </a:p>
          <a:p>
            <a:r>
              <a:rPr lang="en-US" b="1" dirty="0" smtClean="0"/>
              <a:t>Cooperation</a:t>
            </a:r>
            <a:r>
              <a:rPr lang="en-US" dirty="0" smtClean="0"/>
              <a:t> – by being in a group we learn to cooperate and work in teams within the group, all of which is facilitated by language use</a:t>
            </a:r>
          </a:p>
          <a:p>
            <a:r>
              <a:rPr lang="en-US" b="1" dirty="0" smtClean="0"/>
              <a:t>Developing friendships</a:t>
            </a:r>
            <a:r>
              <a:rPr lang="en-US" dirty="0" smtClean="0"/>
              <a:t>, varied levels of relationships</a:t>
            </a:r>
          </a:p>
          <a:p>
            <a:r>
              <a:rPr lang="en-US" dirty="0" smtClean="0"/>
              <a:t>Learning from others, pleasure from helping others, meaningfully empathizing with others</a:t>
            </a:r>
          </a:p>
          <a:p>
            <a:r>
              <a:rPr lang="en-US" dirty="0" smtClean="0"/>
              <a:t>All contribute to more </a:t>
            </a:r>
            <a:r>
              <a:rPr lang="en-US" b="1" dirty="0" smtClean="0"/>
              <a:t>positive feelings </a:t>
            </a:r>
            <a:r>
              <a:rPr lang="en-US" dirty="0" smtClean="0"/>
              <a:t>about school and eagerness to engage in classroom activities</a:t>
            </a:r>
          </a:p>
          <a:p>
            <a:r>
              <a:rPr lang="en-US" b="1" dirty="0" smtClean="0"/>
              <a:t>Early rejection by peers is associated with persistent academic &amp; social difficulties</a:t>
            </a:r>
          </a:p>
          <a:p>
            <a:endParaRPr lang="en-US" dirty="0"/>
          </a:p>
        </p:txBody>
      </p:sp>
      <p:sp>
        <p:nvSpPr>
          <p:cNvPr id="3" name="Title 2"/>
          <p:cNvSpPr>
            <a:spLocks noGrp="1"/>
          </p:cNvSpPr>
          <p:nvPr>
            <p:ph type="title"/>
          </p:nvPr>
        </p:nvSpPr>
        <p:spPr>
          <a:xfrm>
            <a:off x="2133600" y="274638"/>
            <a:ext cx="6553200" cy="1020762"/>
          </a:xfrm>
        </p:spPr>
        <p:txBody>
          <a:bodyPr>
            <a:noAutofit/>
          </a:bodyPr>
          <a:lstStyle/>
          <a:p>
            <a:pPr algn="ctr"/>
            <a:r>
              <a:rPr lang="en-US" sz="3200" dirty="0" smtClean="0"/>
              <a:t>How do we benefit from</a:t>
            </a:r>
            <a:br>
              <a:rPr lang="en-US" sz="3200" dirty="0" smtClean="0"/>
            </a:br>
            <a:r>
              <a:rPr lang="en-US" sz="3200" dirty="0" smtClean="0"/>
              <a:t>social groups?</a:t>
            </a:r>
            <a:endParaRPr lang="en-US" sz="3200" dirty="0"/>
          </a:p>
        </p:txBody>
      </p:sp>
      <p:pic>
        <p:nvPicPr>
          <p:cNvPr id="2051" name="Picture 3" descr="C:\Users\karen\AppData\Local\Microsoft\Windows\Temporary Internet Files\Content.IE5\G6SXG491\MP900444049[1].jpg"/>
          <p:cNvPicPr>
            <a:picLocks noChangeAspect="1" noChangeArrowheads="1"/>
          </p:cNvPicPr>
          <p:nvPr/>
        </p:nvPicPr>
        <p:blipFill>
          <a:blip r:embed="rId2" cstate="print"/>
          <a:srcRect/>
          <a:stretch>
            <a:fillRect/>
          </a:stretch>
        </p:blipFill>
        <p:spPr bwMode="auto">
          <a:xfrm>
            <a:off x="1" y="0"/>
            <a:ext cx="2133600" cy="1380273"/>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990600"/>
            <a:ext cx="8229600" cy="5638800"/>
          </a:xfrm>
        </p:spPr>
        <p:txBody>
          <a:bodyPr>
            <a:normAutofit lnSpcReduction="10000"/>
          </a:bodyPr>
          <a:lstStyle/>
          <a:p>
            <a:pPr>
              <a:buNone/>
            </a:pPr>
            <a:r>
              <a:rPr lang="en-US" dirty="0" smtClean="0"/>
              <a:t>Psychosocial development occurs in stages. School age stages are characterized by:</a:t>
            </a:r>
          </a:p>
          <a:p>
            <a:pPr>
              <a:buNone/>
            </a:pPr>
            <a:r>
              <a:rPr lang="en-US" b="1" dirty="0" smtClean="0"/>
              <a:t>Age 4-6: </a:t>
            </a:r>
          </a:p>
          <a:p>
            <a:r>
              <a:rPr lang="en-US" dirty="0" smtClean="0"/>
              <a:t>Begin completing tasks for a purpose and may feel guilt or frustration if they do not produce the desired result. </a:t>
            </a:r>
          </a:p>
          <a:p>
            <a:r>
              <a:rPr lang="en-US" dirty="0" smtClean="0"/>
              <a:t>Typically Theory of Mind is developed within this period and child has the perspective to recognize that not everyone wears hearing technology and misses information due to hearing loss. </a:t>
            </a:r>
          </a:p>
          <a:p>
            <a:r>
              <a:rPr lang="en-US" b="1" dirty="0" smtClean="0">
                <a:solidFill>
                  <a:schemeClr val="accent1">
                    <a:lumMod val="75000"/>
                  </a:schemeClr>
                </a:solidFill>
                <a:effectLst>
                  <a:outerShdw blurRad="38100" dist="38100" dir="2700000" algn="tl">
                    <a:srgbClr val="000000">
                      <a:alpha val="43137"/>
                    </a:srgbClr>
                  </a:outerShdw>
                </a:effectLst>
              </a:rPr>
              <a:t>Turn-and-Talk: </a:t>
            </a:r>
            <a:r>
              <a:rPr lang="en-US" b="1" dirty="0" smtClean="0"/>
              <a:t>How do you respond to       this first ‘acknowledgement of difference’ event?</a:t>
            </a:r>
            <a:endParaRPr lang="en-US" b="1" dirty="0"/>
          </a:p>
        </p:txBody>
      </p:sp>
      <p:sp>
        <p:nvSpPr>
          <p:cNvPr id="3" name="Title 2"/>
          <p:cNvSpPr>
            <a:spLocks noGrp="1"/>
          </p:cNvSpPr>
          <p:nvPr>
            <p:ph type="title"/>
          </p:nvPr>
        </p:nvSpPr>
        <p:spPr>
          <a:xfrm>
            <a:off x="457200" y="274638"/>
            <a:ext cx="8229600" cy="639762"/>
          </a:xfrm>
        </p:spPr>
        <p:txBody>
          <a:bodyPr>
            <a:noAutofit/>
          </a:bodyPr>
          <a:lstStyle/>
          <a:p>
            <a:r>
              <a:rPr lang="en-US" sz="3200" dirty="0" smtClean="0"/>
              <a:t>A word about psychosocial development</a:t>
            </a:r>
            <a:endParaRPr lang="en-US" sz="3200" dirty="0"/>
          </a:p>
        </p:txBody>
      </p:sp>
      <p:pic>
        <p:nvPicPr>
          <p:cNvPr id="4098" name="Picture 2" descr="C:\Users\karen\AppData\Local\Microsoft\Windows\Temporary Internet Files\Content.IE5\QO9BWNM6\MP900439281[1].jpg"/>
          <p:cNvPicPr>
            <a:picLocks noChangeAspect="1" noChangeArrowheads="1"/>
          </p:cNvPicPr>
          <p:nvPr/>
        </p:nvPicPr>
        <p:blipFill>
          <a:blip r:embed="rId2" cstate="print"/>
          <a:srcRect/>
          <a:stretch>
            <a:fillRect/>
          </a:stretch>
        </p:blipFill>
        <p:spPr bwMode="auto">
          <a:xfrm flipH="1">
            <a:off x="8017245" y="4724400"/>
            <a:ext cx="1126755" cy="2133600"/>
          </a:xfrm>
          <a:prstGeom prst="rect">
            <a:avLst/>
          </a:prstGeom>
          <a:noFill/>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0" y="838200"/>
            <a:ext cx="8458200" cy="6019800"/>
          </a:xfrm>
        </p:spPr>
        <p:txBody>
          <a:bodyPr>
            <a:normAutofit/>
          </a:bodyPr>
          <a:lstStyle/>
          <a:p>
            <a:pPr>
              <a:buNone/>
            </a:pPr>
            <a:r>
              <a:rPr lang="en-US" dirty="0" smtClean="0"/>
              <a:t>Psychosocial development occurs in stages. School age stages are characterized by:</a:t>
            </a:r>
          </a:p>
          <a:p>
            <a:pPr>
              <a:buNone/>
            </a:pPr>
            <a:r>
              <a:rPr lang="en-US" b="1" dirty="0" smtClean="0"/>
              <a:t>Age 7-11: </a:t>
            </a:r>
          </a:p>
          <a:p>
            <a:r>
              <a:rPr lang="en-US" dirty="0" smtClean="0"/>
              <a:t>Eager to complete tasks and              accomplish more complex skills.</a:t>
            </a:r>
          </a:p>
          <a:p>
            <a:r>
              <a:rPr lang="en-US" dirty="0" smtClean="0"/>
              <a:t>If they are not meeting adult/class expectations they may feel inferior (“I can’t”)</a:t>
            </a:r>
          </a:p>
          <a:p>
            <a:r>
              <a:rPr lang="en-US" dirty="0" smtClean="0"/>
              <a:t>If a child feels inferior they may procrastinate, struggle to start work or give up, knowing “it won’t be good”</a:t>
            </a:r>
          </a:p>
          <a:p>
            <a:r>
              <a:rPr lang="en-US" dirty="0" smtClean="0"/>
              <a:t>Increasing need to “fit in” as child approaches middle school age</a:t>
            </a:r>
            <a:endParaRPr lang="en-US" dirty="0"/>
          </a:p>
        </p:txBody>
      </p:sp>
      <p:sp>
        <p:nvSpPr>
          <p:cNvPr id="3" name="Title 2"/>
          <p:cNvSpPr>
            <a:spLocks noGrp="1"/>
          </p:cNvSpPr>
          <p:nvPr>
            <p:ph type="title"/>
          </p:nvPr>
        </p:nvSpPr>
        <p:spPr>
          <a:xfrm>
            <a:off x="457200" y="274638"/>
            <a:ext cx="8229600" cy="639762"/>
          </a:xfrm>
        </p:spPr>
        <p:txBody>
          <a:bodyPr>
            <a:noAutofit/>
          </a:bodyPr>
          <a:lstStyle/>
          <a:p>
            <a:r>
              <a:rPr lang="en-US" sz="3200" dirty="0" smtClean="0"/>
              <a:t>A word about psychosocial development</a:t>
            </a:r>
            <a:endParaRPr lang="en-US" sz="3200" dirty="0"/>
          </a:p>
        </p:txBody>
      </p:sp>
      <p:pic>
        <p:nvPicPr>
          <p:cNvPr id="5122" name="Picture 2" descr="C:\Users\karen\AppData\Local\Microsoft\Windows\Temporary Internet Files\Content.IE5\NQ2HYODX\MP900448524[1].jpg"/>
          <p:cNvPicPr>
            <a:picLocks noChangeAspect="1" noChangeArrowheads="1"/>
          </p:cNvPicPr>
          <p:nvPr/>
        </p:nvPicPr>
        <p:blipFill>
          <a:blip r:embed="rId2" cstate="print"/>
          <a:srcRect/>
          <a:stretch>
            <a:fillRect/>
          </a:stretch>
        </p:blipFill>
        <p:spPr bwMode="auto">
          <a:xfrm>
            <a:off x="6743700" y="1600200"/>
            <a:ext cx="2400300" cy="160020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Overrid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Override>
</file>

<file path=docProps/app.xml><?xml version="1.0" encoding="utf-8"?>
<Properties xmlns="http://schemas.openxmlformats.org/officeDocument/2006/extended-properties" xmlns:vt="http://schemas.openxmlformats.org/officeDocument/2006/docPropsVTypes">
  <Template>Concourse</Template>
  <TotalTime>10193</TotalTime>
  <Words>3599</Words>
  <Application>Microsoft Office PowerPoint</Application>
  <PresentationFormat>On-screen Show (4:3)</PresentationFormat>
  <Paragraphs>404</Paragraphs>
  <Slides>60</Slides>
  <Notes>1</Notes>
  <HiddenSlides>0</HiddenSlides>
  <MMClips>0</MMClips>
  <ScaleCrop>false</ScaleCrop>
  <HeadingPairs>
    <vt:vector size="4" baseType="variant">
      <vt:variant>
        <vt:lpstr>Theme</vt:lpstr>
      </vt:variant>
      <vt:variant>
        <vt:i4>1</vt:i4>
      </vt:variant>
      <vt:variant>
        <vt:lpstr>Slide Titles</vt:lpstr>
      </vt:variant>
      <vt:variant>
        <vt:i4>60</vt:i4>
      </vt:variant>
    </vt:vector>
  </HeadingPairs>
  <TitlesOfParts>
    <vt:vector size="61" baseType="lpstr">
      <vt:lpstr>Concourse</vt:lpstr>
      <vt:lpstr>Building Social Language and Communication Competence</vt:lpstr>
      <vt:lpstr>Focus of this presentation</vt:lpstr>
      <vt:lpstr>    Changes to Population Served 2008 annual OSEP report    </vt:lpstr>
      <vt:lpstr>Percent of the number of schools serving students with hearing loss by number per school</vt:lpstr>
      <vt:lpstr>Percent of total student population with hearing loss by number at each school</vt:lpstr>
      <vt:lpstr>In a nutshell</vt:lpstr>
      <vt:lpstr>How do we benefit from social groups?</vt:lpstr>
      <vt:lpstr>A word about psychosocial development</vt:lpstr>
      <vt:lpstr>A word about psychosocial development</vt:lpstr>
      <vt:lpstr>A word about psychosocial development</vt:lpstr>
      <vt:lpstr>The stages of facing loss</vt:lpstr>
      <vt:lpstr>Acknowledging Difference</vt:lpstr>
      <vt:lpstr>PREVENTION IS THE KEY </vt:lpstr>
      <vt:lpstr>Slide 14</vt:lpstr>
      <vt:lpstr>Develop a sense of ‘group’</vt:lpstr>
      <vt:lpstr>Group discussions of  your tricky hearing loss</vt:lpstr>
      <vt:lpstr>Empowerment!   Being the  “boss of your hearing loss” </vt:lpstr>
      <vt:lpstr>Build Student Skills as  ‘Technology Specialist’</vt:lpstr>
      <vt:lpstr>Start talking about middle school in Gr 4</vt:lpstr>
      <vt:lpstr>Slide 20</vt:lpstr>
      <vt:lpstr>Slide 21</vt:lpstr>
      <vt:lpstr>Slide 22</vt:lpstr>
      <vt:lpstr>Slide 23</vt:lpstr>
      <vt:lpstr>Common themes expressed:</vt:lpstr>
      <vt:lpstr>Common themes expressed:</vt:lpstr>
      <vt:lpstr>Social Interaction</vt:lpstr>
      <vt:lpstr>The Student Communicator</vt:lpstr>
      <vt:lpstr>Social Skill Expectations</vt:lpstr>
      <vt:lpstr>Social Skill Expectations</vt:lpstr>
      <vt:lpstr>Social language: Being ‘Cool’</vt:lpstr>
      <vt:lpstr>Socialization – more than making friends</vt:lpstr>
      <vt:lpstr>Slide 32</vt:lpstr>
      <vt:lpstr>Do any of your students have social skill goals on their IEP?</vt:lpstr>
      <vt:lpstr>A place to start….</vt:lpstr>
      <vt:lpstr>Communication styles</vt:lpstr>
      <vt:lpstr>Styles of Communication</vt:lpstr>
      <vt:lpstr>Communication styles</vt:lpstr>
      <vt:lpstr>Assertive people…</vt:lpstr>
      <vt:lpstr>Communication Styles</vt:lpstr>
      <vt:lpstr>Slide 40</vt:lpstr>
      <vt:lpstr>Present Levels of Performance should include the Hidden Curriculum</vt:lpstr>
      <vt:lpstr>Why Communication Repair?</vt:lpstr>
      <vt:lpstr>Competence in communication Repair</vt:lpstr>
      <vt:lpstr>Communication repair       from the start….</vt:lpstr>
      <vt:lpstr>Need for communication repair training</vt:lpstr>
      <vt:lpstr>Implications </vt:lpstr>
      <vt:lpstr>It’s a 2-way street</vt:lpstr>
      <vt:lpstr>How are CR strategies classified?</vt:lpstr>
      <vt:lpstr>SCRIPT – Student Communication Repair Inventory &amp; Practical Training</vt:lpstr>
      <vt:lpstr>Slide 50</vt:lpstr>
      <vt:lpstr>Slide 51</vt:lpstr>
      <vt:lpstr>Strategies to move from a  passive to a critical listener</vt:lpstr>
      <vt:lpstr>Strategies to move from a  passive to a critical listener</vt:lpstr>
      <vt:lpstr>Finally, a word about Technology Independence – It is …</vt:lpstr>
      <vt:lpstr>  SEAM for School Success = a skill hierarchy) Prior to School Entry</vt:lpstr>
      <vt:lpstr>  SEAM for School Success = a skill hierarchy) By end of Grade 2</vt:lpstr>
      <vt:lpstr>Slide 57</vt:lpstr>
      <vt:lpstr>Slide 58</vt:lpstr>
      <vt:lpstr>In Summary:</vt:lpstr>
      <vt:lpstr>Resources available: http://successforkidswithhearingloss.com </vt:lpstr>
    </vt:vector>
  </TitlesOfParts>
  <Company>Toshiba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Helping Students  with Hearing Loss  Become Independent Communication Advocates</dc:title>
  <dc:creator>karenlanderson</dc:creator>
  <cp:lastModifiedBy>karenlanderson</cp:lastModifiedBy>
  <cp:revision>388</cp:revision>
  <dcterms:created xsi:type="dcterms:W3CDTF">2011-09-17T12:18:34Z</dcterms:created>
  <dcterms:modified xsi:type="dcterms:W3CDTF">2012-02-18T15:44:58Z</dcterms:modified>
</cp:coreProperties>
</file>