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rawings/drawing1.xml" ContentType="application/vnd.openxmlformats-officedocument.drawingml.chartshape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61"/>
  </p:notesMasterIdLst>
  <p:handoutMasterIdLst>
    <p:handoutMasterId r:id="rId62"/>
  </p:handoutMasterIdLst>
  <p:sldIdLst>
    <p:sldId id="256" r:id="rId2"/>
    <p:sldId id="380" r:id="rId3"/>
    <p:sldId id="455" r:id="rId4"/>
    <p:sldId id="456" r:id="rId5"/>
    <p:sldId id="363" r:id="rId6"/>
    <p:sldId id="260" r:id="rId7"/>
    <p:sldId id="426" r:id="rId8"/>
    <p:sldId id="425" r:id="rId9"/>
    <p:sldId id="291" r:id="rId10"/>
    <p:sldId id="312" r:id="rId11"/>
    <p:sldId id="365" r:id="rId12"/>
    <p:sldId id="317" r:id="rId13"/>
    <p:sldId id="343" r:id="rId14"/>
    <p:sldId id="353" r:id="rId15"/>
    <p:sldId id="354" r:id="rId16"/>
    <p:sldId id="332" r:id="rId17"/>
    <p:sldId id="348" r:id="rId18"/>
    <p:sldId id="349" r:id="rId19"/>
    <p:sldId id="357" r:id="rId20"/>
    <p:sldId id="352" r:id="rId21"/>
    <p:sldId id="370" r:id="rId22"/>
    <p:sldId id="374" r:id="rId23"/>
    <p:sldId id="375" r:id="rId24"/>
    <p:sldId id="376" r:id="rId25"/>
    <p:sldId id="378" r:id="rId26"/>
    <p:sldId id="366" r:id="rId27"/>
    <p:sldId id="347" r:id="rId28"/>
    <p:sldId id="333" r:id="rId29"/>
    <p:sldId id="384" r:id="rId30"/>
    <p:sldId id="428" r:id="rId31"/>
    <p:sldId id="390" r:id="rId32"/>
    <p:sldId id="457" r:id="rId33"/>
    <p:sldId id="458" r:id="rId34"/>
    <p:sldId id="459" r:id="rId35"/>
    <p:sldId id="429" r:id="rId36"/>
    <p:sldId id="430" r:id="rId37"/>
    <p:sldId id="393" r:id="rId38"/>
    <p:sldId id="432" r:id="rId39"/>
    <p:sldId id="394" r:id="rId40"/>
    <p:sldId id="395" r:id="rId41"/>
    <p:sldId id="433" r:id="rId42"/>
    <p:sldId id="434" r:id="rId43"/>
    <p:sldId id="404" r:id="rId44"/>
    <p:sldId id="405" r:id="rId45"/>
    <p:sldId id="415" r:id="rId46"/>
    <p:sldId id="416" r:id="rId47"/>
    <p:sldId id="435" r:id="rId48"/>
    <p:sldId id="417" r:id="rId49"/>
    <p:sldId id="439" r:id="rId50"/>
    <p:sldId id="418" r:id="rId51"/>
    <p:sldId id="441" r:id="rId52"/>
    <p:sldId id="440" r:id="rId53"/>
    <p:sldId id="419" r:id="rId54"/>
    <p:sldId id="442" r:id="rId55"/>
    <p:sldId id="443" r:id="rId56"/>
    <p:sldId id="460" r:id="rId57"/>
    <p:sldId id="452" r:id="rId58"/>
    <p:sldId id="462" r:id="rId59"/>
    <p:sldId id="461" r:id="rId60"/>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FFFF99"/>
    <a:srgbClr val="006600"/>
    <a:srgbClr val="FF3300"/>
    <a:srgbClr val="CCFF6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44" autoAdjust="0"/>
    <p:restoredTop sz="97287" autoAdjust="0"/>
  </p:normalViewPr>
  <p:slideViewPr>
    <p:cSldViewPr>
      <p:cViewPr varScale="1">
        <p:scale>
          <a:sx n="65" d="100"/>
          <a:sy n="65" d="100"/>
        </p:scale>
        <p:origin x="-606" y="-114"/>
      </p:cViewPr>
      <p:guideLst>
        <p:guide orient="horz" pos="2160"/>
        <p:guide pos="2880"/>
      </p:guideLst>
    </p:cSldViewPr>
  </p:slideViewPr>
  <p:outlineViewPr>
    <p:cViewPr>
      <p:scale>
        <a:sx n="33" d="100"/>
        <a:sy n="33" d="100"/>
      </p:scale>
      <p:origin x="0" y="38232"/>
    </p:cViewPr>
  </p:outlineViewPr>
  <p:notesTextViewPr>
    <p:cViewPr>
      <p:scale>
        <a:sx n="100" d="100"/>
        <a:sy n="100" d="100"/>
      </p:scale>
      <p:origin x="0" y="0"/>
    </p:cViewPr>
  </p:notesTextViewPr>
  <p:sorterViewPr>
    <p:cViewPr>
      <p:scale>
        <a:sx n="66" d="100"/>
        <a:sy n="66" d="100"/>
      </p:scale>
      <p:origin x="0" y="8718"/>
    </p:cViewPr>
  </p:sorterViewPr>
  <p:notesViewPr>
    <p:cSldViewPr>
      <p:cViewPr varScale="1">
        <p:scale>
          <a:sx n="50" d="100"/>
          <a:sy n="50" d="100"/>
        </p:scale>
        <p:origin x="-2130" y="-96"/>
      </p:cViewPr>
      <p:guideLst>
        <p:guide orient="horz" pos="2928"/>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C:\Users\karen\Desktop\SCRIPT\1%20Intro,%20Table%20of%20contents\Lang%20Dev%20from%2012%20-%2084%20mo%20for%20CI%20and%20HA%20children.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lrMapOvr bg1="lt1" tx1="dk1" bg2="lt2" tx2="dk2" accent1="accent1" accent2="accent2" accent3="accent3" accent4="accent4" accent5="accent5" accent6="accent6" hlink="hlink" folHlink="folHlink"/>
  <c:chart>
    <c:plotArea>
      <c:layout/>
      <c:barChart>
        <c:barDir val="col"/>
        <c:grouping val="clustered"/>
        <c:ser>
          <c:idx val="0"/>
          <c:order val="0"/>
          <c:tx>
            <c:strRef>
              <c:f>Sheet1!$I$6</c:f>
              <c:strCache>
                <c:ptCount val="1"/>
                <c:pt idx="0">
                  <c:v>HA</c:v>
                </c:pt>
              </c:strCache>
            </c:strRef>
          </c:tx>
          <c:spPr>
            <a:solidFill>
              <a:srgbClr val="DEF5FA">
                <a:lumMod val="50000"/>
              </a:srgbClr>
            </a:solidFill>
            <a:ln>
              <a:solidFill>
                <a:srgbClr val="C00000"/>
              </a:solidFill>
            </a:ln>
          </c:spPr>
          <c:cat>
            <c:strRef>
              <c:f>Sheet1!$H$7:$H$10</c:f>
              <c:strCache>
                <c:ptCount val="4"/>
                <c:pt idx="0">
                  <c:v>Delayed</c:v>
                </c:pt>
                <c:pt idx="1">
                  <c:v>Gap opener</c:v>
                </c:pt>
                <c:pt idx="2">
                  <c:v>Gap closer</c:v>
                </c:pt>
                <c:pt idx="3">
                  <c:v>Normal/High</c:v>
                </c:pt>
              </c:strCache>
            </c:strRef>
          </c:cat>
          <c:val>
            <c:numRef>
              <c:f>Sheet1!$I$7:$I$10</c:f>
              <c:numCache>
                <c:formatCode>General</c:formatCode>
                <c:ptCount val="4"/>
                <c:pt idx="0">
                  <c:v>35</c:v>
                </c:pt>
                <c:pt idx="1">
                  <c:v>12</c:v>
                </c:pt>
                <c:pt idx="2">
                  <c:v>4</c:v>
                </c:pt>
                <c:pt idx="3">
                  <c:v>49</c:v>
                </c:pt>
              </c:numCache>
            </c:numRef>
          </c:val>
        </c:ser>
        <c:ser>
          <c:idx val="1"/>
          <c:order val="1"/>
          <c:tx>
            <c:strRef>
              <c:f>Sheet1!$J$6</c:f>
              <c:strCache>
                <c:ptCount val="1"/>
                <c:pt idx="0">
                  <c:v>CI</c:v>
                </c:pt>
              </c:strCache>
            </c:strRef>
          </c:tx>
          <c:spPr>
            <a:solidFill>
              <a:srgbClr val="DA1F28">
                <a:lumMod val="75000"/>
              </a:srgbClr>
            </a:solidFill>
          </c:spPr>
          <c:cat>
            <c:strRef>
              <c:f>Sheet1!$H$7:$H$10</c:f>
              <c:strCache>
                <c:ptCount val="4"/>
                <c:pt idx="0">
                  <c:v>Delayed</c:v>
                </c:pt>
                <c:pt idx="1">
                  <c:v>Gap opener</c:v>
                </c:pt>
                <c:pt idx="2">
                  <c:v>Gap closer</c:v>
                </c:pt>
                <c:pt idx="3">
                  <c:v>Normal/High</c:v>
                </c:pt>
              </c:strCache>
            </c:strRef>
          </c:cat>
          <c:val>
            <c:numRef>
              <c:f>Sheet1!$J$7:$J$10</c:f>
              <c:numCache>
                <c:formatCode>General</c:formatCode>
                <c:ptCount val="4"/>
                <c:pt idx="0">
                  <c:v>50</c:v>
                </c:pt>
                <c:pt idx="1">
                  <c:v>4</c:v>
                </c:pt>
                <c:pt idx="2">
                  <c:v>23</c:v>
                </c:pt>
                <c:pt idx="3">
                  <c:v>23</c:v>
                </c:pt>
              </c:numCache>
            </c:numRef>
          </c:val>
        </c:ser>
        <c:axId val="99443840"/>
        <c:axId val="99446144"/>
      </c:barChart>
      <c:catAx>
        <c:axId val="99443840"/>
        <c:scaling>
          <c:orientation val="minMax"/>
        </c:scaling>
        <c:axPos val="b"/>
        <c:tickLblPos val="nextTo"/>
        <c:txPr>
          <a:bodyPr/>
          <a:lstStyle/>
          <a:p>
            <a:pPr>
              <a:defRPr sz="2000"/>
            </a:pPr>
            <a:endParaRPr lang="en-US"/>
          </a:p>
        </c:txPr>
        <c:crossAx val="99446144"/>
        <c:crosses val="autoZero"/>
        <c:auto val="1"/>
        <c:lblAlgn val="ctr"/>
        <c:lblOffset val="100"/>
      </c:catAx>
      <c:valAx>
        <c:axId val="99446144"/>
        <c:scaling>
          <c:orientation val="minMax"/>
        </c:scaling>
        <c:axPos val="l"/>
        <c:majorGridlines/>
        <c:numFmt formatCode="General" sourceLinked="1"/>
        <c:tickLblPos val="nextTo"/>
        <c:txPr>
          <a:bodyPr/>
          <a:lstStyle/>
          <a:p>
            <a:pPr>
              <a:defRPr sz="1600"/>
            </a:pPr>
            <a:endParaRPr lang="en-US"/>
          </a:p>
        </c:txPr>
        <c:crossAx val="99443840"/>
        <c:crosses val="autoZero"/>
        <c:crossBetween val="between"/>
      </c:valAx>
    </c:plotArea>
    <c:legend>
      <c:legendPos val="r"/>
      <c:layout/>
      <c:txPr>
        <a:bodyPr/>
        <a:lstStyle/>
        <a:p>
          <a:pPr>
            <a:defRPr sz="1800"/>
          </a:pPr>
          <a:endParaRPr lang="en-US"/>
        </a:p>
      </c:txPr>
    </c:legend>
    <c:plotVisOnly val="1"/>
  </c:chart>
  <c:spPr>
    <a:solidFill>
      <a:schemeClr val="lt1"/>
    </a:solidFill>
    <a:ln w="25400" cap="flat" cmpd="sng" algn="ctr">
      <a:solidFill>
        <a:schemeClr val="accent1"/>
      </a:solidFill>
      <a:prstDash val="solid"/>
    </a:ln>
    <a:effectLst/>
  </c:spPr>
  <c:txPr>
    <a:bodyPr/>
    <a:lstStyle/>
    <a:p>
      <a:pPr>
        <a:defRPr>
          <a:solidFill>
            <a:schemeClr val="dk1"/>
          </a:solidFill>
          <a:latin typeface="+mn-lt"/>
          <a:ea typeface="+mn-ea"/>
          <a:cs typeface="+mn-cs"/>
        </a:defRPr>
      </a:pPr>
      <a:endParaRPr lang="en-US"/>
    </a:p>
  </c:txPr>
  <c:externalData r:id="rId2"/>
  <c:userShapes r:id="rId3"/>
</c:chartSpace>
</file>

<file path=ppt/drawings/drawing1.xml><?xml version="1.0" encoding="utf-8"?>
<c:userShapes xmlns:c="http://schemas.openxmlformats.org/drawingml/2006/chart">
  <cdr:relSizeAnchor xmlns:cdr="http://schemas.openxmlformats.org/drawingml/2006/chartDrawing">
    <cdr:from>
      <cdr:x>0.31481</cdr:x>
      <cdr:y>0.03367</cdr:y>
    </cdr:from>
    <cdr:to>
      <cdr:x>0.39744</cdr:x>
      <cdr:y>0.12208</cdr:y>
    </cdr:to>
    <cdr:sp macro="" textlink="">
      <cdr:nvSpPr>
        <cdr:cNvPr id="2" name="TextBox 5"/>
        <cdr:cNvSpPr txBox="1"/>
      </cdr:nvSpPr>
      <cdr:spPr>
        <a:xfrm xmlns:a="http://schemas.openxmlformats.org/drawingml/2006/main">
          <a:off x="2590800" y="152400"/>
          <a:ext cx="679994" cy="400110"/>
        </a:xfrm>
        <a:prstGeom xmlns:a="http://schemas.openxmlformats.org/drawingml/2006/main" prst="rect">
          <a:avLst/>
        </a:prstGeom>
        <a:solidFill xmlns:a="http://schemas.openxmlformats.org/drawingml/2006/main">
          <a:srgbClr val="DEF5FA"/>
        </a:solidFill>
      </cdr:spPr>
      <cdr:txBody>
        <a:bodyPr xmlns:a="http://schemas.openxmlformats.org/drawingml/2006/main" wrap="none" rtlCol="0">
          <a:spAutoFit/>
        </a:bodyPr>
        <a:lstStyle xmlns:a="http://schemas.openxmlformats.org/drawingml/2006/main">
          <a:defPPr>
            <a:defRPr lang="en-US"/>
          </a:defPPr>
          <a:lvl1pPr marL="0" algn="l" defTabSz="914400" rtl="0" eaLnBrk="1" latinLnBrk="0" hangingPunct="1">
            <a:defRPr sz="1800" kern="1200">
              <a:solidFill>
                <a:sysClr val="windowText" lastClr="000000"/>
              </a:solidFill>
              <a:latin typeface="Lucida Sans Unicode"/>
            </a:defRPr>
          </a:lvl1pPr>
          <a:lvl2pPr marL="457200" algn="l" defTabSz="914400" rtl="0" eaLnBrk="1" latinLnBrk="0" hangingPunct="1">
            <a:defRPr sz="1800" kern="1200">
              <a:solidFill>
                <a:sysClr val="windowText" lastClr="000000"/>
              </a:solidFill>
              <a:latin typeface="Lucida Sans Unicode"/>
            </a:defRPr>
          </a:lvl2pPr>
          <a:lvl3pPr marL="914400" algn="l" defTabSz="914400" rtl="0" eaLnBrk="1" latinLnBrk="0" hangingPunct="1">
            <a:defRPr sz="1800" kern="1200">
              <a:solidFill>
                <a:sysClr val="windowText" lastClr="000000"/>
              </a:solidFill>
              <a:latin typeface="Lucida Sans Unicode"/>
            </a:defRPr>
          </a:lvl3pPr>
          <a:lvl4pPr marL="1371600" algn="l" defTabSz="914400" rtl="0" eaLnBrk="1" latinLnBrk="0" hangingPunct="1">
            <a:defRPr sz="1800" kern="1200">
              <a:solidFill>
                <a:sysClr val="windowText" lastClr="000000"/>
              </a:solidFill>
              <a:latin typeface="Lucida Sans Unicode"/>
            </a:defRPr>
          </a:lvl4pPr>
          <a:lvl5pPr marL="1828800" algn="l" defTabSz="914400" rtl="0" eaLnBrk="1" latinLnBrk="0" hangingPunct="1">
            <a:defRPr sz="1800" kern="1200">
              <a:solidFill>
                <a:sysClr val="windowText" lastClr="000000"/>
              </a:solidFill>
              <a:latin typeface="Lucida Sans Unicode"/>
            </a:defRPr>
          </a:lvl5pPr>
          <a:lvl6pPr marL="2286000" algn="l" defTabSz="914400" rtl="0" eaLnBrk="1" latinLnBrk="0" hangingPunct="1">
            <a:defRPr sz="1800" kern="1200">
              <a:solidFill>
                <a:sysClr val="windowText" lastClr="000000"/>
              </a:solidFill>
              <a:latin typeface="Lucida Sans Unicode"/>
            </a:defRPr>
          </a:lvl6pPr>
          <a:lvl7pPr marL="2743200" algn="l" defTabSz="914400" rtl="0" eaLnBrk="1" latinLnBrk="0" hangingPunct="1">
            <a:defRPr sz="1800" kern="1200">
              <a:solidFill>
                <a:sysClr val="windowText" lastClr="000000"/>
              </a:solidFill>
              <a:latin typeface="Lucida Sans Unicode"/>
            </a:defRPr>
          </a:lvl7pPr>
          <a:lvl8pPr marL="3200400" algn="l" defTabSz="914400" rtl="0" eaLnBrk="1" latinLnBrk="0" hangingPunct="1">
            <a:defRPr sz="1800" kern="1200">
              <a:solidFill>
                <a:sysClr val="windowText" lastClr="000000"/>
              </a:solidFill>
              <a:latin typeface="Lucida Sans Unicode"/>
            </a:defRPr>
          </a:lvl8pPr>
          <a:lvl9pPr marL="3657600" algn="l" defTabSz="914400" rtl="0" eaLnBrk="1" latinLnBrk="0" hangingPunct="1">
            <a:defRPr sz="1800" kern="1200">
              <a:solidFill>
                <a:sysClr val="windowText" lastClr="000000"/>
              </a:solidFill>
              <a:latin typeface="Lucida Sans Unicode"/>
            </a:defRPr>
          </a:lvl9pPr>
        </a:lstStyle>
        <a:p xmlns:a="http://schemas.openxmlformats.org/drawingml/2006/main">
          <a:r>
            <a:rPr lang="en-US" sz="2000" dirty="0" smtClean="0"/>
            <a:t>10%</a:t>
          </a:r>
          <a:endParaRPr lang="en-US" sz="2000" dirty="0"/>
        </a:p>
      </cdr:txBody>
    </cdr:sp>
  </cdr:relSizeAnchor>
  <cdr:relSizeAnchor xmlns:cdr="http://schemas.openxmlformats.org/drawingml/2006/chartDrawing">
    <cdr:from>
      <cdr:x>0.5463</cdr:x>
      <cdr:y>0.03367</cdr:y>
    </cdr:from>
    <cdr:to>
      <cdr:x>0.62892</cdr:x>
      <cdr:y>0.12208</cdr:y>
    </cdr:to>
    <cdr:sp macro="" textlink="">
      <cdr:nvSpPr>
        <cdr:cNvPr id="3" name="TextBox 5"/>
        <cdr:cNvSpPr txBox="1"/>
      </cdr:nvSpPr>
      <cdr:spPr>
        <a:xfrm xmlns:a="http://schemas.openxmlformats.org/drawingml/2006/main">
          <a:off x="4495800" y="152400"/>
          <a:ext cx="679994" cy="400110"/>
        </a:xfrm>
        <a:prstGeom xmlns:a="http://schemas.openxmlformats.org/drawingml/2006/main" prst="rect">
          <a:avLst/>
        </a:prstGeom>
        <a:solidFill xmlns:a="http://schemas.openxmlformats.org/drawingml/2006/main">
          <a:srgbClr val="DEF5FA"/>
        </a:solidFill>
      </cdr:spPr>
      <cdr:txBody>
        <a:bodyPr xmlns:a="http://schemas.openxmlformats.org/drawingml/2006/main" wrap="none" rtlCol="0">
          <a:spAutoFit/>
        </a:bodyPr>
        <a:lstStyle xmlns:a="http://schemas.openxmlformats.org/drawingml/2006/main">
          <a:lvl1pPr marL="0" indent="0">
            <a:defRPr sz="1100">
              <a:latin typeface="Lucida Sans Unicode"/>
            </a:defRPr>
          </a:lvl1pPr>
          <a:lvl2pPr marL="457200" indent="0">
            <a:defRPr sz="1100">
              <a:latin typeface="Lucida Sans Unicode"/>
            </a:defRPr>
          </a:lvl2pPr>
          <a:lvl3pPr marL="914400" indent="0">
            <a:defRPr sz="1100">
              <a:latin typeface="Lucida Sans Unicode"/>
            </a:defRPr>
          </a:lvl3pPr>
          <a:lvl4pPr marL="1371600" indent="0">
            <a:defRPr sz="1100">
              <a:latin typeface="Lucida Sans Unicode"/>
            </a:defRPr>
          </a:lvl4pPr>
          <a:lvl5pPr marL="1828800" indent="0">
            <a:defRPr sz="1100">
              <a:latin typeface="Lucida Sans Unicode"/>
            </a:defRPr>
          </a:lvl5pPr>
          <a:lvl6pPr marL="2286000" indent="0">
            <a:defRPr sz="1100">
              <a:latin typeface="Lucida Sans Unicode"/>
            </a:defRPr>
          </a:lvl6pPr>
          <a:lvl7pPr marL="2743200" indent="0">
            <a:defRPr sz="1100">
              <a:latin typeface="Lucida Sans Unicode"/>
            </a:defRPr>
          </a:lvl7pPr>
          <a:lvl8pPr marL="3200400" indent="0">
            <a:defRPr sz="1100">
              <a:latin typeface="Lucida Sans Unicode"/>
            </a:defRPr>
          </a:lvl8pPr>
          <a:lvl9pPr marL="3657600" indent="0">
            <a:defRPr sz="1100">
              <a:latin typeface="Lucida Sans Unicode"/>
            </a:defRPr>
          </a:lvl9pPr>
        </a:lstStyle>
        <a:p xmlns:a="http://schemas.openxmlformats.org/drawingml/2006/main">
          <a:r>
            <a:rPr lang="en-US" sz="2000" dirty="0" smtClean="0"/>
            <a:t>15%</a:t>
          </a:r>
          <a:endParaRPr lang="en-US" sz="2000" dirty="0"/>
        </a:p>
      </cdr:txBody>
    </cdr:sp>
  </cdr:relSizeAnchor>
  <cdr:relSizeAnchor xmlns:cdr="http://schemas.openxmlformats.org/drawingml/2006/chartDrawing">
    <cdr:from>
      <cdr:x>0.75</cdr:x>
      <cdr:y>0.03367</cdr:y>
    </cdr:from>
    <cdr:to>
      <cdr:x>0.83263</cdr:x>
      <cdr:y>0.12208</cdr:y>
    </cdr:to>
    <cdr:sp macro="" textlink="">
      <cdr:nvSpPr>
        <cdr:cNvPr id="4" name="TextBox 5"/>
        <cdr:cNvSpPr txBox="1"/>
      </cdr:nvSpPr>
      <cdr:spPr>
        <a:xfrm xmlns:a="http://schemas.openxmlformats.org/drawingml/2006/main">
          <a:off x="6172200" y="152400"/>
          <a:ext cx="679994" cy="400110"/>
        </a:xfrm>
        <a:prstGeom xmlns:a="http://schemas.openxmlformats.org/drawingml/2006/main" prst="rect">
          <a:avLst/>
        </a:prstGeom>
        <a:solidFill xmlns:a="http://schemas.openxmlformats.org/drawingml/2006/main">
          <a:srgbClr val="DEF5FA"/>
        </a:solidFill>
      </cdr:spPr>
      <cdr:txBody>
        <a:bodyPr xmlns:a="http://schemas.openxmlformats.org/drawingml/2006/main" wrap="none" rtlCol="0">
          <a:spAutoFit/>
        </a:bodyPr>
        <a:lstStyle xmlns:a="http://schemas.openxmlformats.org/drawingml/2006/main">
          <a:lvl1pPr marL="0" indent="0">
            <a:defRPr sz="1100">
              <a:latin typeface="Lucida Sans Unicode"/>
            </a:defRPr>
          </a:lvl1pPr>
          <a:lvl2pPr marL="457200" indent="0">
            <a:defRPr sz="1100">
              <a:latin typeface="Lucida Sans Unicode"/>
            </a:defRPr>
          </a:lvl2pPr>
          <a:lvl3pPr marL="914400" indent="0">
            <a:defRPr sz="1100">
              <a:latin typeface="Lucida Sans Unicode"/>
            </a:defRPr>
          </a:lvl3pPr>
          <a:lvl4pPr marL="1371600" indent="0">
            <a:defRPr sz="1100">
              <a:latin typeface="Lucida Sans Unicode"/>
            </a:defRPr>
          </a:lvl4pPr>
          <a:lvl5pPr marL="1828800" indent="0">
            <a:defRPr sz="1100">
              <a:latin typeface="Lucida Sans Unicode"/>
            </a:defRPr>
          </a:lvl5pPr>
          <a:lvl6pPr marL="2286000" indent="0">
            <a:defRPr sz="1100">
              <a:latin typeface="Lucida Sans Unicode"/>
            </a:defRPr>
          </a:lvl6pPr>
          <a:lvl7pPr marL="2743200" indent="0">
            <a:defRPr sz="1100">
              <a:latin typeface="Lucida Sans Unicode"/>
            </a:defRPr>
          </a:lvl7pPr>
          <a:lvl8pPr marL="3200400" indent="0">
            <a:defRPr sz="1100">
              <a:latin typeface="Lucida Sans Unicode"/>
            </a:defRPr>
          </a:lvl8pPr>
          <a:lvl9pPr marL="3657600" indent="0">
            <a:defRPr sz="1100">
              <a:latin typeface="Lucida Sans Unicode"/>
            </a:defRPr>
          </a:lvl9pPr>
        </a:lstStyle>
        <a:p xmlns:a="http://schemas.openxmlformats.org/drawingml/2006/main">
          <a:r>
            <a:rPr lang="en-US" sz="2000" dirty="0" smtClean="0"/>
            <a:t>35%</a:t>
          </a:r>
          <a:endParaRPr lang="en-US" sz="20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64820"/>
          </a:xfrm>
          <a:prstGeom prst="rect">
            <a:avLst/>
          </a:prstGeom>
        </p:spPr>
        <p:txBody>
          <a:bodyPr vert="horz" lIns="91440" tIns="45720" rIns="91440" bIns="45720" rtlCol="0"/>
          <a:lstStyle>
            <a:lvl1pPr algn="r">
              <a:defRPr sz="1200"/>
            </a:lvl1pPr>
          </a:lstStyle>
          <a:p>
            <a:fld id="{F0DD8166-5082-4A1A-AD82-C77286BEAD77}" type="datetimeFigureOut">
              <a:rPr lang="en-US" smtClean="0"/>
              <a:pPr/>
              <a:t>2/18/2012</a:t>
            </a:fld>
            <a:endParaRPr lang="en-US" dirty="0"/>
          </a:p>
        </p:txBody>
      </p:sp>
      <p:sp>
        <p:nvSpPr>
          <p:cNvPr id="4" name="Footer Placeholder 3"/>
          <p:cNvSpPr>
            <a:spLocks noGrp="1"/>
          </p:cNvSpPr>
          <p:nvPr>
            <p:ph type="ftr" sz="quarter" idx="2"/>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829967"/>
            <a:ext cx="2971800" cy="464820"/>
          </a:xfrm>
          <a:prstGeom prst="rect">
            <a:avLst/>
          </a:prstGeom>
        </p:spPr>
        <p:txBody>
          <a:bodyPr vert="horz" lIns="91440" tIns="45720" rIns="91440" bIns="45720" rtlCol="0" anchor="b"/>
          <a:lstStyle>
            <a:lvl1pPr algn="r">
              <a:defRPr sz="1200"/>
            </a:lvl1pPr>
          </a:lstStyle>
          <a:p>
            <a:fld id="{0950D3AA-9015-4843-960D-F5F9D242A1C3}" type="slidenum">
              <a:rPr lang="en-US" smtClean="0"/>
              <a:pPr/>
              <a:t>‹#›</a:t>
            </a:fld>
            <a:endParaRPr 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FD631BE5-A43B-4E6A-9DFF-26A19AFE0846}" type="datetimeFigureOut">
              <a:rPr lang="en-US" smtClean="0"/>
              <a:pPr/>
              <a:t>2/18/2012</a:t>
            </a:fld>
            <a:endParaRPr lang="en-US" dirty="0"/>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CE39CC04-150D-4992-B8EA-3820E467B5C2}"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0"/>
            <a:ext cx="5486400" cy="4415790"/>
          </a:xfrm>
        </p:spPr>
        <p:txBody>
          <a:bodyPr>
            <a:normAutofit fontScale="92500" lnSpcReduction="10000"/>
          </a:bodyPr>
          <a:lstStyle/>
          <a:p>
            <a:r>
              <a:rPr lang="en-US" dirty="0"/>
              <a:t>Children seem to fall into different groups based on how their language was developing: </a:t>
            </a:r>
          </a:p>
          <a:p>
            <a:r>
              <a:rPr lang="en-US" dirty="0"/>
              <a:t>delayed performers (10</a:t>
            </a:r>
            <a:r>
              <a:rPr lang="en-US" baseline="30000" dirty="0"/>
              <a:t>th</a:t>
            </a:r>
            <a:r>
              <a:rPr lang="en-US" dirty="0"/>
              <a:t> percentiles – </a:t>
            </a:r>
            <a:r>
              <a:rPr lang="en-US" dirty="0" err="1"/>
              <a:t>signif</a:t>
            </a:r>
            <a:r>
              <a:rPr lang="en-US" dirty="0"/>
              <a:t> </a:t>
            </a:r>
            <a:r>
              <a:rPr lang="en-US" dirty="0" err="1"/>
              <a:t>lang</a:t>
            </a:r>
            <a:r>
              <a:rPr lang="en-US" dirty="0"/>
              <a:t> delayed)</a:t>
            </a:r>
          </a:p>
          <a:p>
            <a:r>
              <a:rPr lang="en-US" dirty="0"/>
              <a:t> gap closers – delayed at 4 but caught up by 7</a:t>
            </a:r>
          </a:p>
          <a:p>
            <a:r>
              <a:rPr lang="en-US" dirty="0"/>
              <a:t>gap openers – okay at 4 but delayed significantly by 7</a:t>
            </a:r>
          </a:p>
          <a:p>
            <a:r>
              <a:rPr lang="en-US" dirty="0"/>
              <a:t>normal /high performers – 12 m – 7 yrs </a:t>
            </a:r>
            <a:r>
              <a:rPr lang="en-US" dirty="0" err="1"/>
              <a:t>lang</a:t>
            </a:r>
            <a:r>
              <a:rPr lang="en-US" dirty="0"/>
              <a:t> </a:t>
            </a:r>
            <a:r>
              <a:rPr lang="en-US" dirty="0" err="1"/>
              <a:t>developmt</a:t>
            </a:r>
            <a:r>
              <a:rPr lang="en-US" dirty="0"/>
              <a:t> normal or above age level </a:t>
            </a:r>
            <a:r>
              <a:rPr lang="en-US" dirty="0" smtClean="0"/>
              <a:t>consistently</a:t>
            </a:r>
          </a:p>
          <a:p>
            <a:endParaRPr lang="en-US" dirty="0" smtClean="0"/>
          </a:p>
          <a:p>
            <a:r>
              <a:rPr lang="en-US" dirty="0" smtClean="0"/>
              <a:t>• N=87 had severe to profound HL.</a:t>
            </a:r>
          </a:p>
          <a:p>
            <a:r>
              <a:rPr lang="en-US" dirty="0" smtClean="0"/>
              <a:t>• N=48 had mild to modera</a:t>
            </a:r>
            <a:r>
              <a:rPr lang="en-US" sz="1200" kern="1200" baseline="0" dirty="0" smtClean="0">
                <a:solidFill>
                  <a:schemeClr val="tx1"/>
                </a:solidFill>
                <a:latin typeface="+mn-lt"/>
                <a:ea typeface="+mn-ea"/>
                <a:cs typeface="+mn-cs"/>
              </a:rPr>
              <a:t>te HL</a:t>
            </a:r>
          </a:p>
          <a:p>
            <a:endParaRPr lang="en-US" dirty="0"/>
          </a:p>
          <a:p>
            <a:r>
              <a:rPr lang="en-US" sz="1200" kern="1200" baseline="0" dirty="0" smtClean="0">
                <a:solidFill>
                  <a:schemeClr val="tx1"/>
                </a:solidFill>
                <a:latin typeface="+mn-lt"/>
                <a:ea typeface="+mn-ea"/>
                <a:cs typeface="+mn-cs"/>
              </a:rPr>
              <a:t>Delayed Performers: Similar percentage of children with CIs and children with HAs</a:t>
            </a:r>
          </a:p>
          <a:p>
            <a:r>
              <a:rPr lang="en-US" sz="1200" kern="1200" baseline="0" dirty="0" smtClean="0">
                <a:solidFill>
                  <a:schemeClr val="tx1"/>
                </a:solidFill>
                <a:latin typeface="+mn-lt"/>
                <a:ea typeface="+mn-ea"/>
                <a:cs typeface="+mn-cs"/>
              </a:rPr>
              <a:t>• Normal/High Performers: Similar percentage of children with CIs and children</a:t>
            </a:r>
          </a:p>
          <a:p>
            <a:r>
              <a:rPr lang="en-US" sz="1200" kern="1200" baseline="0" dirty="0" smtClean="0">
                <a:solidFill>
                  <a:schemeClr val="tx1"/>
                </a:solidFill>
                <a:latin typeface="+mn-lt"/>
                <a:ea typeface="+mn-ea"/>
                <a:cs typeface="+mn-cs"/>
              </a:rPr>
              <a:t>with HAs</a:t>
            </a:r>
          </a:p>
          <a:p>
            <a:endParaRPr lang="en-US" dirty="0"/>
          </a:p>
          <a:p>
            <a:r>
              <a:rPr lang="en-US" dirty="0" smtClean="0"/>
              <a:t>Only 1 in 4 children with CI maintain normal or above language development.</a:t>
            </a:r>
          </a:p>
          <a:p>
            <a:r>
              <a:rPr lang="en-US" dirty="0" smtClean="0"/>
              <a:t>• Another 1 of 4 children with CIs are gap closers. </a:t>
            </a:r>
          </a:p>
          <a:p>
            <a:r>
              <a:rPr lang="en-US" dirty="0" smtClean="0"/>
              <a:t>Over half of CI have mothers with 16+ years of education</a:t>
            </a:r>
          </a:p>
          <a:p>
            <a:endParaRPr lang="en-US" dirty="0"/>
          </a:p>
        </p:txBody>
      </p:sp>
      <p:sp>
        <p:nvSpPr>
          <p:cNvPr id="4" name="Slide Number Placeholder 3"/>
          <p:cNvSpPr>
            <a:spLocks noGrp="1"/>
          </p:cNvSpPr>
          <p:nvPr>
            <p:ph type="sldNum" sz="quarter" idx="10"/>
          </p:nvPr>
        </p:nvSpPr>
        <p:spPr/>
        <p:txBody>
          <a:bodyPr/>
          <a:lstStyle/>
          <a:p>
            <a:fld id="{CE39CC04-150D-4992-B8EA-3820E467B5C2}" type="slidenum">
              <a:rPr lang="en-US" smtClean="0"/>
              <a:pPr/>
              <a:t>4</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92500"/>
          </a:bodyPr>
          <a:lstStyle/>
          <a:p>
            <a:pPr eaLnBrk="1" fontAlgn="auto" hangingPunct="1">
              <a:spcBef>
                <a:spcPts val="0"/>
              </a:spcBef>
              <a:spcAft>
                <a:spcPts val="0"/>
              </a:spcAft>
              <a:buFont typeface="Arial" pitchFamily="34" charset="0"/>
              <a:buChar char="•"/>
              <a:defRPr/>
            </a:pPr>
            <a:r>
              <a:rPr lang="en-US" sz="1600" dirty="0" smtClean="0">
                <a:solidFill>
                  <a:srgbClr val="000000"/>
                </a:solidFill>
                <a:ea typeface="Calibri" pitchFamily="34" charset="0"/>
                <a:cs typeface="Calibri" pitchFamily="34" charset="0"/>
              </a:rPr>
              <a:t> 1999 data from Bodkin, Madell, and Rosenfeld </a:t>
            </a:r>
          </a:p>
          <a:p>
            <a:pPr eaLnBrk="1" fontAlgn="auto" hangingPunct="1">
              <a:spcBef>
                <a:spcPts val="0"/>
              </a:spcBef>
              <a:spcAft>
                <a:spcPts val="0"/>
              </a:spcAft>
              <a:buFont typeface="Arial" pitchFamily="34" charset="0"/>
              <a:buChar char="•"/>
              <a:defRPr/>
            </a:pPr>
            <a:r>
              <a:rPr lang="en-US" sz="1600" dirty="0" smtClean="0">
                <a:solidFill>
                  <a:srgbClr val="000000"/>
                </a:solidFill>
                <a:ea typeface="Calibri" pitchFamily="34" charset="0"/>
                <a:cs typeface="Calibri" pitchFamily="34" charset="0"/>
              </a:rPr>
              <a:t> They studied word recognition in quiet and noise for 126 typically hearing and developing children ages 3-17 years </a:t>
            </a:r>
          </a:p>
          <a:p>
            <a:pPr eaLnBrk="1" fontAlgn="auto" hangingPunct="1">
              <a:spcBef>
                <a:spcPts val="0"/>
              </a:spcBef>
              <a:spcAft>
                <a:spcPts val="0"/>
              </a:spcAft>
              <a:buFont typeface="Arial" pitchFamily="34" charset="0"/>
              <a:buChar char="•"/>
              <a:defRPr/>
            </a:pPr>
            <a:r>
              <a:rPr lang="en-US" sz="1600" dirty="0" smtClean="0">
                <a:solidFill>
                  <a:srgbClr val="000000"/>
                </a:solidFill>
                <a:ea typeface="Calibri" pitchFamily="34" charset="0"/>
                <a:cs typeface="Calibri" pitchFamily="34" charset="0"/>
              </a:rPr>
              <a:t> The purpose was to obtain age-appropriate normative data in a variety of listening situations </a:t>
            </a:r>
          </a:p>
          <a:p>
            <a:pPr eaLnBrk="1" fontAlgn="auto" hangingPunct="1">
              <a:spcBef>
                <a:spcPts val="0"/>
              </a:spcBef>
              <a:spcAft>
                <a:spcPts val="0"/>
              </a:spcAft>
              <a:buFont typeface="Arial" pitchFamily="34" charset="0"/>
              <a:buChar char="•"/>
              <a:defRPr/>
            </a:pPr>
            <a:r>
              <a:rPr lang="en-US" sz="1600" dirty="0" smtClean="0">
                <a:solidFill>
                  <a:srgbClr val="000000"/>
                </a:solidFill>
                <a:ea typeface="Calibri" pitchFamily="34" charset="0"/>
                <a:cs typeface="Calibri" pitchFamily="34" charset="0"/>
              </a:rPr>
              <a:t> Speech input was 35 and 50 dB HL. </a:t>
            </a:r>
          </a:p>
          <a:p>
            <a:pPr eaLnBrk="1" fontAlgn="auto" hangingPunct="1">
              <a:spcBef>
                <a:spcPts val="0"/>
              </a:spcBef>
              <a:spcAft>
                <a:spcPts val="0"/>
              </a:spcAft>
              <a:buFont typeface="Arial" pitchFamily="34" charset="0"/>
              <a:buChar char="•"/>
              <a:defRPr/>
            </a:pPr>
            <a:r>
              <a:rPr lang="en-US" sz="1600" dirty="0" smtClean="0">
                <a:solidFill>
                  <a:srgbClr val="000000"/>
                </a:solidFill>
                <a:ea typeface="Calibri" pitchFamily="34" charset="0"/>
                <a:cs typeface="Calibri" pitchFamily="34" charset="0"/>
              </a:rPr>
              <a:t> Age appropriate open set single word lists were used</a:t>
            </a:r>
          </a:p>
          <a:p>
            <a:pPr eaLnBrk="1" fontAlgn="auto" hangingPunct="1">
              <a:spcBef>
                <a:spcPts val="0"/>
              </a:spcBef>
              <a:spcAft>
                <a:spcPts val="0"/>
              </a:spcAft>
              <a:buFont typeface="Arial" pitchFamily="34" charset="0"/>
              <a:buChar char="•"/>
              <a:defRPr/>
            </a:pPr>
            <a:r>
              <a:rPr lang="en-US" sz="1600" dirty="0" smtClean="0">
                <a:solidFill>
                  <a:srgbClr val="000000"/>
                </a:solidFill>
                <a:ea typeface="Calibri" pitchFamily="34" charset="0"/>
                <a:cs typeface="Calibri" pitchFamily="34" charset="0"/>
              </a:rPr>
              <a:t> Competing noise was 4-talker speech babble</a:t>
            </a:r>
            <a:r>
              <a:rPr lang="en-US" sz="1800" dirty="0" smtClean="0">
                <a:solidFill>
                  <a:srgbClr val="000000"/>
                </a:solidFill>
                <a:ea typeface="Calibri" pitchFamily="34" charset="0"/>
                <a:cs typeface="Calibri" pitchFamily="34" charset="0"/>
              </a:rPr>
              <a:t>. </a:t>
            </a:r>
            <a:endParaRPr lang="en-US" sz="1100" dirty="0" smtClean="0">
              <a:latin typeface="Arial" pitchFamily="34" charset="0"/>
              <a:cs typeface="Arial" pitchFamily="34" charset="0"/>
            </a:endParaRPr>
          </a:p>
          <a:p>
            <a:pPr eaLnBrk="1" fontAlgn="auto" hangingPunct="1">
              <a:spcBef>
                <a:spcPts val="0"/>
              </a:spcBef>
              <a:spcAft>
                <a:spcPts val="0"/>
              </a:spcAft>
              <a:defRPr/>
            </a:pPr>
            <a:endParaRPr lang="en-US" dirty="0"/>
          </a:p>
        </p:txBody>
      </p:sp>
      <p:sp>
        <p:nvSpPr>
          <p:cNvPr id="317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27290AE-B8B6-4927-B48F-DD68104F1D78}" type="slidenum">
              <a:rPr lang="en-US" smtClean="0"/>
              <a:pPr fontAlgn="base">
                <a:spcBef>
                  <a:spcPct val="0"/>
                </a:spcBef>
                <a:spcAft>
                  <a:spcPct val="0"/>
                </a:spcAft>
                <a:defRPr/>
              </a:pPr>
              <a:t>17</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p:spPr>
      </p:sp>
      <p:sp>
        <p:nvSpPr>
          <p:cNvPr id="327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buFontTx/>
              <a:buNone/>
            </a:pPr>
            <a:endParaRPr lang="en-US" sz="1600" dirty="0" smtClean="0"/>
          </a:p>
        </p:txBody>
      </p:sp>
      <p:sp>
        <p:nvSpPr>
          <p:cNvPr id="327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ACB59EB-B660-4AD0-948C-72C85BAE7483}" type="slidenum">
              <a:rPr lang="en-US" smtClean="0"/>
              <a:pPr fontAlgn="base">
                <a:spcBef>
                  <a:spcPct val="0"/>
                </a:spcBef>
                <a:spcAft>
                  <a:spcPct val="0"/>
                </a:spcAft>
                <a:defRPr/>
              </a:pPr>
              <a:t>18</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buFontTx/>
              <a:buNone/>
            </a:pPr>
            <a:endParaRPr lang="en-US" sz="1600" dirty="0" smtClean="0"/>
          </a:p>
        </p:txBody>
      </p:sp>
      <p:sp>
        <p:nvSpPr>
          <p:cNvPr id="358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9BDACFF-AD42-4500-97AE-5D8E04169901}" type="slidenum">
              <a:rPr lang="en-US" smtClean="0"/>
              <a:pPr fontAlgn="base">
                <a:spcBef>
                  <a:spcPct val="0"/>
                </a:spcBef>
                <a:spcAft>
                  <a:spcPct val="0"/>
                </a:spcAft>
                <a:defRPr/>
              </a:pPr>
              <a:t>20</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E885C9-F3FE-40CC-AFF5-CD815137DDF7}" type="slidenum">
              <a:rPr lang="en-US" smtClean="0"/>
              <a:pPr/>
              <a:t>59</a:t>
            </a:fld>
            <a:endParaRPr lang="en-US" dirty="0"/>
          </a:p>
        </p:txBody>
      </p:sp>
    </p:spTree>
    <p:extLst>
      <p:ext uri="{BB962C8B-B14F-4D97-AF65-F5344CB8AC3E}">
        <p14:creationId xmlns="" xmlns:p14="http://schemas.microsoft.com/office/powerpoint/2010/main" val="23836493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dirty="0"/>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BF880099-252C-4106-BA90-2FB6FE5FCDF7}" type="datetimeFigureOut">
              <a:rPr lang="en-US" smtClean="0"/>
              <a:pPr/>
              <a:t>2/18/2012</a:t>
            </a:fld>
            <a:endParaRPr lang="en-US" dirty="0"/>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dirty="0"/>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36EFA7C7-62DA-4075-BD92-B8B8BECCA112}"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BF880099-252C-4106-BA90-2FB6FE5FCDF7}" type="datetimeFigureOut">
              <a:rPr lang="en-US" smtClean="0"/>
              <a:pPr/>
              <a:t>2/18/2012</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36EFA7C7-62DA-4075-BD92-B8B8BECCA112}"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BF880099-252C-4106-BA90-2FB6FE5FCDF7}" type="datetimeFigureOut">
              <a:rPr lang="en-US" smtClean="0"/>
              <a:pPr/>
              <a:t>2/18/2012</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36EFA7C7-62DA-4075-BD92-B8B8BECCA112}"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BF880099-252C-4106-BA90-2FB6FE5FCDF7}" type="datetimeFigureOut">
              <a:rPr lang="en-US" smtClean="0"/>
              <a:pPr/>
              <a:t>2/18/2012</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36EFA7C7-62DA-4075-BD92-B8B8BECCA112}" type="slidenum">
              <a:rPr lang="en-US" smtClean="0"/>
              <a:pPr/>
              <a:t>‹#›</a:t>
            </a:fld>
            <a:endParaRPr lang="en-US" dirty="0"/>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BF880099-252C-4106-BA90-2FB6FE5FCDF7}" type="datetimeFigureOut">
              <a:rPr lang="en-US" smtClean="0"/>
              <a:pPr/>
              <a:t>2/18/2012</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36EFA7C7-62DA-4075-BD92-B8B8BECCA112}" type="slidenum">
              <a:rPr lang="en-US" smtClean="0"/>
              <a:pPr/>
              <a:t>‹#›</a:t>
            </a:fld>
            <a:endParaRPr lang="en-US" dirty="0"/>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BF880099-252C-4106-BA90-2FB6FE5FCDF7}" type="datetimeFigureOut">
              <a:rPr lang="en-US" smtClean="0"/>
              <a:pPr/>
              <a:t>2/18/2012</a:t>
            </a:fld>
            <a:endParaRPr lang="en-US" dirty="0"/>
          </a:p>
        </p:txBody>
      </p:sp>
      <p:sp>
        <p:nvSpPr>
          <p:cNvPr id="6" name="Footer Placeholder 5"/>
          <p:cNvSpPr>
            <a:spLocks noGrp="1"/>
          </p:cNvSpPr>
          <p:nvPr>
            <p:ph type="ftr" sz="quarter" idx="11"/>
          </p:nvPr>
        </p:nvSpPr>
        <p:spPr/>
        <p:txBody>
          <a:bodyPr/>
          <a:lstStyle>
            <a:extLst/>
          </a:lstStyle>
          <a:p>
            <a:endParaRPr lang="en-US" dirty="0"/>
          </a:p>
        </p:txBody>
      </p:sp>
      <p:sp>
        <p:nvSpPr>
          <p:cNvPr id="7" name="Slide Number Placeholder 6"/>
          <p:cNvSpPr>
            <a:spLocks noGrp="1"/>
          </p:cNvSpPr>
          <p:nvPr>
            <p:ph type="sldNum" sz="quarter" idx="12"/>
          </p:nvPr>
        </p:nvSpPr>
        <p:spPr/>
        <p:txBody>
          <a:bodyPr/>
          <a:lstStyle>
            <a:extLst/>
          </a:lstStyle>
          <a:p>
            <a:fld id="{36EFA7C7-62DA-4075-BD92-B8B8BECCA112}" type="slidenum">
              <a:rPr lang="en-US" smtClean="0"/>
              <a:pPr/>
              <a:t>‹#›</a:t>
            </a:fld>
            <a:endParaRPr lang="en-US" dirty="0"/>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BF880099-252C-4106-BA90-2FB6FE5FCDF7}" type="datetimeFigureOut">
              <a:rPr lang="en-US" smtClean="0"/>
              <a:pPr/>
              <a:t>2/18/2012</a:t>
            </a:fld>
            <a:endParaRPr lang="en-US" dirty="0"/>
          </a:p>
        </p:txBody>
      </p:sp>
      <p:sp>
        <p:nvSpPr>
          <p:cNvPr id="8" name="Footer Placeholder 7"/>
          <p:cNvSpPr>
            <a:spLocks noGrp="1"/>
          </p:cNvSpPr>
          <p:nvPr>
            <p:ph type="ftr" sz="quarter" idx="11"/>
          </p:nvPr>
        </p:nvSpPr>
        <p:spPr/>
        <p:txBody>
          <a:bodyPr/>
          <a:lstStyle>
            <a:extLst/>
          </a:lstStyle>
          <a:p>
            <a:endParaRPr lang="en-US" dirty="0"/>
          </a:p>
        </p:txBody>
      </p:sp>
      <p:sp>
        <p:nvSpPr>
          <p:cNvPr id="9" name="Slide Number Placeholder 8"/>
          <p:cNvSpPr>
            <a:spLocks noGrp="1"/>
          </p:cNvSpPr>
          <p:nvPr>
            <p:ph type="sldNum" sz="quarter" idx="12"/>
          </p:nvPr>
        </p:nvSpPr>
        <p:spPr/>
        <p:txBody>
          <a:bodyPr/>
          <a:lstStyle>
            <a:extLst/>
          </a:lstStyle>
          <a:p>
            <a:fld id="{36EFA7C7-62DA-4075-BD92-B8B8BECCA112}"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BF880099-252C-4106-BA90-2FB6FE5FCDF7}" type="datetimeFigureOut">
              <a:rPr lang="en-US" smtClean="0"/>
              <a:pPr/>
              <a:t>2/18/2012</a:t>
            </a:fld>
            <a:endParaRPr lang="en-US" dirty="0"/>
          </a:p>
        </p:txBody>
      </p:sp>
      <p:sp>
        <p:nvSpPr>
          <p:cNvPr id="4" name="Footer Placeholder 3"/>
          <p:cNvSpPr>
            <a:spLocks noGrp="1"/>
          </p:cNvSpPr>
          <p:nvPr>
            <p:ph type="ftr" sz="quarter" idx="11"/>
          </p:nvPr>
        </p:nvSpPr>
        <p:spPr/>
        <p:txBody>
          <a:bodyPr/>
          <a:lstStyle>
            <a:extLst/>
          </a:lstStyle>
          <a:p>
            <a:endParaRPr lang="en-US" dirty="0"/>
          </a:p>
        </p:txBody>
      </p:sp>
      <p:sp>
        <p:nvSpPr>
          <p:cNvPr id="5" name="Slide Number Placeholder 4"/>
          <p:cNvSpPr>
            <a:spLocks noGrp="1"/>
          </p:cNvSpPr>
          <p:nvPr>
            <p:ph type="sldNum" sz="quarter" idx="12"/>
          </p:nvPr>
        </p:nvSpPr>
        <p:spPr/>
        <p:txBody>
          <a:bodyPr/>
          <a:lstStyle>
            <a:extLst/>
          </a:lstStyle>
          <a:p>
            <a:fld id="{36EFA7C7-62DA-4075-BD92-B8B8BECCA112}" type="slidenum">
              <a:rPr lang="en-US" smtClean="0"/>
              <a:pPr/>
              <a:t>‹#›</a:t>
            </a:fld>
            <a:endParaRPr lang="en-US" dirty="0"/>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BF880099-252C-4106-BA90-2FB6FE5FCDF7}" type="datetimeFigureOut">
              <a:rPr lang="en-US" smtClean="0"/>
              <a:pPr/>
              <a:t>2/18/2012</a:t>
            </a:fld>
            <a:endParaRPr lang="en-US" dirty="0"/>
          </a:p>
        </p:txBody>
      </p:sp>
      <p:sp>
        <p:nvSpPr>
          <p:cNvPr id="3" name="Footer Placeholder 2"/>
          <p:cNvSpPr>
            <a:spLocks noGrp="1"/>
          </p:cNvSpPr>
          <p:nvPr>
            <p:ph type="ftr" sz="quarter" idx="11"/>
          </p:nvPr>
        </p:nvSpPr>
        <p:spPr/>
        <p:txBody>
          <a:bodyPr/>
          <a:lstStyle>
            <a:extLst/>
          </a:lstStyle>
          <a:p>
            <a:endParaRPr lang="en-US" dirty="0"/>
          </a:p>
        </p:txBody>
      </p:sp>
      <p:sp>
        <p:nvSpPr>
          <p:cNvPr id="4" name="Slide Number Placeholder 3"/>
          <p:cNvSpPr>
            <a:spLocks noGrp="1"/>
          </p:cNvSpPr>
          <p:nvPr>
            <p:ph type="sldNum" sz="quarter" idx="12"/>
          </p:nvPr>
        </p:nvSpPr>
        <p:spPr/>
        <p:txBody>
          <a:bodyPr/>
          <a:lstStyle>
            <a:extLst/>
          </a:lstStyle>
          <a:p>
            <a:fld id="{36EFA7C7-62DA-4075-BD92-B8B8BECCA112}"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fld id="{BF880099-252C-4106-BA90-2FB6FE5FCDF7}" type="datetimeFigureOut">
              <a:rPr lang="en-US" smtClean="0"/>
              <a:pPr/>
              <a:t>2/18/2012</a:t>
            </a:fld>
            <a:endParaRPr lang="en-US" dirty="0"/>
          </a:p>
        </p:txBody>
      </p:sp>
      <p:sp>
        <p:nvSpPr>
          <p:cNvPr id="6" name="Footer Placeholder 5"/>
          <p:cNvSpPr>
            <a:spLocks noGrp="1"/>
          </p:cNvSpPr>
          <p:nvPr>
            <p:ph type="ftr" sz="quarter" idx="11"/>
          </p:nvPr>
        </p:nvSpPr>
        <p:spPr/>
        <p:txBody>
          <a:bodyPr/>
          <a:lstStyle>
            <a:extLst/>
          </a:lstStyle>
          <a:p>
            <a:endParaRPr lang="en-US" dirty="0"/>
          </a:p>
        </p:txBody>
      </p:sp>
      <p:sp>
        <p:nvSpPr>
          <p:cNvPr id="7" name="Slide Number Placeholder 6"/>
          <p:cNvSpPr>
            <a:spLocks noGrp="1"/>
          </p:cNvSpPr>
          <p:nvPr>
            <p:ph type="sldNum" sz="quarter" idx="12"/>
          </p:nvPr>
        </p:nvSpPr>
        <p:spPr/>
        <p:txBody>
          <a:bodyPr/>
          <a:lstStyle>
            <a:extLst/>
          </a:lstStyle>
          <a:p>
            <a:fld id="{36EFA7C7-62DA-4075-BD92-B8B8BECCA112}"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dirty="0"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BF880099-252C-4106-BA90-2FB6FE5FCDF7}" type="datetimeFigureOut">
              <a:rPr lang="en-US" smtClean="0"/>
              <a:pPr/>
              <a:t>2/18/2012</a:t>
            </a:fld>
            <a:endParaRPr lang="en-US" dirty="0"/>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dirty="0"/>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36EFA7C7-62DA-4075-BD92-B8B8BECCA112}" type="slidenum">
              <a:rPr lang="en-US" smtClean="0"/>
              <a:pPr/>
              <a:t>‹#›</a:t>
            </a:fld>
            <a:endParaRPr lang="en-US" dirty="0"/>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0" name="Right Triangle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dirty="0"/>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4" name="Right Triangle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dirty="0"/>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BF880099-252C-4106-BA90-2FB6FE5FCDF7}" type="datetimeFigureOut">
              <a:rPr lang="en-US" smtClean="0"/>
              <a:pPr/>
              <a:t>2/18/2012</a:t>
            </a:fld>
            <a:endParaRPr lang="en-US" dirty="0"/>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dirty="0"/>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36EFA7C7-62DA-4075-BD92-B8B8BECCA112}"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32.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6.w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47.xml.rels><?xml version="1.0" encoding="UTF-8" standalone="yes"?>
<Relationships xmlns="http://schemas.openxmlformats.org/package/2006/relationships"><Relationship Id="rId2" Type="http://schemas.openxmlformats.org/officeDocument/2006/relationships/image" Target="../media/image40.w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1.w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3.w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9.w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uccessforkidswithhearingloss.com/" TargetMode="Externa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5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2133600"/>
            <a:ext cx="8382000" cy="1448762"/>
          </a:xfrm>
        </p:spPr>
        <p:txBody>
          <a:bodyPr>
            <a:normAutofit fontScale="90000"/>
          </a:bodyPr>
          <a:lstStyle/>
          <a:p>
            <a:pPr algn="ctr"/>
            <a:r>
              <a:rPr lang="en-US" dirty="0" smtClean="0"/>
              <a:t>Accessing the General Education Curriculum</a:t>
            </a:r>
            <a:endParaRPr lang="en-US" dirty="0"/>
          </a:p>
        </p:txBody>
      </p:sp>
      <p:sp>
        <p:nvSpPr>
          <p:cNvPr id="3" name="Subtitle 2"/>
          <p:cNvSpPr>
            <a:spLocks noGrp="1"/>
          </p:cNvSpPr>
          <p:nvPr>
            <p:ph type="subTitle" idx="1"/>
          </p:nvPr>
        </p:nvSpPr>
        <p:spPr>
          <a:xfrm>
            <a:off x="685800" y="3810000"/>
            <a:ext cx="7772400" cy="1199704"/>
          </a:xfrm>
        </p:spPr>
        <p:txBody>
          <a:bodyPr>
            <a:normAutofit fontScale="77500" lnSpcReduction="20000"/>
          </a:bodyPr>
          <a:lstStyle/>
          <a:p>
            <a:pPr algn="ctr"/>
            <a:r>
              <a:rPr lang="en-US" sz="3300" dirty="0" smtClean="0"/>
              <a:t>Karen L. Anderson, PhD</a:t>
            </a:r>
          </a:p>
          <a:p>
            <a:pPr algn="ctr"/>
            <a:r>
              <a:rPr lang="en-US" dirty="0" smtClean="0"/>
              <a:t>March 9, 2012</a:t>
            </a:r>
          </a:p>
          <a:p>
            <a:pPr algn="ctr"/>
            <a:endParaRPr lang="en-US" sz="700" dirty="0" smtClean="0"/>
          </a:p>
          <a:p>
            <a:pPr algn="ctr"/>
            <a:r>
              <a:rPr lang="en-US" dirty="0" smtClean="0">
                <a:solidFill>
                  <a:schemeClr val="accent1">
                    <a:lumMod val="50000"/>
                  </a:schemeClr>
                </a:solidFill>
                <a:effectLst>
                  <a:outerShdw blurRad="38100" dist="38100" dir="2700000" algn="tl">
                    <a:srgbClr val="000000">
                      <a:alpha val="43137"/>
                    </a:srgbClr>
                  </a:outerShdw>
                </a:effectLst>
              </a:rPr>
              <a:t>http://successforkidswithhearingloss.com </a:t>
            </a:r>
            <a:endParaRPr lang="en-US" dirty="0">
              <a:solidFill>
                <a:schemeClr val="accent1">
                  <a:lumMod val="50000"/>
                </a:schemeClr>
              </a:solidFill>
              <a:effectLst>
                <a:outerShdw blurRad="38100" dist="38100" dir="2700000" algn="tl">
                  <a:srgbClr val="000000">
                    <a:alpha val="43137"/>
                  </a:srgbClr>
                </a:outerShdw>
              </a:effectLst>
            </a:endParaRPr>
          </a:p>
        </p:txBody>
      </p:sp>
      <p:pic>
        <p:nvPicPr>
          <p:cNvPr id="4" name="Picture 2" descr="C:\Users\karen\Desktop\logo_image_copy.jpg"/>
          <p:cNvPicPr>
            <a:picLocks noChangeAspect="1" noChangeArrowheads="1"/>
          </p:cNvPicPr>
          <p:nvPr/>
        </p:nvPicPr>
        <p:blipFill>
          <a:blip r:embed="rId2" cstate="print"/>
          <a:srcRect/>
          <a:stretch>
            <a:fillRect/>
          </a:stretch>
        </p:blipFill>
        <p:spPr bwMode="auto">
          <a:xfrm>
            <a:off x="6934200" y="0"/>
            <a:ext cx="2209800" cy="2209800"/>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rmAutofit fontScale="90000"/>
          </a:bodyPr>
          <a:lstStyle/>
          <a:p>
            <a:pPr algn="ctr" eaLnBrk="1" hangingPunct="1"/>
            <a:r>
              <a:rPr lang="en-US" dirty="0" smtClean="0"/>
              <a:t>Rights of Children </a:t>
            </a:r>
            <a:br>
              <a:rPr lang="en-US" dirty="0" smtClean="0"/>
            </a:br>
            <a:r>
              <a:rPr lang="en-US" dirty="0" smtClean="0"/>
              <a:t>with Hearing Loss</a:t>
            </a:r>
          </a:p>
        </p:txBody>
      </p:sp>
      <p:sp>
        <p:nvSpPr>
          <p:cNvPr id="6147" name="Rectangle 3"/>
          <p:cNvSpPr>
            <a:spLocks noGrp="1" noChangeArrowheads="1"/>
          </p:cNvSpPr>
          <p:nvPr>
            <p:ph type="body" idx="1"/>
          </p:nvPr>
        </p:nvSpPr>
        <p:spPr>
          <a:xfrm>
            <a:off x="533400" y="1828800"/>
            <a:ext cx="8421688" cy="4303713"/>
          </a:xfrm>
        </p:spPr>
        <p:txBody>
          <a:bodyPr>
            <a:normAutofit fontScale="92500" lnSpcReduction="10000"/>
          </a:bodyPr>
          <a:lstStyle/>
          <a:p>
            <a:pPr marL="342900" indent="-342900" eaLnBrk="1" hangingPunct="1">
              <a:lnSpc>
                <a:spcPct val="90000"/>
              </a:lnSpc>
            </a:pPr>
            <a:r>
              <a:rPr lang="en-US" dirty="0" smtClean="0"/>
              <a:t>ADA 35.160</a:t>
            </a:r>
          </a:p>
          <a:p>
            <a:pPr marL="742950" lvl="1" indent="-285750" eaLnBrk="1" hangingPunct="1">
              <a:lnSpc>
                <a:spcPct val="90000"/>
              </a:lnSpc>
              <a:buFont typeface="Wingdings" pitchFamily="2" charset="2"/>
              <a:buNone/>
            </a:pPr>
            <a:r>
              <a:rPr lang="en-US" sz="3200" dirty="0" smtClean="0"/>
              <a:t>Requires public entities to </a:t>
            </a:r>
            <a:r>
              <a:rPr lang="en-US" sz="3200" u="sng" dirty="0" smtClean="0"/>
              <a:t>take appropriate steps to ensure </a:t>
            </a:r>
            <a:r>
              <a:rPr lang="en-US" sz="3200" dirty="0" smtClean="0"/>
              <a:t>that communication with persons with disabilities is </a:t>
            </a:r>
            <a:r>
              <a:rPr lang="en-US" sz="3200" u="sng" dirty="0" smtClean="0"/>
              <a:t>as effective</a:t>
            </a:r>
            <a:r>
              <a:rPr lang="en-US" sz="3200" dirty="0" smtClean="0"/>
              <a:t> as communication with others.</a:t>
            </a:r>
          </a:p>
          <a:p>
            <a:pPr marL="742950" lvl="1" indent="-285750" eaLnBrk="1" hangingPunct="1">
              <a:lnSpc>
                <a:spcPct val="90000"/>
              </a:lnSpc>
              <a:buFont typeface="Wingdings" pitchFamily="2" charset="2"/>
              <a:buNone/>
            </a:pPr>
            <a:endParaRPr lang="en-US" sz="3200" dirty="0" smtClean="0"/>
          </a:p>
          <a:p>
            <a:pPr marL="742950" lvl="1" indent="-285750" eaLnBrk="1" hangingPunct="1">
              <a:lnSpc>
                <a:spcPct val="90000"/>
              </a:lnSpc>
              <a:buFont typeface="Wingdings" pitchFamily="2" charset="2"/>
              <a:buNone/>
            </a:pPr>
            <a:r>
              <a:rPr lang="en-US" sz="3200" dirty="0" smtClean="0"/>
              <a:t>Children with hearing loss have a right to </a:t>
            </a:r>
            <a:r>
              <a:rPr lang="en-US" sz="3200" b="1" dirty="0" smtClean="0"/>
              <a:t>equal access to verbal instruction</a:t>
            </a:r>
          </a:p>
          <a:p>
            <a:pPr marL="742950" lvl="1" indent="-285750" eaLnBrk="1" hangingPunct="1">
              <a:lnSpc>
                <a:spcPct val="90000"/>
              </a:lnSpc>
              <a:buFont typeface="Wingdings" pitchFamily="2" charset="2"/>
              <a:buNone/>
            </a:pPr>
            <a:endParaRPr lang="en-US" sz="3200" b="1" dirty="0" smtClean="0"/>
          </a:p>
          <a:p>
            <a:pPr marL="742950" lvl="1" indent="-285750" eaLnBrk="1" hangingPunct="1">
              <a:lnSpc>
                <a:spcPct val="90000"/>
              </a:lnSpc>
              <a:buFont typeface="Wingdings" pitchFamily="2" charset="2"/>
              <a:buNone/>
            </a:pPr>
            <a:r>
              <a:rPr lang="en-US" sz="3200" b="1" dirty="0" smtClean="0"/>
              <a:t>“Access denied is opportunity denied.”</a:t>
            </a:r>
            <a:endParaRPr lang="en-US" sz="3200" dirty="0" smtClean="0"/>
          </a:p>
        </p:txBody>
      </p:sp>
      <p:sp>
        <p:nvSpPr>
          <p:cNvPr id="6148" name="Slide Number Placeholder 5"/>
          <p:cNvSpPr>
            <a:spLocks noGrp="1"/>
          </p:cNvSpPr>
          <p:nvPr>
            <p:ph type="sldNum" sz="quarter" idx="12"/>
          </p:nvPr>
        </p:nvSpPr>
        <p:spPr>
          <a:noFill/>
        </p:spPr>
        <p:txBody>
          <a:bodyPr/>
          <a:lstStyle/>
          <a:p>
            <a:fld id="{B39C688C-D35C-4261-BC9F-992E8C1D111E}" type="slidenum">
              <a:rPr lang="en-US" smtClean="0"/>
              <a:pPr/>
              <a:t>10</a:t>
            </a:fld>
            <a:endParaRPr lang="en-US" sz="1400" smtClean="0"/>
          </a:p>
        </p:txBody>
      </p:sp>
      <p:pic>
        <p:nvPicPr>
          <p:cNvPr id="41985" name="Picture 1" descr="C:\Users\karen\AppData\Local\Microsoft\Windows\Temporary Internet Files\Content.IE5\185A1BUQ\MC900098039[1].wmf"/>
          <p:cNvPicPr>
            <a:picLocks noChangeAspect="1" noChangeArrowheads="1"/>
          </p:cNvPicPr>
          <p:nvPr/>
        </p:nvPicPr>
        <p:blipFill>
          <a:blip r:embed="rId2" cstate="print"/>
          <a:srcRect/>
          <a:stretch>
            <a:fillRect/>
          </a:stretch>
        </p:blipFill>
        <p:spPr bwMode="auto">
          <a:xfrm>
            <a:off x="7010400" y="609600"/>
            <a:ext cx="1564538" cy="1799539"/>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143000"/>
            <a:ext cx="8077200" cy="3200400"/>
          </a:xfrm>
        </p:spPr>
        <p:txBody>
          <a:bodyPr>
            <a:noAutofit/>
          </a:bodyPr>
          <a:lstStyle/>
          <a:p>
            <a:r>
              <a:rPr lang="en-US" dirty="0" smtClean="0"/>
              <a:t>Audibility – the opportunity to perceive information </a:t>
            </a:r>
            <a:r>
              <a:rPr lang="en-US" dirty="0" smtClean="0">
                <a:solidFill>
                  <a:schemeClr val="accent1">
                    <a:lumMod val="75000"/>
                  </a:schemeClr>
                </a:solidFill>
              </a:rPr>
              <a:t>(number of pieces in a puzzle)</a:t>
            </a:r>
          </a:p>
          <a:p>
            <a:r>
              <a:rPr lang="en-US" dirty="0" smtClean="0"/>
              <a:t>Speech perception – functional perception of information </a:t>
            </a:r>
            <a:r>
              <a:rPr lang="en-US" dirty="0" smtClean="0">
                <a:solidFill>
                  <a:schemeClr val="accent1">
                    <a:lumMod val="75000"/>
                  </a:schemeClr>
                </a:solidFill>
              </a:rPr>
              <a:t>(how you put pieces together)</a:t>
            </a:r>
          </a:p>
          <a:p>
            <a:r>
              <a:rPr lang="en-US" dirty="0" smtClean="0"/>
              <a:t>We can assess via measurement process and</a:t>
            </a:r>
          </a:p>
          <a:p>
            <a:r>
              <a:rPr lang="en-US" dirty="0" smtClean="0"/>
              <a:t>Via student/teacher reports of ability to access classroom communication </a:t>
            </a:r>
            <a:endParaRPr lang="en-US" dirty="0"/>
          </a:p>
        </p:txBody>
      </p:sp>
      <p:sp>
        <p:nvSpPr>
          <p:cNvPr id="3" name="Title 2"/>
          <p:cNvSpPr>
            <a:spLocks noGrp="1"/>
          </p:cNvSpPr>
          <p:nvPr>
            <p:ph type="title"/>
          </p:nvPr>
        </p:nvSpPr>
        <p:spPr>
          <a:xfrm>
            <a:off x="228600" y="274638"/>
            <a:ext cx="8686800" cy="1143000"/>
          </a:xfrm>
        </p:spPr>
        <p:txBody>
          <a:bodyPr>
            <a:noAutofit/>
          </a:bodyPr>
          <a:lstStyle/>
          <a:p>
            <a:r>
              <a:rPr lang="en-US" sz="2800" dirty="0" smtClean="0"/>
              <a:t>Estimating Access to Classroom Communication</a:t>
            </a:r>
            <a:endParaRPr lang="en-US" sz="2800" dirty="0"/>
          </a:p>
        </p:txBody>
      </p:sp>
      <p:pic>
        <p:nvPicPr>
          <p:cNvPr id="4" name="Picture 3" descr="confused boy.jpg"/>
          <p:cNvPicPr>
            <a:picLocks noChangeAspect="1"/>
          </p:cNvPicPr>
          <p:nvPr/>
        </p:nvPicPr>
        <p:blipFill>
          <a:blip r:embed="rId2" cstate="print"/>
          <a:srcRect b="13495"/>
          <a:stretch>
            <a:fillRect/>
          </a:stretch>
        </p:blipFill>
        <p:spPr>
          <a:xfrm>
            <a:off x="2590800" y="4267200"/>
            <a:ext cx="3810000" cy="2442186"/>
          </a:xfrm>
          <a:prstGeom prst="rect">
            <a:avLst/>
          </a:prstGeom>
          <a:ln>
            <a:noFill/>
          </a:ln>
          <a:effectLst>
            <a:softEdge rad="112500"/>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685800" y="533400"/>
            <a:ext cx="7772400" cy="1143000"/>
          </a:xfrm>
        </p:spPr>
        <p:txBody>
          <a:bodyPr>
            <a:normAutofit fontScale="90000"/>
          </a:bodyPr>
          <a:lstStyle/>
          <a:p>
            <a:pPr eaLnBrk="1" hangingPunct="1"/>
            <a:r>
              <a:rPr lang="en-US" dirty="0" smtClean="0"/>
              <a:t>The Count the Dot Audiogram </a:t>
            </a:r>
            <a:r>
              <a:rPr lang="en-US" sz="3100" dirty="0" smtClean="0"/>
              <a:t>presents a representation of audible speech energy for a 45 dB HL input (audibility)</a:t>
            </a:r>
            <a:r>
              <a:rPr lang="en-US" dirty="0" smtClean="0"/>
              <a:t/>
            </a:r>
            <a:br>
              <a:rPr lang="en-US" dirty="0" smtClean="0"/>
            </a:br>
            <a:endParaRPr lang="en-US" dirty="0" smtClean="0"/>
          </a:p>
        </p:txBody>
      </p:sp>
      <p:pic>
        <p:nvPicPr>
          <p:cNvPr id="9219" name="Picture 4" descr="F:\Presentations\Count-the-dot Audiogram.jpg"/>
          <p:cNvPicPr>
            <a:picLocks noChangeAspect="1" noChangeArrowheads="1"/>
          </p:cNvPicPr>
          <p:nvPr/>
        </p:nvPicPr>
        <p:blipFill>
          <a:blip r:embed="rId2" cstate="print"/>
          <a:srcRect t="25760" b="29881"/>
          <a:stretch>
            <a:fillRect/>
          </a:stretch>
        </p:blipFill>
        <p:spPr bwMode="auto">
          <a:xfrm>
            <a:off x="381000" y="1774825"/>
            <a:ext cx="8763000" cy="5083175"/>
          </a:xfrm>
          <a:prstGeom prst="rect">
            <a:avLst/>
          </a:prstGeom>
          <a:noFill/>
          <a:ln w="9525">
            <a:noFill/>
            <a:miter lim="800000"/>
            <a:headEnd/>
            <a:tailEnd/>
          </a:ln>
        </p:spPr>
      </p:pic>
      <p:sp>
        <p:nvSpPr>
          <p:cNvPr id="9220" name="Slide Number Placeholder 5"/>
          <p:cNvSpPr>
            <a:spLocks noGrp="1"/>
          </p:cNvSpPr>
          <p:nvPr>
            <p:ph type="sldNum" sz="quarter" idx="12"/>
          </p:nvPr>
        </p:nvSpPr>
        <p:spPr>
          <a:noFill/>
        </p:spPr>
        <p:txBody>
          <a:bodyPr/>
          <a:lstStyle/>
          <a:p>
            <a:fld id="{F23C68C0-3C19-4B2B-AA70-910D81638C55}" type="slidenum">
              <a:rPr lang="en-US" smtClean="0"/>
              <a:pPr/>
              <a:t>12</a:t>
            </a:fld>
            <a:endParaRPr lang="en-US" sz="1400" dirty="0" smtClean="0"/>
          </a:p>
        </p:txBody>
      </p:sp>
      <p:sp>
        <p:nvSpPr>
          <p:cNvPr id="5" name="TextBox 4"/>
          <p:cNvSpPr txBox="1"/>
          <p:nvPr/>
        </p:nvSpPr>
        <p:spPr>
          <a:xfrm>
            <a:off x="3886200" y="2667000"/>
            <a:ext cx="2286000" cy="369332"/>
          </a:xfrm>
          <a:prstGeom prst="rect">
            <a:avLst/>
          </a:prstGeom>
          <a:solidFill>
            <a:schemeClr val="bg2">
              <a:lumMod val="75000"/>
            </a:schemeClr>
          </a:solidFill>
        </p:spPr>
        <p:txBody>
          <a:bodyPr wrap="square" rtlCol="0">
            <a:spAutoFit/>
          </a:bodyPr>
          <a:lstStyle/>
          <a:p>
            <a:pPr algn="ctr"/>
            <a:r>
              <a:rPr lang="en-US" dirty="0" smtClean="0"/>
              <a:t>45 dB HL input</a:t>
            </a: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685800" y="533400"/>
            <a:ext cx="7772400" cy="1143000"/>
          </a:xfrm>
        </p:spPr>
        <p:txBody>
          <a:bodyPr>
            <a:normAutofit fontScale="90000"/>
          </a:bodyPr>
          <a:lstStyle/>
          <a:p>
            <a:pPr algn="ctr" eaLnBrk="1" hangingPunct="1"/>
            <a:r>
              <a:rPr lang="en-US" dirty="0" smtClean="0"/>
              <a:t>The Count the Dot Audiogram </a:t>
            </a:r>
            <a:r>
              <a:rPr lang="en-US" sz="3100" dirty="0" smtClean="0"/>
              <a:t>adaptation to represent speech energy for a </a:t>
            </a:r>
            <a:r>
              <a:rPr lang="en-US" sz="3100" dirty="0" smtClean="0">
                <a:solidFill>
                  <a:srgbClr val="FFC000"/>
                </a:solidFill>
              </a:rPr>
              <a:t>35 dB </a:t>
            </a:r>
            <a:r>
              <a:rPr lang="en-US" sz="3100" dirty="0" smtClean="0"/>
              <a:t>HL input</a:t>
            </a:r>
            <a:r>
              <a:rPr lang="en-US" dirty="0" smtClean="0"/>
              <a:t/>
            </a:r>
            <a:br>
              <a:rPr lang="en-US" dirty="0" smtClean="0"/>
            </a:br>
            <a:endParaRPr lang="en-US" dirty="0" smtClean="0"/>
          </a:p>
        </p:txBody>
      </p:sp>
      <p:pic>
        <p:nvPicPr>
          <p:cNvPr id="9219" name="Picture 4" descr="F:\Presentations\Count-the-dot Audiogram.jpg"/>
          <p:cNvPicPr>
            <a:picLocks noChangeAspect="1" noChangeArrowheads="1"/>
          </p:cNvPicPr>
          <p:nvPr/>
        </p:nvPicPr>
        <p:blipFill>
          <a:blip r:embed="rId2" cstate="print"/>
          <a:srcRect t="25760" b="29881"/>
          <a:stretch>
            <a:fillRect/>
          </a:stretch>
        </p:blipFill>
        <p:spPr bwMode="auto">
          <a:xfrm>
            <a:off x="381000" y="1774825"/>
            <a:ext cx="8763000" cy="5083175"/>
          </a:xfrm>
          <a:prstGeom prst="rect">
            <a:avLst/>
          </a:prstGeom>
          <a:noFill/>
          <a:ln w="9525">
            <a:noFill/>
            <a:miter lim="800000"/>
            <a:headEnd/>
            <a:tailEnd/>
          </a:ln>
        </p:spPr>
      </p:pic>
      <p:sp>
        <p:nvSpPr>
          <p:cNvPr id="9220" name="Slide Number Placeholder 5"/>
          <p:cNvSpPr>
            <a:spLocks noGrp="1"/>
          </p:cNvSpPr>
          <p:nvPr>
            <p:ph type="sldNum" sz="quarter" idx="12"/>
          </p:nvPr>
        </p:nvSpPr>
        <p:spPr>
          <a:noFill/>
        </p:spPr>
        <p:txBody>
          <a:bodyPr/>
          <a:lstStyle/>
          <a:p>
            <a:fld id="{F23C68C0-3C19-4B2B-AA70-910D81638C55}" type="slidenum">
              <a:rPr lang="en-US" smtClean="0"/>
              <a:pPr/>
              <a:t>13</a:t>
            </a:fld>
            <a:endParaRPr lang="en-US" sz="1400" dirty="0" smtClean="0"/>
          </a:p>
        </p:txBody>
      </p:sp>
      <p:sp>
        <p:nvSpPr>
          <p:cNvPr id="5" name="TextBox 4"/>
          <p:cNvSpPr txBox="1"/>
          <p:nvPr/>
        </p:nvSpPr>
        <p:spPr>
          <a:xfrm>
            <a:off x="609600" y="2590800"/>
            <a:ext cx="941283" cy="584775"/>
          </a:xfrm>
          <a:prstGeom prst="rect">
            <a:avLst/>
          </a:prstGeom>
          <a:solidFill>
            <a:srgbClr val="FFFF00"/>
          </a:solidFill>
        </p:spPr>
        <p:txBody>
          <a:bodyPr wrap="none" rtlCol="0">
            <a:spAutoFit/>
          </a:bodyPr>
          <a:lstStyle/>
          <a:p>
            <a:r>
              <a:rPr lang="en-US" sz="3200" dirty="0" smtClean="0"/>
              <a:t>-10</a:t>
            </a:r>
            <a:endParaRPr lang="en-US" sz="3200" dirty="0"/>
          </a:p>
        </p:txBody>
      </p:sp>
      <p:sp>
        <p:nvSpPr>
          <p:cNvPr id="6" name="TextBox 5"/>
          <p:cNvSpPr txBox="1"/>
          <p:nvPr/>
        </p:nvSpPr>
        <p:spPr>
          <a:xfrm>
            <a:off x="762000" y="3733800"/>
            <a:ext cx="704039" cy="584775"/>
          </a:xfrm>
          <a:prstGeom prst="rect">
            <a:avLst/>
          </a:prstGeom>
          <a:solidFill>
            <a:srgbClr val="FFFF00"/>
          </a:solidFill>
        </p:spPr>
        <p:txBody>
          <a:bodyPr wrap="none" rtlCol="0">
            <a:spAutoFit/>
          </a:bodyPr>
          <a:lstStyle/>
          <a:p>
            <a:r>
              <a:rPr lang="en-US" sz="3200" dirty="0" smtClean="0"/>
              <a:t>10</a:t>
            </a:r>
            <a:endParaRPr lang="en-US" sz="3200" dirty="0"/>
          </a:p>
        </p:txBody>
      </p:sp>
      <p:sp>
        <p:nvSpPr>
          <p:cNvPr id="7" name="TextBox 6"/>
          <p:cNvSpPr txBox="1"/>
          <p:nvPr/>
        </p:nvSpPr>
        <p:spPr>
          <a:xfrm>
            <a:off x="762000" y="4953000"/>
            <a:ext cx="704039" cy="584775"/>
          </a:xfrm>
          <a:prstGeom prst="rect">
            <a:avLst/>
          </a:prstGeom>
          <a:solidFill>
            <a:srgbClr val="FFFF00"/>
          </a:solidFill>
        </p:spPr>
        <p:txBody>
          <a:bodyPr wrap="none" rtlCol="0">
            <a:spAutoFit/>
          </a:bodyPr>
          <a:lstStyle/>
          <a:p>
            <a:r>
              <a:rPr lang="en-US" sz="3200" dirty="0" smtClean="0"/>
              <a:t>30</a:t>
            </a:r>
            <a:endParaRPr lang="en-US" sz="3200" dirty="0"/>
          </a:p>
        </p:txBody>
      </p:sp>
      <p:sp>
        <p:nvSpPr>
          <p:cNvPr id="8" name="TextBox 7"/>
          <p:cNvSpPr txBox="1"/>
          <p:nvPr/>
        </p:nvSpPr>
        <p:spPr>
          <a:xfrm>
            <a:off x="762000" y="6273225"/>
            <a:ext cx="704039" cy="584775"/>
          </a:xfrm>
          <a:prstGeom prst="rect">
            <a:avLst/>
          </a:prstGeom>
          <a:solidFill>
            <a:srgbClr val="FFFF00"/>
          </a:solidFill>
        </p:spPr>
        <p:txBody>
          <a:bodyPr wrap="none" rtlCol="0">
            <a:spAutoFit/>
          </a:bodyPr>
          <a:lstStyle/>
          <a:p>
            <a:r>
              <a:rPr lang="en-US" sz="3200" dirty="0" smtClean="0"/>
              <a:t>50</a:t>
            </a:r>
            <a:endParaRPr lang="en-US" sz="3200" dirty="0"/>
          </a:p>
        </p:txBody>
      </p:sp>
      <p:sp>
        <p:nvSpPr>
          <p:cNvPr id="9" name="Rectangle 8"/>
          <p:cNvSpPr/>
          <p:nvPr/>
        </p:nvSpPr>
        <p:spPr>
          <a:xfrm>
            <a:off x="2590800" y="3429000"/>
            <a:ext cx="5791200" cy="152400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accent4">
                    <a:lumMod val="75000"/>
                  </a:schemeClr>
                </a:solidFill>
              </a:rPr>
              <a:t>Imposing a 20-25 dB threshold range</a:t>
            </a:r>
          </a:p>
          <a:p>
            <a:pPr algn="ctr"/>
            <a:r>
              <a:rPr lang="en-US" sz="2400" dirty="0" smtClean="0">
                <a:solidFill>
                  <a:schemeClr val="accent4">
                    <a:lumMod val="75000"/>
                  </a:schemeClr>
                </a:solidFill>
              </a:rPr>
              <a:t>for a 35 dB HL input</a:t>
            </a:r>
            <a:endParaRPr lang="en-US" sz="2400" dirty="0">
              <a:solidFill>
                <a:schemeClr val="accent4">
                  <a:lumMod val="75000"/>
                </a:schemeClr>
              </a:solidFill>
            </a:endParaRPr>
          </a:p>
        </p:txBody>
      </p:sp>
      <p:sp>
        <p:nvSpPr>
          <p:cNvPr id="11" name="TextBox 10"/>
          <p:cNvSpPr txBox="1"/>
          <p:nvPr/>
        </p:nvSpPr>
        <p:spPr>
          <a:xfrm>
            <a:off x="2514600" y="6096000"/>
            <a:ext cx="5493812" cy="461665"/>
          </a:xfrm>
          <a:prstGeom prst="rect">
            <a:avLst/>
          </a:prstGeom>
          <a:solidFill>
            <a:schemeClr val="bg1">
              <a:lumMod val="75000"/>
            </a:schemeClr>
          </a:solidFill>
        </p:spPr>
        <p:txBody>
          <a:bodyPr wrap="none" rtlCol="0">
            <a:spAutoFit/>
          </a:bodyPr>
          <a:lstStyle/>
          <a:p>
            <a:r>
              <a:rPr lang="en-US" sz="2400" b="1" dirty="0" smtClean="0">
                <a:solidFill>
                  <a:schemeClr val="accent4">
                    <a:lumMod val="75000"/>
                  </a:schemeClr>
                </a:solidFill>
              </a:rPr>
              <a:t>40 dots representing 40% audibility</a:t>
            </a:r>
            <a:endParaRPr lang="en-US" sz="2400" b="1" dirty="0">
              <a:solidFill>
                <a:schemeClr val="accent4">
                  <a:lumMod val="75000"/>
                </a:schemeClr>
              </a:solidFill>
            </a:endParaRPr>
          </a:p>
        </p:txBody>
      </p:sp>
      <p:sp>
        <p:nvSpPr>
          <p:cNvPr id="12" name="TextBox 11"/>
          <p:cNvSpPr txBox="1"/>
          <p:nvPr/>
        </p:nvSpPr>
        <p:spPr>
          <a:xfrm>
            <a:off x="5791200" y="2362200"/>
            <a:ext cx="2743200" cy="369332"/>
          </a:xfrm>
          <a:prstGeom prst="rect">
            <a:avLst/>
          </a:prstGeom>
          <a:solidFill>
            <a:srgbClr val="FFFF00"/>
          </a:solidFill>
        </p:spPr>
        <p:txBody>
          <a:bodyPr wrap="square" rtlCol="0">
            <a:spAutoFit/>
          </a:bodyPr>
          <a:lstStyle/>
          <a:p>
            <a:r>
              <a:rPr lang="en-US" dirty="0" smtClean="0"/>
              <a:t>What about 35 dB HL?</a:t>
            </a:r>
            <a:endParaRPr lang="en-US" dirty="0"/>
          </a:p>
        </p:txBody>
      </p:sp>
      <p:sp>
        <p:nvSpPr>
          <p:cNvPr id="13" name="TextBox 12"/>
          <p:cNvSpPr txBox="1"/>
          <p:nvPr/>
        </p:nvSpPr>
        <p:spPr>
          <a:xfrm>
            <a:off x="5791200" y="2895600"/>
            <a:ext cx="2743200" cy="369332"/>
          </a:xfrm>
          <a:prstGeom prst="rect">
            <a:avLst/>
          </a:prstGeom>
          <a:solidFill>
            <a:srgbClr val="FFFF00"/>
          </a:solidFill>
        </p:spPr>
        <p:txBody>
          <a:bodyPr wrap="square" rtlCol="0">
            <a:spAutoFit/>
          </a:bodyPr>
          <a:lstStyle/>
          <a:p>
            <a:r>
              <a:rPr lang="en-US" dirty="0" smtClean="0"/>
              <a:t>What about 50 dB HL?</a:t>
            </a:r>
            <a:endParaRPr lang="en-US" dirty="0"/>
          </a:p>
        </p:txBody>
      </p:sp>
      <p:sp>
        <p:nvSpPr>
          <p:cNvPr id="14" name="TextBox 13"/>
          <p:cNvSpPr txBox="1"/>
          <p:nvPr/>
        </p:nvSpPr>
        <p:spPr>
          <a:xfrm>
            <a:off x="1752600" y="2362200"/>
            <a:ext cx="3200400" cy="646331"/>
          </a:xfrm>
          <a:prstGeom prst="rect">
            <a:avLst/>
          </a:prstGeom>
          <a:solidFill>
            <a:srgbClr val="FFC000"/>
          </a:solidFill>
        </p:spPr>
        <p:txBody>
          <a:bodyPr wrap="square" rtlCol="0">
            <a:spAutoFit/>
          </a:bodyPr>
          <a:lstStyle/>
          <a:p>
            <a:r>
              <a:rPr lang="en-US" dirty="0" smtClean="0"/>
              <a:t>Who really cares about 45 dB HL in a classroom?</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cstate="print"/>
          <a:srcRect l="57413" t="20667" r="15502" b="22444"/>
          <a:stretch>
            <a:fillRect/>
          </a:stretch>
        </p:blipFill>
        <p:spPr bwMode="auto">
          <a:xfrm>
            <a:off x="1" y="457199"/>
            <a:ext cx="9129710" cy="615054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14400"/>
            <a:ext cx="9144000" cy="2285999"/>
          </a:xfrm>
        </p:spPr>
        <p:txBody>
          <a:bodyPr>
            <a:normAutofit fontScale="92500"/>
          </a:bodyPr>
          <a:lstStyle/>
          <a:p>
            <a:pPr>
              <a:buNone/>
            </a:pPr>
            <a:r>
              <a:rPr lang="en-US" sz="2800" dirty="0" smtClean="0"/>
              <a:t>Using the audibility information for 35 &amp;                        50 dB inputs: What is the most common aided hearing level range for students in the mainstream that you serve? Based on this, what is the estimated audibility for speech presented at 35 dB and 50 dB?</a:t>
            </a:r>
            <a:endParaRPr lang="en-US" sz="2800" dirty="0"/>
          </a:p>
        </p:txBody>
      </p:sp>
      <p:sp>
        <p:nvSpPr>
          <p:cNvPr id="2" name="Title 1"/>
          <p:cNvSpPr>
            <a:spLocks noGrp="1"/>
          </p:cNvSpPr>
          <p:nvPr>
            <p:ph type="title"/>
          </p:nvPr>
        </p:nvSpPr>
        <p:spPr>
          <a:xfrm>
            <a:off x="228600" y="274638"/>
            <a:ext cx="8001000" cy="792162"/>
          </a:xfrm>
        </p:spPr>
        <p:txBody>
          <a:bodyPr/>
          <a:lstStyle/>
          <a:p>
            <a:r>
              <a:rPr lang="en-US" dirty="0" smtClean="0"/>
              <a:t>Turn-and-Talk:  Audibility</a:t>
            </a:r>
            <a:endParaRPr lang="en-US" dirty="0"/>
          </a:p>
        </p:txBody>
      </p:sp>
      <p:pic>
        <p:nvPicPr>
          <p:cNvPr id="4" name="Picture 3"/>
          <p:cNvPicPr>
            <a:picLocks noChangeAspect="1" noChangeArrowheads="1"/>
          </p:cNvPicPr>
          <p:nvPr/>
        </p:nvPicPr>
        <p:blipFill>
          <a:blip r:embed="rId2" cstate="print"/>
          <a:srcRect l="57413" t="20667" r="15502" b="31079"/>
          <a:stretch>
            <a:fillRect/>
          </a:stretch>
        </p:blipFill>
        <p:spPr bwMode="auto">
          <a:xfrm>
            <a:off x="0" y="2939144"/>
            <a:ext cx="6858000" cy="3918856"/>
          </a:xfrm>
          <a:prstGeom prst="rect">
            <a:avLst/>
          </a:prstGeom>
          <a:noFill/>
          <a:ln w="9525">
            <a:noFill/>
            <a:miter lim="800000"/>
            <a:headEnd/>
            <a:tailEnd/>
          </a:ln>
        </p:spPr>
      </p:pic>
      <p:pic>
        <p:nvPicPr>
          <p:cNvPr id="5" name="Picture 1" descr="C:\Users\karen\AppData\Local\Microsoft\Windows\Temporary Internet Files\Content.IE5\G6SXG491\MC900149396[1].wmf"/>
          <p:cNvPicPr>
            <a:picLocks noChangeAspect="1" noChangeArrowheads="1"/>
          </p:cNvPicPr>
          <p:nvPr/>
        </p:nvPicPr>
        <p:blipFill>
          <a:blip r:embed="rId3" cstate="print"/>
          <a:srcRect/>
          <a:stretch>
            <a:fillRect/>
          </a:stretch>
        </p:blipFill>
        <p:spPr bwMode="auto">
          <a:xfrm>
            <a:off x="6920620" y="0"/>
            <a:ext cx="2223380" cy="1351368"/>
          </a:xfrm>
          <a:prstGeom prst="rect">
            <a:avLst/>
          </a:prstGeom>
          <a:noFill/>
        </p:spPr>
      </p:pic>
      <p:sp>
        <p:nvSpPr>
          <p:cNvPr id="6" name="TextBox 5"/>
          <p:cNvSpPr txBox="1"/>
          <p:nvPr/>
        </p:nvSpPr>
        <p:spPr>
          <a:xfrm>
            <a:off x="7010400" y="3200400"/>
            <a:ext cx="2133600" cy="2677656"/>
          </a:xfrm>
          <a:prstGeom prst="rect">
            <a:avLst/>
          </a:prstGeom>
          <a:noFill/>
        </p:spPr>
        <p:txBody>
          <a:bodyPr wrap="square" rtlCol="0">
            <a:spAutoFit/>
          </a:bodyPr>
          <a:lstStyle/>
          <a:p>
            <a:r>
              <a:rPr lang="en-US" sz="2400" dirty="0" smtClean="0"/>
              <a:t>What does this say about ability to perceive speech in the classroom?</a:t>
            </a:r>
            <a:endParaRPr lang="en-US" sz="24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1371600" y="174625"/>
            <a:ext cx="7086600" cy="769938"/>
          </a:xfrm>
        </p:spPr>
        <p:txBody>
          <a:bodyPr>
            <a:normAutofit fontScale="90000"/>
          </a:bodyPr>
          <a:lstStyle/>
          <a:p>
            <a:r>
              <a:rPr lang="en-US" sz="4000" dirty="0" smtClean="0"/>
              <a:t> Audibility ≠ word recognition</a:t>
            </a:r>
            <a:br>
              <a:rPr lang="en-US" sz="4000" dirty="0" smtClean="0"/>
            </a:br>
            <a:r>
              <a:rPr lang="en-US" sz="3100" dirty="0" smtClean="0"/>
              <a:t>‘Opportunity’ ≠  ‘Function’     </a:t>
            </a:r>
            <a:endParaRPr lang="en-US" sz="4000" dirty="0" smtClean="0"/>
          </a:p>
        </p:txBody>
      </p:sp>
      <p:sp>
        <p:nvSpPr>
          <p:cNvPr id="24579" name="Content Placeholder 2"/>
          <p:cNvSpPr>
            <a:spLocks noGrp="1"/>
          </p:cNvSpPr>
          <p:nvPr>
            <p:ph idx="1"/>
          </p:nvPr>
        </p:nvSpPr>
        <p:spPr>
          <a:xfrm>
            <a:off x="0" y="1177925"/>
            <a:ext cx="8928100" cy="5680075"/>
          </a:xfrm>
        </p:spPr>
        <p:txBody>
          <a:bodyPr>
            <a:normAutofit fontScale="92500"/>
          </a:bodyPr>
          <a:lstStyle/>
          <a:p>
            <a:pPr eaLnBrk="1" hangingPunct="1"/>
            <a:r>
              <a:rPr lang="en-US" sz="2800" dirty="0" smtClean="0"/>
              <a:t>Understanding with limited audibility depends </a:t>
            </a:r>
            <a:r>
              <a:rPr lang="en-US" sz="2600" dirty="0" smtClean="0"/>
              <a:t>upon:</a:t>
            </a:r>
            <a:endParaRPr lang="en-US" sz="2800" dirty="0" smtClean="0"/>
          </a:p>
          <a:p>
            <a:pPr lvl="1" eaLnBrk="1" hangingPunct="1">
              <a:lnSpc>
                <a:spcPct val="90000"/>
              </a:lnSpc>
            </a:pPr>
            <a:r>
              <a:rPr lang="en-US" dirty="0" smtClean="0"/>
              <a:t>Clarity of speech signal (hearing loss, noise)</a:t>
            </a:r>
          </a:p>
          <a:p>
            <a:pPr lvl="1" eaLnBrk="1" hangingPunct="1">
              <a:lnSpc>
                <a:spcPct val="90000"/>
              </a:lnSpc>
            </a:pPr>
            <a:r>
              <a:rPr lang="en-US" dirty="0" smtClean="0"/>
              <a:t>Attention / Motivation/ Ease of listening</a:t>
            </a:r>
          </a:p>
          <a:p>
            <a:pPr lvl="1" eaLnBrk="1" hangingPunct="1">
              <a:lnSpc>
                <a:spcPct val="90000"/>
              </a:lnSpc>
            </a:pPr>
            <a:r>
              <a:rPr lang="en-US" dirty="0" smtClean="0"/>
              <a:t>Knowledge of topic</a:t>
            </a:r>
          </a:p>
          <a:p>
            <a:pPr lvl="1" eaLnBrk="1" hangingPunct="1">
              <a:lnSpc>
                <a:spcPct val="90000"/>
              </a:lnSpc>
            </a:pPr>
            <a:r>
              <a:rPr lang="en-US" dirty="0" smtClean="0"/>
              <a:t>Language complexity to be able to guess from context</a:t>
            </a:r>
          </a:p>
          <a:p>
            <a:pPr eaLnBrk="1" hangingPunct="1"/>
            <a:r>
              <a:rPr lang="en-US" sz="2800" dirty="0" smtClean="0"/>
              <a:t>Adults with 50% audibility may identify 70% of single words and 95% of sentences </a:t>
            </a:r>
            <a:r>
              <a:rPr lang="en-US" sz="2200" dirty="0" smtClean="0"/>
              <a:t>(Miller &amp; Heise, 1951)</a:t>
            </a:r>
            <a:endParaRPr lang="en-US" sz="2800" dirty="0" smtClean="0"/>
          </a:p>
          <a:p>
            <a:pPr eaLnBrk="1" hangingPunct="1"/>
            <a:r>
              <a:rPr lang="en-US" sz="2800" dirty="0" smtClean="0"/>
              <a:t>Audibility is compromised by noise and reverb.</a:t>
            </a:r>
            <a:endParaRPr lang="en-US" sz="2800" b="1" dirty="0" smtClean="0"/>
          </a:p>
          <a:p>
            <a:pPr eaLnBrk="1" hangingPunct="1"/>
            <a:r>
              <a:rPr lang="en-US" sz="2800" dirty="0" smtClean="0"/>
              <a:t>Visual cues can help understanding.</a:t>
            </a:r>
          </a:p>
          <a:p>
            <a:pPr eaLnBrk="1" hangingPunct="1"/>
            <a:r>
              <a:rPr lang="en-US" sz="2800" dirty="0" smtClean="0"/>
              <a:t>This is why it is necessary to do a </a:t>
            </a:r>
            <a:r>
              <a:rPr lang="en-US" sz="2800" b="1" dirty="0" smtClean="0">
                <a:solidFill>
                  <a:srgbClr val="0000CC"/>
                </a:solidFill>
              </a:rPr>
              <a:t>Functional Listening Evaluation</a:t>
            </a:r>
          </a:p>
          <a:p>
            <a:pPr eaLnBrk="1" hangingPunct="1"/>
            <a:r>
              <a:rPr lang="en-US" sz="2800" b="1" dirty="0" smtClean="0"/>
              <a:t>So how do typically hearing children perform in noise?</a:t>
            </a:r>
          </a:p>
        </p:txBody>
      </p:sp>
      <p:pic>
        <p:nvPicPr>
          <p:cNvPr id="24580" name="Picture 15" descr="C:\Users\karen\AppData\Local\Microsoft\Windows\Temporary Internet Files\Content.IE5\X11QQM60\MCj04417280000[1].png"/>
          <p:cNvPicPr>
            <a:picLocks noChangeAspect="1" noChangeArrowheads="1"/>
          </p:cNvPicPr>
          <p:nvPr/>
        </p:nvPicPr>
        <p:blipFill>
          <a:blip r:embed="rId2" cstate="print"/>
          <a:srcRect/>
          <a:stretch>
            <a:fillRect/>
          </a:stretch>
        </p:blipFill>
        <p:spPr bwMode="auto">
          <a:xfrm>
            <a:off x="6858000" y="914400"/>
            <a:ext cx="2286000" cy="2286000"/>
          </a:xfrm>
          <a:prstGeom prst="rect">
            <a:avLst/>
          </a:prstGeom>
          <a:noFill/>
          <a:ln w="9525">
            <a:noFill/>
            <a:miter lim="800000"/>
            <a:headEnd/>
            <a:tailEnd/>
          </a:ln>
        </p:spPr>
      </p:pic>
      <p:pic>
        <p:nvPicPr>
          <p:cNvPr id="3074" name="Picture 2" descr="C:\Users\karen\AppData\Local\Microsoft\Windows\Temporary Internet Files\Content.IE5\523QAPCS\MC900078711[1].wmf"/>
          <p:cNvPicPr>
            <a:picLocks noChangeAspect="1" noChangeArrowheads="1"/>
          </p:cNvPicPr>
          <p:nvPr/>
        </p:nvPicPr>
        <p:blipFill>
          <a:blip r:embed="rId3" cstate="print"/>
          <a:srcRect/>
          <a:stretch>
            <a:fillRect/>
          </a:stretch>
        </p:blipFill>
        <p:spPr bwMode="auto">
          <a:xfrm>
            <a:off x="8153400" y="4953000"/>
            <a:ext cx="685367" cy="166235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579">
                                            <p:txEl>
                                              <p:pRg st="5" end="5"/>
                                            </p:txEl>
                                          </p:spTgt>
                                        </p:tgtEl>
                                        <p:attrNameLst>
                                          <p:attrName>style.visibility</p:attrName>
                                        </p:attrNameLst>
                                      </p:cBhvr>
                                      <p:to>
                                        <p:strVal val="visible"/>
                                      </p:to>
                                    </p:set>
                                    <p:anim calcmode="lin" valueType="num">
                                      <p:cBhvr additive="base">
                                        <p:cTn id="7" dur="500" fill="hold"/>
                                        <p:tgtEl>
                                          <p:spTgt spid="24579">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4579">
                                            <p:txEl>
                                              <p:pRg st="5" end="5"/>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4579">
                                            <p:txEl>
                                              <p:pRg st="6" end="6"/>
                                            </p:txEl>
                                          </p:spTgt>
                                        </p:tgtEl>
                                        <p:attrNameLst>
                                          <p:attrName>style.visibility</p:attrName>
                                        </p:attrNameLst>
                                      </p:cBhvr>
                                      <p:to>
                                        <p:strVal val="visible"/>
                                      </p:to>
                                    </p:set>
                                    <p:anim calcmode="lin" valueType="num">
                                      <p:cBhvr additive="base">
                                        <p:cTn id="11" dur="500" fill="hold"/>
                                        <p:tgtEl>
                                          <p:spTgt spid="24579">
                                            <p:txEl>
                                              <p:pRg st="6" end="6"/>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4579">
                                            <p:txEl>
                                              <p:pRg st="6" end="6"/>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4579">
                                            <p:txEl>
                                              <p:pRg st="7" end="7"/>
                                            </p:txEl>
                                          </p:spTgt>
                                        </p:tgtEl>
                                        <p:attrNameLst>
                                          <p:attrName>style.visibility</p:attrName>
                                        </p:attrNameLst>
                                      </p:cBhvr>
                                      <p:to>
                                        <p:strVal val="visible"/>
                                      </p:to>
                                    </p:set>
                                    <p:anim calcmode="lin" valueType="num">
                                      <p:cBhvr additive="base">
                                        <p:cTn id="15" dur="500" fill="hold"/>
                                        <p:tgtEl>
                                          <p:spTgt spid="24579">
                                            <p:txEl>
                                              <p:pRg st="7" end="7"/>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4579">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4579">
                                            <p:txEl>
                                              <p:pRg st="8" end="8"/>
                                            </p:txEl>
                                          </p:spTgt>
                                        </p:tgtEl>
                                        <p:attrNameLst>
                                          <p:attrName>style.visibility</p:attrName>
                                        </p:attrNameLst>
                                      </p:cBhvr>
                                      <p:to>
                                        <p:strVal val="visible"/>
                                      </p:to>
                                    </p:set>
                                    <p:anim calcmode="lin" valueType="num">
                                      <p:cBhvr additive="base">
                                        <p:cTn id="21" dur="500" fill="hold"/>
                                        <p:tgtEl>
                                          <p:spTgt spid="24579">
                                            <p:txEl>
                                              <p:pRg st="8" end="8"/>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4579">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4579">
                                            <p:txEl>
                                              <p:pRg st="9" end="9"/>
                                            </p:txEl>
                                          </p:spTgt>
                                        </p:tgtEl>
                                        <p:attrNameLst>
                                          <p:attrName>style.visibility</p:attrName>
                                        </p:attrNameLst>
                                      </p:cBhvr>
                                      <p:to>
                                        <p:strVal val="visible"/>
                                      </p:to>
                                    </p:set>
                                    <p:anim calcmode="lin" valueType="num">
                                      <p:cBhvr additive="base">
                                        <p:cTn id="27" dur="500" fill="hold"/>
                                        <p:tgtEl>
                                          <p:spTgt spid="24579">
                                            <p:txEl>
                                              <p:pRg st="9" end="9"/>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4579">
                                            <p:txEl>
                                              <p:pRg st="9" end="9"/>
                                            </p:txEl>
                                          </p:spTgt>
                                        </p:tgtEl>
                                        <p:attrNameLst>
                                          <p:attrName>ppt_y</p:attrName>
                                        </p:attrNameLst>
                                      </p:cBhvr>
                                      <p:tavLst>
                                        <p:tav tm="0">
                                          <p:val>
                                            <p:strVal val="1+#ppt_h/2"/>
                                          </p:val>
                                        </p:tav>
                                        <p:tav tm="100000">
                                          <p:val>
                                            <p:strVal val="#ppt_y"/>
                                          </p:val>
                                        </p:tav>
                                      </p:tavLst>
                                    </p:anim>
                                  </p:childTnLst>
                                </p:cTn>
                              </p:par>
                              <p:par>
                                <p:cTn id="29" presetID="1" presetClass="entr" presetSubtype="0" fill="hold" nodeType="withEffect">
                                  <p:stCondLst>
                                    <p:cond delay="0"/>
                                  </p:stCondLst>
                                  <p:childTnLst>
                                    <p:set>
                                      <p:cBhvr>
                                        <p:cTn id="30"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22" name="Rectangle 1"/>
          <p:cNvSpPr>
            <a:spLocks noChangeArrowheads="1"/>
          </p:cNvSpPr>
          <p:nvPr/>
        </p:nvSpPr>
        <p:spPr bwMode="auto">
          <a:xfrm>
            <a:off x="304800" y="3962400"/>
            <a:ext cx="8382000" cy="2154436"/>
          </a:xfrm>
          <a:prstGeom prst="rect">
            <a:avLst/>
          </a:prstGeom>
          <a:solidFill>
            <a:srgbClr val="FFFF00"/>
          </a:solidFill>
          <a:ln w="9525">
            <a:noFill/>
            <a:miter lim="800000"/>
            <a:headEnd/>
            <a:tailEnd/>
          </a:ln>
        </p:spPr>
        <p:txBody>
          <a:bodyPr wrap="square" lIns="0" tIns="0" rIns="0" bIns="0" anchor="ctr">
            <a:spAutoFit/>
          </a:bodyPr>
          <a:lstStyle/>
          <a:p>
            <a:pPr indent="457200">
              <a:buFont typeface="Arial" pitchFamily="34" charset="0"/>
              <a:buChar char="•"/>
            </a:pPr>
            <a:r>
              <a:rPr lang="en-US" sz="2800" dirty="0" smtClean="0">
                <a:solidFill>
                  <a:srgbClr val="000000"/>
                </a:solidFill>
                <a:latin typeface="Calibri" pitchFamily="34" charset="0"/>
                <a:cs typeface="Calibri" pitchFamily="34" charset="0"/>
              </a:rPr>
              <a:t>1999 data from </a:t>
            </a:r>
            <a:r>
              <a:rPr lang="en-US" sz="2400" dirty="0" smtClean="0">
                <a:solidFill>
                  <a:srgbClr val="000000"/>
                </a:solidFill>
                <a:ea typeface="Calibri" pitchFamily="34" charset="0"/>
                <a:cs typeface="Calibri" pitchFamily="34" charset="0"/>
              </a:rPr>
              <a:t>Bodkin, Madell, and Rosenfeld </a:t>
            </a:r>
            <a:endParaRPr lang="en-US" sz="2800" dirty="0" smtClean="0">
              <a:solidFill>
                <a:srgbClr val="000000"/>
              </a:solidFill>
              <a:ea typeface="Calibri" pitchFamily="34" charset="0"/>
              <a:cs typeface="Calibri" pitchFamily="34" charset="0"/>
            </a:endParaRPr>
          </a:p>
          <a:p>
            <a:pPr indent="457200">
              <a:buFont typeface="Arial" pitchFamily="34" charset="0"/>
              <a:buChar char="•"/>
            </a:pPr>
            <a:r>
              <a:rPr lang="en-US" sz="2800" dirty="0" smtClean="0">
                <a:solidFill>
                  <a:srgbClr val="000000"/>
                </a:solidFill>
                <a:latin typeface="Calibri" pitchFamily="34" charset="0"/>
                <a:cs typeface="Calibri" pitchFamily="34" charset="0"/>
              </a:rPr>
              <a:t>126 </a:t>
            </a:r>
            <a:r>
              <a:rPr lang="en-US" sz="2800" dirty="0">
                <a:solidFill>
                  <a:srgbClr val="000000"/>
                </a:solidFill>
                <a:latin typeface="Calibri" pitchFamily="34" charset="0"/>
                <a:cs typeface="Calibri" pitchFamily="34" charset="0"/>
              </a:rPr>
              <a:t>typically hearing  children ages 3-17 years </a:t>
            </a:r>
          </a:p>
          <a:p>
            <a:pPr indent="457200">
              <a:buFont typeface="Arial" pitchFamily="34" charset="0"/>
              <a:buChar char="•"/>
            </a:pPr>
            <a:r>
              <a:rPr lang="en-US" sz="2800" dirty="0" smtClean="0">
                <a:solidFill>
                  <a:srgbClr val="000000"/>
                </a:solidFill>
                <a:latin typeface="Calibri" pitchFamily="34" charset="0"/>
                <a:cs typeface="Calibri" pitchFamily="34" charset="0"/>
              </a:rPr>
              <a:t>Listening </a:t>
            </a:r>
            <a:r>
              <a:rPr lang="en-US" sz="2800" dirty="0">
                <a:solidFill>
                  <a:srgbClr val="000000"/>
                </a:solidFill>
                <a:latin typeface="Calibri" pitchFamily="34" charset="0"/>
                <a:cs typeface="Calibri" pitchFamily="34" charset="0"/>
              </a:rPr>
              <a:t>at 35 and 50 dB HL. </a:t>
            </a:r>
          </a:p>
          <a:p>
            <a:pPr indent="457200">
              <a:buFont typeface="Arial" pitchFamily="34" charset="0"/>
              <a:buChar char="•"/>
            </a:pPr>
            <a:r>
              <a:rPr lang="en-US" sz="2800" dirty="0">
                <a:solidFill>
                  <a:srgbClr val="000000"/>
                </a:solidFill>
                <a:latin typeface="Calibri" pitchFamily="34" charset="0"/>
                <a:cs typeface="Calibri" pitchFamily="34" charset="0"/>
              </a:rPr>
              <a:t>Age appropriate open set single word lists </a:t>
            </a:r>
            <a:r>
              <a:rPr lang="en-US" sz="2800" dirty="0" smtClean="0">
                <a:solidFill>
                  <a:srgbClr val="000000"/>
                </a:solidFill>
                <a:latin typeface="Calibri" pitchFamily="34" charset="0"/>
                <a:cs typeface="Calibri" pitchFamily="34" charset="0"/>
              </a:rPr>
              <a:t> </a:t>
            </a:r>
            <a:r>
              <a:rPr lang="en-US" dirty="0" smtClean="0">
                <a:solidFill>
                  <a:srgbClr val="000000"/>
                </a:solidFill>
                <a:latin typeface="Calibri" pitchFamily="34" charset="0"/>
                <a:cs typeface="Calibri" pitchFamily="34" charset="0"/>
              </a:rPr>
              <a:t>(NU-C, PBK, W-22)</a:t>
            </a:r>
            <a:endParaRPr lang="en-US" sz="2800" dirty="0">
              <a:solidFill>
                <a:srgbClr val="000000"/>
              </a:solidFill>
              <a:latin typeface="Calibri" pitchFamily="34" charset="0"/>
              <a:cs typeface="Calibri" pitchFamily="34" charset="0"/>
            </a:endParaRPr>
          </a:p>
          <a:p>
            <a:pPr indent="457200">
              <a:buFont typeface="Arial" pitchFamily="34" charset="0"/>
              <a:buChar char="•"/>
            </a:pPr>
            <a:r>
              <a:rPr lang="en-US" sz="2800" dirty="0">
                <a:solidFill>
                  <a:srgbClr val="000000"/>
                </a:solidFill>
                <a:latin typeface="Calibri" pitchFamily="34" charset="0"/>
                <a:cs typeface="Calibri" pitchFamily="34" charset="0"/>
              </a:rPr>
              <a:t>Competing noise = </a:t>
            </a:r>
            <a:r>
              <a:rPr lang="en-US" sz="2800" dirty="0" smtClean="0">
                <a:solidFill>
                  <a:srgbClr val="000000"/>
                </a:solidFill>
                <a:latin typeface="Calibri" pitchFamily="34" charset="0"/>
                <a:cs typeface="Calibri" pitchFamily="34" charset="0"/>
              </a:rPr>
              <a:t>4-talker </a:t>
            </a:r>
            <a:r>
              <a:rPr lang="en-US" sz="2800" dirty="0">
                <a:solidFill>
                  <a:srgbClr val="000000"/>
                </a:solidFill>
                <a:latin typeface="Calibri" pitchFamily="34" charset="0"/>
                <a:cs typeface="Calibri" pitchFamily="34" charset="0"/>
              </a:rPr>
              <a:t>babble. </a:t>
            </a:r>
            <a:endParaRPr lang="en-US" sz="1600" dirty="0">
              <a:latin typeface="Calibri" pitchFamily="34" charset="0"/>
            </a:endParaRPr>
          </a:p>
        </p:txBody>
      </p:sp>
      <p:graphicFrame>
        <p:nvGraphicFramePr>
          <p:cNvPr id="5" name="Table 4"/>
          <p:cNvGraphicFramePr>
            <a:graphicFrameLocks noGrp="1"/>
          </p:cNvGraphicFramePr>
          <p:nvPr/>
        </p:nvGraphicFramePr>
        <p:xfrm>
          <a:off x="304800" y="0"/>
          <a:ext cx="8382000" cy="3943425"/>
        </p:xfrm>
        <a:graphic>
          <a:graphicData uri="http://schemas.openxmlformats.org/drawingml/2006/table">
            <a:tbl>
              <a:tblPr/>
              <a:tblGrid>
                <a:gridCol w="2895600"/>
                <a:gridCol w="1828800"/>
                <a:gridCol w="1905000"/>
                <a:gridCol w="1752600"/>
              </a:tblGrid>
              <a:tr h="662499">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2800" dirty="0" smtClean="0">
                          <a:latin typeface="Calibri"/>
                          <a:ea typeface="Calibri"/>
                          <a:cs typeface="Times New Roman"/>
                        </a:rPr>
                        <a:t>Results </a:t>
                      </a:r>
                      <a:r>
                        <a:rPr lang="en-US" sz="2800" dirty="0">
                          <a:latin typeface="Calibri"/>
                          <a:ea typeface="Calibri"/>
                          <a:cs typeface="Times New Roman"/>
                        </a:rPr>
                        <a:t>in </a:t>
                      </a:r>
                      <a:r>
                        <a:rPr lang="en-US" sz="2800" dirty="0" smtClean="0">
                          <a:latin typeface="Calibri"/>
                          <a:ea typeface="Calibri"/>
                          <a:cs typeface="Times New Roman"/>
                        </a:rPr>
                        <a:t>%</a:t>
                      </a:r>
                      <a:endParaRPr lang="en-US" sz="1100" dirty="0">
                        <a:latin typeface="Calibri"/>
                        <a:ea typeface="Calibri"/>
                        <a:cs typeface="Times New Roman"/>
                      </a:endParaRPr>
                    </a:p>
                  </a:txBody>
                  <a:tcPr marL="47329" marR="473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0" marR="0" algn="ctr">
                        <a:lnSpc>
                          <a:spcPct val="115000"/>
                        </a:lnSpc>
                        <a:spcBef>
                          <a:spcPts val="0"/>
                        </a:spcBef>
                        <a:spcAft>
                          <a:spcPts val="0"/>
                        </a:spcAft>
                      </a:pPr>
                      <a:r>
                        <a:rPr lang="en-US" sz="2800" dirty="0">
                          <a:latin typeface="Calibri"/>
                          <a:ea typeface="Calibri"/>
                          <a:cs typeface="Times New Roman"/>
                        </a:rPr>
                        <a:t>Age 3-5</a:t>
                      </a:r>
                      <a:endParaRPr lang="en-US" sz="1100" dirty="0">
                        <a:latin typeface="Calibri"/>
                        <a:ea typeface="Calibri"/>
                        <a:cs typeface="Times New Roman"/>
                      </a:endParaRPr>
                    </a:p>
                    <a:p>
                      <a:pPr marL="0" marR="0" algn="ctr">
                        <a:lnSpc>
                          <a:spcPct val="115000"/>
                        </a:lnSpc>
                        <a:spcBef>
                          <a:spcPts val="0"/>
                        </a:spcBef>
                        <a:spcAft>
                          <a:spcPts val="0"/>
                        </a:spcAft>
                      </a:pPr>
                      <a:r>
                        <a:rPr lang="en-US" sz="1700" dirty="0">
                          <a:latin typeface="Calibri"/>
                          <a:ea typeface="Calibri"/>
                          <a:cs typeface="Times New Roman"/>
                        </a:rPr>
                        <a:t>M - F</a:t>
                      </a:r>
                      <a:endParaRPr lang="en-US" sz="800" dirty="0">
                        <a:latin typeface="Calibri"/>
                        <a:ea typeface="Calibri"/>
                        <a:cs typeface="Times New Roman"/>
                      </a:endParaRPr>
                    </a:p>
                  </a:txBody>
                  <a:tcPr marL="47329" marR="473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0" marR="0" algn="ctr">
                        <a:lnSpc>
                          <a:spcPct val="115000"/>
                        </a:lnSpc>
                        <a:spcBef>
                          <a:spcPts val="0"/>
                        </a:spcBef>
                        <a:spcAft>
                          <a:spcPts val="0"/>
                        </a:spcAft>
                      </a:pPr>
                      <a:r>
                        <a:rPr lang="en-US" sz="2800" dirty="0">
                          <a:latin typeface="Calibri"/>
                          <a:ea typeface="Calibri"/>
                          <a:cs typeface="Times New Roman"/>
                        </a:rPr>
                        <a:t>Age 6-8</a:t>
                      </a:r>
                      <a:endParaRPr lang="en-US" sz="1100" dirty="0">
                        <a:latin typeface="Calibri"/>
                        <a:ea typeface="Calibri"/>
                        <a:cs typeface="Times New Roman"/>
                      </a:endParaRPr>
                    </a:p>
                    <a:p>
                      <a:pPr marL="0" marR="0" algn="ctr">
                        <a:lnSpc>
                          <a:spcPct val="115000"/>
                        </a:lnSpc>
                        <a:spcBef>
                          <a:spcPts val="0"/>
                        </a:spcBef>
                        <a:spcAft>
                          <a:spcPts val="0"/>
                        </a:spcAft>
                      </a:pPr>
                      <a:r>
                        <a:rPr lang="en-US" sz="1700" dirty="0">
                          <a:latin typeface="Calibri"/>
                          <a:ea typeface="Calibri"/>
                          <a:cs typeface="Times New Roman"/>
                        </a:rPr>
                        <a:t>M - F</a:t>
                      </a:r>
                      <a:endParaRPr lang="en-US" sz="800" dirty="0">
                        <a:latin typeface="Calibri"/>
                        <a:ea typeface="Calibri"/>
                        <a:cs typeface="Times New Roman"/>
                      </a:endParaRPr>
                    </a:p>
                  </a:txBody>
                  <a:tcPr marL="47329" marR="473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0" marR="0" algn="ctr">
                        <a:lnSpc>
                          <a:spcPct val="115000"/>
                        </a:lnSpc>
                        <a:spcBef>
                          <a:spcPts val="0"/>
                        </a:spcBef>
                        <a:spcAft>
                          <a:spcPts val="0"/>
                        </a:spcAft>
                      </a:pPr>
                      <a:r>
                        <a:rPr lang="en-US" sz="2800" dirty="0">
                          <a:latin typeface="Calibri"/>
                          <a:ea typeface="Calibri"/>
                          <a:cs typeface="Times New Roman"/>
                        </a:rPr>
                        <a:t>Age 9+</a:t>
                      </a:r>
                      <a:endParaRPr lang="en-US" sz="1100" dirty="0">
                        <a:latin typeface="Calibri"/>
                        <a:ea typeface="Calibri"/>
                        <a:cs typeface="Times New Roman"/>
                      </a:endParaRPr>
                    </a:p>
                    <a:p>
                      <a:pPr marL="0" marR="0" algn="ctr">
                        <a:lnSpc>
                          <a:spcPct val="115000"/>
                        </a:lnSpc>
                        <a:spcBef>
                          <a:spcPts val="0"/>
                        </a:spcBef>
                        <a:spcAft>
                          <a:spcPts val="0"/>
                        </a:spcAft>
                      </a:pPr>
                      <a:r>
                        <a:rPr lang="en-US" sz="1700" dirty="0">
                          <a:latin typeface="Calibri"/>
                          <a:ea typeface="Calibri"/>
                          <a:cs typeface="Times New Roman"/>
                        </a:rPr>
                        <a:t>M - F</a:t>
                      </a:r>
                      <a:endParaRPr lang="en-US" sz="800" dirty="0">
                        <a:latin typeface="Calibri"/>
                        <a:ea typeface="Calibri"/>
                        <a:cs typeface="Times New Roman"/>
                      </a:endParaRPr>
                    </a:p>
                  </a:txBody>
                  <a:tcPr marL="47329" marR="473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r>
              <a:tr h="630951">
                <a:tc>
                  <a:txBody>
                    <a:bodyPr/>
                    <a:lstStyle/>
                    <a:p>
                      <a:pPr marL="0" marR="0">
                        <a:lnSpc>
                          <a:spcPct val="115000"/>
                        </a:lnSpc>
                        <a:spcBef>
                          <a:spcPts val="0"/>
                        </a:spcBef>
                        <a:spcAft>
                          <a:spcPts val="0"/>
                        </a:spcAft>
                      </a:pPr>
                      <a:r>
                        <a:rPr lang="en-US" sz="2800" dirty="0">
                          <a:latin typeface="Calibri"/>
                          <a:ea typeface="Calibri"/>
                          <a:cs typeface="Times New Roman"/>
                        </a:rPr>
                        <a:t>Quiet 50 dB</a:t>
                      </a:r>
                      <a:endParaRPr lang="en-US" sz="1100" dirty="0">
                        <a:latin typeface="Calibri"/>
                        <a:ea typeface="Calibri"/>
                        <a:cs typeface="Times New Roman"/>
                      </a:endParaRPr>
                    </a:p>
                  </a:txBody>
                  <a:tcPr marL="47329" marR="473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0" marR="0" algn="ctr">
                        <a:lnSpc>
                          <a:spcPct val="115000"/>
                        </a:lnSpc>
                        <a:spcBef>
                          <a:spcPts val="0"/>
                        </a:spcBef>
                        <a:spcAft>
                          <a:spcPts val="0"/>
                        </a:spcAft>
                      </a:pPr>
                      <a:r>
                        <a:rPr lang="en-US" sz="2800">
                          <a:latin typeface="Calibri"/>
                          <a:ea typeface="Calibri"/>
                          <a:cs typeface="Times New Roman"/>
                        </a:rPr>
                        <a:t>98-98</a:t>
                      </a:r>
                      <a:endParaRPr lang="en-US" sz="1100">
                        <a:latin typeface="Calibri"/>
                        <a:ea typeface="Calibri"/>
                        <a:cs typeface="Times New Roman"/>
                      </a:endParaRPr>
                    </a:p>
                  </a:txBody>
                  <a:tcPr marL="47329" marR="473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0" marR="0" algn="ctr">
                        <a:lnSpc>
                          <a:spcPct val="115000"/>
                        </a:lnSpc>
                        <a:spcBef>
                          <a:spcPts val="0"/>
                        </a:spcBef>
                        <a:spcAft>
                          <a:spcPts val="0"/>
                        </a:spcAft>
                      </a:pPr>
                      <a:r>
                        <a:rPr lang="en-US" sz="2800">
                          <a:latin typeface="Calibri"/>
                          <a:ea typeface="Calibri"/>
                          <a:cs typeface="Times New Roman"/>
                        </a:rPr>
                        <a:t>98-98</a:t>
                      </a:r>
                      <a:endParaRPr lang="en-US" sz="1100">
                        <a:latin typeface="Calibri"/>
                        <a:ea typeface="Calibri"/>
                        <a:cs typeface="Times New Roman"/>
                      </a:endParaRPr>
                    </a:p>
                  </a:txBody>
                  <a:tcPr marL="47329" marR="473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0" marR="0" algn="ctr">
                        <a:lnSpc>
                          <a:spcPct val="115000"/>
                        </a:lnSpc>
                        <a:spcBef>
                          <a:spcPts val="0"/>
                        </a:spcBef>
                        <a:spcAft>
                          <a:spcPts val="0"/>
                        </a:spcAft>
                      </a:pPr>
                      <a:r>
                        <a:rPr lang="en-US" sz="2800">
                          <a:latin typeface="Calibri"/>
                          <a:ea typeface="Calibri"/>
                          <a:cs typeface="Times New Roman"/>
                        </a:rPr>
                        <a:t>99-96</a:t>
                      </a:r>
                      <a:endParaRPr lang="en-US" sz="1100">
                        <a:latin typeface="Calibri"/>
                        <a:ea typeface="Calibri"/>
                        <a:cs typeface="Times New Roman"/>
                      </a:endParaRPr>
                    </a:p>
                  </a:txBody>
                  <a:tcPr marL="47329" marR="473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r>
              <a:tr h="630951">
                <a:tc>
                  <a:txBody>
                    <a:bodyPr/>
                    <a:lstStyle/>
                    <a:p>
                      <a:pPr marL="0" marR="0">
                        <a:lnSpc>
                          <a:spcPct val="115000"/>
                        </a:lnSpc>
                        <a:spcBef>
                          <a:spcPts val="0"/>
                        </a:spcBef>
                        <a:spcAft>
                          <a:spcPts val="0"/>
                        </a:spcAft>
                      </a:pPr>
                      <a:r>
                        <a:rPr lang="en-US" sz="2800" dirty="0">
                          <a:latin typeface="Calibri"/>
                          <a:ea typeface="Calibri"/>
                          <a:cs typeface="Times New Roman"/>
                        </a:rPr>
                        <a:t>Quiet 35 dB</a:t>
                      </a:r>
                      <a:endParaRPr lang="en-US" sz="1100" dirty="0">
                        <a:latin typeface="Calibri"/>
                        <a:ea typeface="Calibri"/>
                        <a:cs typeface="Times New Roman"/>
                      </a:endParaRPr>
                    </a:p>
                  </a:txBody>
                  <a:tcPr marL="47329" marR="473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0" marR="0" algn="ctr">
                        <a:lnSpc>
                          <a:spcPct val="115000"/>
                        </a:lnSpc>
                        <a:spcBef>
                          <a:spcPts val="0"/>
                        </a:spcBef>
                        <a:spcAft>
                          <a:spcPts val="0"/>
                        </a:spcAft>
                      </a:pPr>
                      <a:r>
                        <a:rPr lang="en-US" sz="2800">
                          <a:latin typeface="Calibri"/>
                          <a:ea typeface="Calibri"/>
                          <a:cs typeface="Times New Roman"/>
                        </a:rPr>
                        <a:t>95-96</a:t>
                      </a:r>
                      <a:endParaRPr lang="en-US" sz="1100">
                        <a:latin typeface="Calibri"/>
                        <a:ea typeface="Calibri"/>
                        <a:cs typeface="Times New Roman"/>
                      </a:endParaRPr>
                    </a:p>
                  </a:txBody>
                  <a:tcPr marL="47329" marR="473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0" marR="0" algn="ctr">
                        <a:lnSpc>
                          <a:spcPct val="115000"/>
                        </a:lnSpc>
                        <a:spcBef>
                          <a:spcPts val="0"/>
                        </a:spcBef>
                        <a:spcAft>
                          <a:spcPts val="0"/>
                        </a:spcAft>
                      </a:pPr>
                      <a:r>
                        <a:rPr lang="en-US" sz="2800">
                          <a:latin typeface="Calibri"/>
                          <a:ea typeface="Calibri"/>
                          <a:cs typeface="Times New Roman"/>
                        </a:rPr>
                        <a:t>97-98</a:t>
                      </a:r>
                      <a:endParaRPr lang="en-US" sz="1100">
                        <a:latin typeface="Calibri"/>
                        <a:ea typeface="Calibri"/>
                        <a:cs typeface="Times New Roman"/>
                      </a:endParaRPr>
                    </a:p>
                  </a:txBody>
                  <a:tcPr marL="47329" marR="473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0" marR="0" algn="ctr">
                        <a:lnSpc>
                          <a:spcPct val="115000"/>
                        </a:lnSpc>
                        <a:spcBef>
                          <a:spcPts val="0"/>
                        </a:spcBef>
                        <a:spcAft>
                          <a:spcPts val="0"/>
                        </a:spcAft>
                      </a:pPr>
                      <a:r>
                        <a:rPr lang="en-US" sz="2800">
                          <a:latin typeface="Calibri"/>
                          <a:ea typeface="Calibri"/>
                          <a:cs typeface="Times New Roman"/>
                        </a:rPr>
                        <a:t>98-96</a:t>
                      </a:r>
                      <a:endParaRPr lang="en-US" sz="1100">
                        <a:latin typeface="Calibri"/>
                        <a:ea typeface="Calibri"/>
                        <a:cs typeface="Times New Roman"/>
                      </a:endParaRPr>
                    </a:p>
                  </a:txBody>
                  <a:tcPr marL="47329" marR="473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r>
              <a:tr h="630951">
                <a:tc>
                  <a:txBody>
                    <a:bodyPr/>
                    <a:lstStyle/>
                    <a:p>
                      <a:pPr marL="0" marR="0">
                        <a:lnSpc>
                          <a:spcPct val="115000"/>
                        </a:lnSpc>
                        <a:spcBef>
                          <a:spcPts val="0"/>
                        </a:spcBef>
                        <a:spcAft>
                          <a:spcPts val="0"/>
                        </a:spcAft>
                      </a:pPr>
                      <a:r>
                        <a:rPr lang="en-US" sz="2800" dirty="0">
                          <a:latin typeface="Calibri"/>
                          <a:ea typeface="Calibri"/>
                          <a:cs typeface="Times New Roman"/>
                        </a:rPr>
                        <a:t>50 dB @ +5 S/N</a:t>
                      </a:r>
                      <a:endParaRPr lang="en-US" sz="1100" dirty="0">
                        <a:latin typeface="Calibri"/>
                        <a:ea typeface="Calibri"/>
                        <a:cs typeface="Times New Roman"/>
                      </a:endParaRPr>
                    </a:p>
                  </a:txBody>
                  <a:tcPr marL="47329" marR="473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0" marR="0" algn="ctr">
                        <a:lnSpc>
                          <a:spcPct val="115000"/>
                        </a:lnSpc>
                        <a:spcBef>
                          <a:spcPts val="0"/>
                        </a:spcBef>
                        <a:spcAft>
                          <a:spcPts val="0"/>
                        </a:spcAft>
                      </a:pPr>
                      <a:r>
                        <a:rPr lang="en-US" sz="2800">
                          <a:latin typeface="Calibri"/>
                          <a:ea typeface="Calibri"/>
                          <a:cs typeface="Times New Roman"/>
                        </a:rPr>
                        <a:t>93-94</a:t>
                      </a:r>
                      <a:endParaRPr lang="en-US" sz="1100">
                        <a:latin typeface="Calibri"/>
                        <a:ea typeface="Calibri"/>
                        <a:cs typeface="Times New Roman"/>
                      </a:endParaRPr>
                    </a:p>
                  </a:txBody>
                  <a:tcPr marL="47329" marR="473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0" marR="0" algn="ctr">
                        <a:lnSpc>
                          <a:spcPct val="115000"/>
                        </a:lnSpc>
                        <a:spcBef>
                          <a:spcPts val="0"/>
                        </a:spcBef>
                        <a:spcAft>
                          <a:spcPts val="0"/>
                        </a:spcAft>
                      </a:pPr>
                      <a:r>
                        <a:rPr lang="en-US" sz="2800">
                          <a:latin typeface="Calibri"/>
                          <a:ea typeface="Calibri"/>
                          <a:cs typeface="Times New Roman"/>
                        </a:rPr>
                        <a:t>94-95</a:t>
                      </a:r>
                      <a:endParaRPr lang="en-US" sz="1100">
                        <a:latin typeface="Calibri"/>
                        <a:ea typeface="Calibri"/>
                        <a:cs typeface="Times New Roman"/>
                      </a:endParaRPr>
                    </a:p>
                  </a:txBody>
                  <a:tcPr marL="47329" marR="473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0" marR="0" algn="ctr">
                        <a:lnSpc>
                          <a:spcPct val="115000"/>
                        </a:lnSpc>
                        <a:spcBef>
                          <a:spcPts val="0"/>
                        </a:spcBef>
                        <a:spcAft>
                          <a:spcPts val="0"/>
                        </a:spcAft>
                      </a:pPr>
                      <a:r>
                        <a:rPr lang="en-US" sz="2800">
                          <a:latin typeface="Calibri"/>
                          <a:ea typeface="Calibri"/>
                          <a:cs typeface="Times New Roman"/>
                        </a:rPr>
                        <a:t>97-93</a:t>
                      </a:r>
                      <a:endParaRPr lang="en-US" sz="1100">
                        <a:latin typeface="Calibri"/>
                        <a:ea typeface="Calibri"/>
                        <a:cs typeface="Times New Roman"/>
                      </a:endParaRPr>
                    </a:p>
                  </a:txBody>
                  <a:tcPr marL="47329" marR="473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r>
              <a:tr h="630951">
                <a:tc>
                  <a:txBody>
                    <a:bodyPr/>
                    <a:lstStyle/>
                    <a:p>
                      <a:pPr marL="0" marR="0">
                        <a:lnSpc>
                          <a:spcPct val="115000"/>
                        </a:lnSpc>
                        <a:spcBef>
                          <a:spcPts val="0"/>
                        </a:spcBef>
                        <a:spcAft>
                          <a:spcPts val="0"/>
                        </a:spcAft>
                      </a:pPr>
                      <a:r>
                        <a:rPr lang="en-US" sz="2800" dirty="0">
                          <a:latin typeface="Calibri"/>
                          <a:ea typeface="Calibri"/>
                          <a:cs typeface="Times New Roman"/>
                        </a:rPr>
                        <a:t>50 dB @ 0 S/N</a:t>
                      </a:r>
                      <a:endParaRPr lang="en-US" sz="1100" dirty="0">
                        <a:latin typeface="Calibri"/>
                        <a:ea typeface="Calibri"/>
                        <a:cs typeface="Times New Roman"/>
                      </a:endParaRPr>
                    </a:p>
                  </a:txBody>
                  <a:tcPr marL="47329" marR="473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0" marR="0" algn="ctr">
                        <a:lnSpc>
                          <a:spcPct val="115000"/>
                        </a:lnSpc>
                        <a:spcBef>
                          <a:spcPts val="0"/>
                        </a:spcBef>
                        <a:spcAft>
                          <a:spcPts val="0"/>
                        </a:spcAft>
                      </a:pPr>
                      <a:r>
                        <a:rPr lang="en-US" sz="2800" dirty="0">
                          <a:latin typeface="Calibri"/>
                          <a:ea typeface="Calibri"/>
                          <a:cs typeface="Times New Roman"/>
                        </a:rPr>
                        <a:t>91-92</a:t>
                      </a:r>
                      <a:endParaRPr lang="en-US" sz="1100" dirty="0">
                        <a:latin typeface="Calibri"/>
                        <a:ea typeface="Calibri"/>
                        <a:cs typeface="Times New Roman"/>
                      </a:endParaRPr>
                    </a:p>
                  </a:txBody>
                  <a:tcPr marL="47329" marR="473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0" marR="0" algn="ctr">
                        <a:lnSpc>
                          <a:spcPct val="115000"/>
                        </a:lnSpc>
                        <a:spcBef>
                          <a:spcPts val="0"/>
                        </a:spcBef>
                        <a:spcAft>
                          <a:spcPts val="0"/>
                        </a:spcAft>
                      </a:pPr>
                      <a:r>
                        <a:rPr lang="en-US" sz="2800">
                          <a:latin typeface="Calibri"/>
                          <a:ea typeface="Calibri"/>
                          <a:cs typeface="Times New Roman"/>
                        </a:rPr>
                        <a:t>91-93</a:t>
                      </a:r>
                      <a:endParaRPr lang="en-US" sz="1100">
                        <a:latin typeface="Calibri"/>
                        <a:ea typeface="Calibri"/>
                        <a:cs typeface="Times New Roman"/>
                      </a:endParaRPr>
                    </a:p>
                  </a:txBody>
                  <a:tcPr marL="47329" marR="473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0" marR="0" algn="ctr">
                        <a:lnSpc>
                          <a:spcPct val="115000"/>
                        </a:lnSpc>
                        <a:spcBef>
                          <a:spcPts val="0"/>
                        </a:spcBef>
                        <a:spcAft>
                          <a:spcPts val="0"/>
                        </a:spcAft>
                      </a:pPr>
                      <a:r>
                        <a:rPr lang="en-US" sz="2800">
                          <a:latin typeface="Calibri"/>
                          <a:ea typeface="Calibri"/>
                          <a:cs typeface="Times New Roman"/>
                        </a:rPr>
                        <a:t>95-93</a:t>
                      </a:r>
                      <a:endParaRPr lang="en-US" sz="1100">
                        <a:latin typeface="Calibri"/>
                        <a:ea typeface="Calibri"/>
                        <a:cs typeface="Times New Roman"/>
                      </a:endParaRPr>
                    </a:p>
                  </a:txBody>
                  <a:tcPr marL="47329" marR="473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r>
              <a:tr h="630951">
                <a:tc>
                  <a:txBody>
                    <a:bodyPr/>
                    <a:lstStyle/>
                    <a:p>
                      <a:pPr marL="0" marR="0">
                        <a:lnSpc>
                          <a:spcPct val="115000"/>
                        </a:lnSpc>
                        <a:spcBef>
                          <a:spcPts val="0"/>
                        </a:spcBef>
                        <a:spcAft>
                          <a:spcPts val="0"/>
                        </a:spcAft>
                      </a:pPr>
                      <a:r>
                        <a:rPr lang="en-US" sz="2800" dirty="0">
                          <a:latin typeface="Calibri"/>
                          <a:ea typeface="Calibri"/>
                          <a:cs typeface="Times New Roman"/>
                        </a:rPr>
                        <a:t>35 dB @ 0 S/N</a:t>
                      </a:r>
                      <a:endParaRPr lang="en-US" sz="1100" dirty="0">
                        <a:latin typeface="Calibri"/>
                        <a:ea typeface="Calibri"/>
                        <a:cs typeface="Times New Roman"/>
                      </a:endParaRPr>
                    </a:p>
                  </a:txBody>
                  <a:tcPr marL="47329" marR="473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0" marR="0" algn="ctr">
                        <a:lnSpc>
                          <a:spcPct val="115000"/>
                        </a:lnSpc>
                        <a:spcBef>
                          <a:spcPts val="0"/>
                        </a:spcBef>
                        <a:spcAft>
                          <a:spcPts val="0"/>
                        </a:spcAft>
                      </a:pPr>
                      <a:r>
                        <a:rPr lang="en-US" sz="2800">
                          <a:latin typeface="Calibri"/>
                          <a:ea typeface="Calibri"/>
                          <a:cs typeface="Times New Roman"/>
                        </a:rPr>
                        <a:t>90-92</a:t>
                      </a:r>
                      <a:endParaRPr lang="en-US" sz="1100">
                        <a:latin typeface="Calibri"/>
                        <a:ea typeface="Calibri"/>
                        <a:cs typeface="Times New Roman"/>
                      </a:endParaRPr>
                    </a:p>
                  </a:txBody>
                  <a:tcPr marL="47329" marR="473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0" marR="0" algn="ctr">
                        <a:lnSpc>
                          <a:spcPct val="115000"/>
                        </a:lnSpc>
                        <a:spcBef>
                          <a:spcPts val="0"/>
                        </a:spcBef>
                        <a:spcAft>
                          <a:spcPts val="0"/>
                        </a:spcAft>
                      </a:pPr>
                      <a:r>
                        <a:rPr lang="en-US" sz="2800" dirty="0">
                          <a:latin typeface="Calibri"/>
                          <a:ea typeface="Calibri"/>
                          <a:cs typeface="Times New Roman"/>
                        </a:rPr>
                        <a:t>91-90</a:t>
                      </a:r>
                      <a:endParaRPr lang="en-US" sz="1100" dirty="0">
                        <a:latin typeface="Calibri"/>
                        <a:ea typeface="Calibri"/>
                        <a:cs typeface="Times New Roman"/>
                      </a:endParaRPr>
                    </a:p>
                  </a:txBody>
                  <a:tcPr marL="47329" marR="473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0" marR="0" algn="ctr">
                        <a:lnSpc>
                          <a:spcPct val="115000"/>
                        </a:lnSpc>
                        <a:spcBef>
                          <a:spcPts val="0"/>
                        </a:spcBef>
                        <a:spcAft>
                          <a:spcPts val="0"/>
                        </a:spcAft>
                      </a:pPr>
                      <a:r>
                        <a:rPr lang="en-US" sz="2800" dirty="0">
                          <a:latin typeface="Calibri"/>
                          <a:ea typeface="Calibri"/>
                          <a:cs typeface="Times New Roman"/>
                        </a:rPr>
                        <a:t>91-90</a:t>
                      </a:r>
                      <a:endParaRPr lang="en-US" sz="1100" dirty="0">
                        <a:latin typeface="Calibri"/>
                        <a:ea typeface="Calibri"/>
                        <a:cs typeface="Times New Roman"/>
                      </a:endParaRPr>
                    </a:p>
                  </a:txBody>
                  <a:tcPr marL="47329" marR="473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r>
            </a:tbl>
          </a:graphicData>
        </a:graphic>
      </p:graphicFrame>
      <p:sp>
        <p:nvSpPr>
          <p:cNvPr id="6" name="TextBox 5"/>
          <p:cNvSpPr txBox="1"/>
          <p:nvPr/>
        </p:nvSpPr>
        <p:spPr>
          <a:xfrm>
            <a:off x="304800" y="6057781"/>
            <a:ext cx="8382000" cy="523220"/>
          </a:xfrm>
          <a:prstGeom prst="rect">
            <a:avLst/>
          </a:prstGeom>
          <a:solidFill>
            <a:srgbClr val="FFC000"/>
          </a:solidFill>
        </p:spPr>
        <p:txBody>
          <a:bodyPr wrap="square" rtlCol="0">
            <a:spAutoFit/>
          </a:bodyPr>
          <a:lstStyle/>
          <a:p>
            <a:r>
              <a:rPr lang="en-US" sz="2800" b="1" dirty="0" smtClean="0">
                <a:solidFill>
                  <a:srgbClr val="000000"/>
                </a:solidFill>
                <a:latin typeface="Calibri" pitchFamily="34" charset="0"/>
                <a:cs typeface="Calibri" pitchFamily="34" charset="0"/>
              </a:rPr>
              <a:t>The typical child performed at 90% or better = GOAL</a:t>
            </a:r>
          </a:p>
        </p:txBody>
      </p:sp>
      <p:sp>
        <p:nvSpPr>
          <p:cNvPr id="9" name="Freeform 8"/>
          <p:cNvSpPr/>
          <p:nvPr/>
        </p:nvSpPr>
        <p:spPr>
          <a:xfrm>
            <a:off x="243840" y="3276600"/>
            <a:ext cx="8338320" cy="670560"/>
          </a:xfrm>
          <a:custGeom>
            <a:avLst/>
            <a:gdLst>
              <a:gd name="connsiteX0" fmla="*/ 15240 w 8338320"/>
              <a:gd name="connsiteY0" fmla="*/ 152400 h 670560"/>
              <a:gd name="connsiteX1" fmla="*/ 0 w 8338320"/>
              <a:gd name="connsiteY1" fmla="*/ 243840 h 670560"/>
              <a:gd name="connsiteX2" fmla="*/ 15240 w 8338320"/>
              <a:gd name="connsiteY2" fmla="*/ 320040 h 670560"/>
              <a:gd name="connsiteX3" fmla="*/ 60960 w 8338320"/>
              <a:gd name="connsiteY3" fmla="*/ 411480 h 670560"/>
              <a:gd name="connsiteX4" fmla="*/ 106680 w 8338320"/>
              <a:gd name="connsiteY4" fmla="*/ 457200 h 670560"/>
              <a:gd name="connsiteX5" fmla="*/ 137160 w 8338320"/>
              <a:gd name="connsiteY5" fmla="*/ 502920 h 670560"/>
              <a:gd name="connsiteX6" fmla="*/ 274320 w 8338320"/>
              <a:gd name="connsiteY6" fmla="*/ 533400 h 670560"/>
              <a:gd name="connsiteX7" fmla="*/ 701040 w 8338320"/>
              <a:gd name="connsiteY7" fmla="*/ 579120 h 670560"/>
              <a:gd name="connsiteX8" fmla="*/ 1005840 w 8338320"/>
              <a:gd name="connsiteY8" fmla="*/ 594360 h 670560"/>
              <a:gd name="connsiteX9" fmla="*/ 1219200 w 8338320"/>
              <a:gd name="connsiteY9" fmla="*/ 609600 h 670560"/>
              <a:gd name="connsiteX10" fmla="*/ 2423160 w 8338320"/>
              <a:gd name="connsiteY10" fmla="*/ 624840 h 670560"/>
              <a:gd name="connsiteX11" fmla="*/ 2560320 w 8338320"/>
              <a:gd name="connsiteY11" fmla="*/ 640080 h 670560"/>
              <a:gd name="connsiteX12" fmla="*/ 2834640 w 8338320"/>
              <a:gd name="connsiteY12" fmla="*/ 670560 h 670560"/>
              <a:gd name="connsiteX13" fmla="*/ 3413760 w 8338320"/>
              <a:gd name="connsiteY13" fmla="*/ 655320 h 670560"/>
              <a:gd name="connsiteX14" fmla="*/ 3459480 w 8338320"/>
              <a:gd name="connsiteY14" fmla="*/ 640080 h 670560"/>
              <a:gd name="connsiteX15" fmla="*/ 3535680 w 8338320"/>
              <a:gd name="connsiteY15" fmla="*/ 624840 h 670560"/>
              <a:gd name="connsiteX16" fmla="*/ 3794760 w 8338320"/>
              <a:gd name="connsiteY16" fmla="*/ 609600 h 670560"/>
              <a:gd name="connsiteX17" fmla="*/ 3977640 w 8338320"/>
              <a:gd name="connsiteY17" fmla="*/ 594360 h 670560"/>
              <a:gd name="connsiteX18" fmla="*/ 4602480 w 8338320"/>
              <a:gd name="connsiteY18" fmla="*/ 609600 h 670560"/>
              <a:gd name="connsiteX19" fmla="*/ 5288280 w 8338320"/>
              <a:gd name="connsiteY19" fmla="*/ 594360 h 670560"/>
              <a:gd name="connsiteX20" fmla="*/ 6065520 w 8338320"/>
              <a:gd name="connsiteY20" fmla="*/ 579120 h 670560"/>
              <a:gd name="connsiteX21" fmla="*/ 6233160 w 8338320"/>
              <a:gd name="connsiteY21" fmla="*/ 548640 h 670560"/>
              <a:gd name="connsiteX22" fmla="*/ 6294120 w 8338320"/>
              <a:gd name="connsiteY22" fmla="*/ 533400 h 670560"/>
              <a:gd name="connsiteX23" fmla="*/ 6553200 w 8338320"/>
              <a:gd name="connsiteY23" fmla="*/ 518160 h 670560"/>
              <a:gd name="connsiteX24" fmla="*/ 6979920 w 8338320"/>
              <a:gd name="connsiteY24" fmla="*/ 487680 h 670560"/>
              <a:gd name="connsiteX25" fmla="*/ 7452360 w 8338320"/>
              <a:gd name="connsiteY25" fmla="*/ 472440 h 670560"/>
              <a:gd name="connsiteX26" fmla="*/ 7650480 w 8338320"/>
              <a:gd name="connsiteY26" fmla="*/ 457200 h 670560"/>
              <a:gd name="connsiteX27" fmla="*/ 7711440 w 8338320"/>
              <a:gd name="connsiteY27" fmla="*/ 441960 h 670560"/>
              <a:gd name="connsiteX28" fmla="*/ 7818120 w 8338320"/>
              <a:gd name="connsiteY28" fmla="*/ 426720 h 670560"/>
              <a:gd name="connsiteX29" fmla="*/ 7863840 w 8338320"/>
              <a:gd name="connsiteY29" fmla="*/ 411480 h 670560"/>
              <a:gd name="connsiteX30" fmla="*/ 8077200 w 8338320"/>
              <a:gd name="connsiteY30" fmla="*/ 381000 h 670560"/>
              <a:gd name="connsiteX31" fmla="*/ 8168640 w 8338320"/>
              <a:gd name="connsiteY31" fmla="*/ 350520 h 670560"/>
              <a:gd name="connsiteX32" fmla="*/ 8214360 w 8338320"/>
              <a:gd name="connsiteY32" fmla="*/ 335280 h 670560"/>
              <a:gd name="connsiteX33" fmla="*/ 8290560 w 8338320"/>
              <a:gd name="connsiteY33" fmla="*/ 198120 h 670560"/>
              <a:gd name="connsiteX34" fmla="*/ 8290560 w 8338320"/>
              <a:gd name="connsiteY34" fmla="*/ 45720 h 670560"/>
              <a:gd name="connsiteX35" fmla="*/ 8122920 w 8338320"/>
              <a:gd name="connsiteY35" fmla="*/ 30480 h 670560"/>
              <a:gd name="connsiteX36" fmla="*/ 7802880 w 8338320"/>
              <a:gd name="connsiteY36" fmla="*/ 15240 h 670560"/>
              <a:gd name="connsiteX37" fmla="*/ 7665720 w 8338320"/>
              <a:gd name="connsiteY37" fmla="*/ 0 h 670560"/>
              <a:gd name="connsiteX38" fmla="*/ 6858000 w 8338320"/>
              <a:gd name="connsiteY38" fmla="*/ 0 h 670560"/>
              <a:gd name="connsiteX39" fmla="*/ 6583680 w 8338320"/>
              <a:gd name="connsiteY39" fmla="*/ 30480 h 670560"/>
              <a:gd name="connsiteX40" fmla="*/ 6477000 w 8338320"/>
              <a:gd name="connsiteY40" fmla="*/ 45720 h 670560"/>
              <a:gd name="connsiteX41" fmla="*/ 6202680 w 8338320"/>
              <a:gd name="connsiteY41" fmla="*/ 60960 h 670560"/>
              <a:gd name="connsiteX42" fmla="*/ 6065520 w 8338320"/>
              <a:gd name="connsiteY42" fmla="*/ 76200 h 670560"/>
              <a:gd name="connsiteX43" fmla="*/ 4998720 w 8338320"/>
              <a:gd name="connsiteY43" fmla="*/ 91440 h 670560"/>
              <a:gd name="connsiteX44" fmla="*/ 4328160 w 8338320"/>
              <a:gd name="connsiteY44" fmla="*/ 106680 h 670560"/>
              <a:gd name="connsiteX45" fmla="*/ 3962400 w 8338320"/>
              <a:gd name="connsiteY45" fmla="*/ 106680 h 670560"/>
              <a:gd name="connsiteX46" fmla="*/ 3581400 w 8338320"/>
              <a:gd name="connsiteY46" fmla="*/ 91440 h 670560"/>
              <a:gd name="connsiteX47" fmla="*/ 3413760 w 8338320"/>
              <a:gd name="connsiteY47" fmla="*/ 60960 h 670560"/>
              <a:gd name="connsiteX48" fmla="*/ 3368040 w 8338320"/>
              <a:gd name="connsiteY48" fmla="*/ 45720 h 670560"/>
              <a:gd name="connsiteX49" fmla="*/ 2697480 w 8338320"/>
              <a:gd name="connsiteY49" fmla="*/ 76200 h 670560"/>
              <a:gd name="connsiteX50" fmla="*/ 2590800 w 8338320"/>
              <a:gd name="connsiteY50" fmla="*/ 91440 h 670560"/>
              <a:gd name="connsiteX51" fmla="*/ 2545080 w 8338320"/>
              <a:gd name="connsiteY51" fmla="*/ 106680 h 670560"/>
              <a:gd name="connsiteX52" fmla="*/ 2331720 w 8338320"/>
              <a:gd name="connsiteY52" fmla="*/ 91440 h 670560"/>
              <a:gd name="connsiteX53" fmla="*/ 2179320 w 8338320"/>
              <a:gd name="connsiteY53" fmla="*/ 60960 h 670560"/>
              <a:gd name="connsiteX54" fmla="*/ 1859280 w 8338320"/>
              <a:gd name="connsiteY54" fmla="*/ 45720 h 670560"/>
              <a:gd name="connsiteX55" fmla="*/ 1706880 w 8338320"/>
              <a:gd name="connsiteY55" fmla="*/ 30480 h 670560"/>
              <a:gd name="connsiteX56" fmla="*/ 1066800 w 8338320"/>
              <a:gd name="connsiteY56" fmla="*/ 76200 h 670560"/>
              <a:gd name="connsiteX57" fmla="*/ 320040 w 8338320"/>
              <a:gd name="connsiteY57" fmla="*/ 76200 h 670560"/>
              <a:gd name="connsiteX58" fmla="*/ 0 w 8338320"/>
              <a:gd name="connsiteY58" fmla="*/ 91440 h 670560"/>
              <a:gd name="connsiteX59" fmla="*/ 15240 w 8338320"/>
              <a:gd name="connsiteY59" fmla="*/ 167640 h 670560"/>
              <a:gd name="connsiteX60" fmla="*/ 30480 w 8338320"/>
              <a:gd name="connsiteY60" fmla="*/ 213360 h 67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8338320" h="670560">
                <a:moveTo>
                  <a:pt x="15240" y="152400"/>
                </a:moveTo>
                <a:cubicBezTo>
                  <a:pt x="10160" y="182880"/>
                  <a:pt x="0" y="212940"/>
                  <a:pt x="0" y="243840"/>
                </a:cubicBezTo>
                <a:cubicBezTo>
                  <a:pt x="0" y="269743"/>
                  <a:pt x="8958" y="294910"/>
                  <a:pt x="15240" y="320040"/>
                </a:cubicBezTo>
                <a:cubicBezTo>
                  <a:pt x="25059" y="359316"/>
                  <a:pt x="34354" y="379553"/>
                  <a:pt x="60960" y="411480"/>
                </a:cubicBezTo>
                <a:cubicBezTo>
                  <a:pt x="74758" y="428037"/>
                  <a:pt x="92882" y="440643"/>
                  <a:pt x="106680" y="457200"/>
                </a:cubicBezTo>
                <a:cubicBezTo>
                  <a:pt x="118406" y="471271"/>
                  <a:pt x="121920" y="492760"/>
                  <a:pt x="137160" y="502920"/>
                </a:cubicBezTo>
                <a:cubicBezTo>
                  <a:pt x="146635" y="509236"/>
                  <a:pt x="272331" y="532857"/>
                  <a:pt x="274320" y="533400"/>
                </a:cubicBezTo>
                <a:cubicBezTo>
                  <a:pt x="526102" y="602068"/>
                  <a:pt x="144908" y="552638"/>
                  <a:pt x="701040" y="579120"/>
                </a:cubicBezTo>
                <a:lnTo>
                  <a:pt x="1005840" y="594360"/>
                </a:lnTo>
                <a:cubicBezTo>
                  <a:pt x="1077018" y="598547"/>
                  <a:pt x="1147915" y="608067"/>
                  <a:pt x="1219200" y="609600"/>
                </a:cubicBezTo>
                <a:lnTo>
                  <a:pt x="2423160" y="624840"/>
                </a:lnTo>
                <a:cubicBezTo>
                  <a:pt x="2468880" y="629920"/>
                  <a:pt x="2514508" y="635915"/>
                  <a:pt x="2560320" y="640080"/>
                </a:cubicBezTo>
                <a:cubicBezTo>
                  <a:pt x="2812978" y="663049"/>
                  <a:pt x="2682263" y="640085"/>
                  <a:pt x="2834640" y="670560"/>
                </a:cubicBezTo>
                <a:cubicBezTo>
                  <a:pt x="3027680" y="665480"/>
                  <a:pt x="3220883" y="664729"/>
                  <a:pt x="3413760" y="655320"/>
                </a:cubicBezTo>
                <a:cubicBezTo>
                  <a:pt x="3429805" y="654537"/>
                  <a:pt x="3443895" y="643976"/>
                  <a:pt x="3459480" y="640080"/>
                </a:cubicBezTo>
                <a:cubicBezTo>
                  <a:pt x="3484610" y="633798"/>
                  <a:pt x="3509883" y="627185"/>
                  <a:pt x="3535680" y="624840"/>
                </a:cubicBezTo>
                <a:cubicBezTo>
                  <a:pt x="3621834" y="617008"/>
                  <a:pt x="3708456" y="615552"/>
                  <a:pt x="3794760" y="609600"/>
                </a:cubicBezTo>
                <a:cubicBezTo>
                  <a:pt x="3855786" y="605391"/>
                  <a:pt x="3916680" y="599440"/>
                  <a:pt x="3977640" y="594360"/>
                </a:cubicBezTo>
                <a:cubicBezTo>
                  <a:pt x="4185920" y="599440"/>
                  <a:pt x="4394138" y="609600"/>
                  <a:pt x="4602480" y="609600"/>
                </a:cubicBezTo>
                <a:cubicBezTo>
                  <a:pt x="4831136" y="609600"/>
                  <a:pt x="5059673" y="599123"/>
                  <a:pt x="5288280" y="594360"/>
                </a:cubicBezTo>
                <a:lnTo>
                  <a:pt x="6065520" y="579120"/>
                </a:lnTo>
                <a:cubicBezTo>
                  <a:pt x="6131692" y="568091"/>
                  <a:pt x="6169260" y="562840"/>
                  <a:pt x="6233160" y="548640"/>
                </a:cubicBezTo>
                <a:cubicBezTo>
                  <a:pt x="6253607" y="544096"/>
                  <a:pt x="6273269" y="535386"/>
                  <a:pt x="6294120" y="533400"/>
                </a:cubicBezTo>
                <a:cubicBezTo>
                  <a:pt x="6380240" y="525198"/>
                  <a:pt x="6466896" y="524112"/>
                  <a:pt x="6553200" y="518160"/>
                </a:cubicBezTo>
                <a:cubicBezTo>
                  <a:pt x="6787915" y="501973"/>
                  <a:pt x="6714066" y="498993"/>
                  <a:pt x="6979920" y="487680"/>
                </a:cubicBezTo>
                <a:cubicBezTo>
                  <a:pt x="7137339" y="480981"/>
                  <a:pt x="7294880" y="477520"/>
                  <a:pt x="7452360" y="472440"/>
                </a:cubicBezTo>
                <a:cubicBezTo>
                  <a:pt x="7518400" y="467360"/>
                  <a:pt x="7584699" y="464939"/>
                  <a:pt x="7650480" y="457200"/>
                </a:cubicBezTo>
                <a:cubicBezTo>
                  <a:pt x="7671282" y="454753"/>
                  <a:pt x="7690832" y="445707"/>
                  <a:pt x="7711440" y="441960"/>
                </a:cubicBezTo>
                <a:cubicBezTo>
                  <a:pt x="7746782" y="435534"/>
                  <a:pt x="7782560" y="431800"/>
                  <a:pt x="7818120" y="426720"/>
                </a:cubicBezTo>
                <a:cubicBezTo>
                  <a:pt x="7833360" y="421640"/>
                  <a:pt x="7848158" y="414965"/>
                  <a:pt x="7863840" y="411480"/>
                </a:cubicBezTo>
                <a:cubicBezTo>
                  <a:pt x="7920342" y="398924"/>
                  <a:pt x="8024471" y="387591"/>
                  <a:pt x="8077200" y="381000"/>
                </a:cubicBezTo>
                <a:lnTo>
                  <a:pt x="8168640" y="350520"/>
                </a:lnTo>
                <a:lnTo>
                  <a:pt x="8214360" y="335280"/>
                </a:lnTo>
                <a:cubicBezTo>
                  <a:pt x="8251656" y="223393"/>
                  <a:pt x="8222122" y="266558"/>
                  <a:pt x="8290560" y="198120"/>
                </a:cubicBezTo>
                <a:cubicBezTo>
                  <a:pt x="8303632" y="158904"/>
                  <a:pt x="8338320" y="77560"/>
                  <a:pt x="8290560" y="45720"/>
                </a:cubicBezTo>
                <a:cubicBezTo>
                  <a:pt x="8243873" y="14596"/>
                  <a:pt x="8178921" y="33980"/>
                  <a:pt x="8122920" y="30480"/>
                </a:cubicBezTo>
                <a:cubicBezTo>
                  <a:pt x="8016327" y="23818"/>
                  <a:pt x="7909560" y="20320"/>
                  <a:pt x="7802880" y="15240"/>
                </a:cubicBezTo>
                <a:cubicBezTo>
                  <a:pt x="7757160" y="10160"/>
                  <a:pt x="7711721" y="0"/>
                  <a:pt x="7665720" y="0"/>
                </a:cubicBezTo>
                <a:cubicBezTo>
                  <a:pt x="6823163" y="0"/>
                  <a:pt x="7197347" y="56558"/>
                  <a:pt x="6858000" y="0"/>
                </a:cubicBezTo>
                <a:cubicBezTo>
                  <a:pt x="6718628" y="13937"/>
                  <a:pt x="6713114" y="13222"/>
                  <a:pt x="6583680" y="30480"/>
                </a:cubicBezTo>
                <a:cubicBezTo>
                  <a:pt x="6548074" y="35227"/>
                  <a:pt x="6512807" y="42855"/>
                  <a:pt x="6477000" y="45720"/>
                </a:cubicBezTo>
                <a:cubicBezTo>
                  <a:pt x="6385711" y="53023"/>
                  <a:pt x="6294011" y="54195"/>
                  <a:pt x="6202680" y="60960"/>
                </a:cubicBezTo>
                <a:cubicBezTo>
                  <a:pt x="6156804" y="64358"/>
                  <a:pt x="6111507" y="75036"/>
                  <a:pt x="6065520" y="76200"/>
                </a:cubicBezTo>
                <a:cubicBezTo>
                  <a:pt x="5709998" y="85201"/>
                  <a:pt x="5354302" y="85202"/>
                  <a:pt x="4998720" y="91440"/>
                </a:cubicBezTo>
                <a:lnTo>
                  <a:pt x="4328160" y="106680"/>
                </a:lnTo>
                <a:cubicBezTo>
                  <a:pt x="4142017" y="137704"/>
                  <a:pt x="4280520" y="121476"/>
                  <a:pt x="3962400" y="106680"/>
                </a:cubicBezTo>
                <a:lnTo>
                  <a:pt x="3581400" y="91440"/>
                </a:lnTo>
                <a:cubicBezTo>
                  <a:pt x="3476548" y="56489"/>
                  <a:pt x="3603318" y="95425"/>
                  <a:pt x="3413760" y="60960"/>
                </a:cubicBezTo>
                <a:cubicBezTo>
                  <a:pt x="3397955" y="58086"/>
                  <a:pt x="3383280" y="50800"/>
                  <a:pt x="3368040" y="45720"/>
                </a:cubicBezTo>
                <a:cubicBezTo>
                  <a:pt x="3202814" y="51839"/>
                  <a:pt x="2883879" y="60667"/>
                  <a:pt x="2697480" y="76200"/>
                </a:cubicBezTo>
                <a:cubicBezTo>
                  <a:pt x="2661683" y="79183"/>
                  <a:pt x="2626360" y="86360"/>
                  <a:pt x="2590800" y="91440"/>
                </a:cubicBezTo>
                <a:cubicBezTo>
                  <a:pt x="2575560" y="96520"/>
                  <a:pt x="2561144" y="106680"/>
                  <a:pt x="2545080" y="106680"/>
                </a:cubicBezTo>
                <a:cubicBezTo>
                  <a:pt x="2473779" y="106680"/>
                  <a:pt x="2402585" y="99314"/>
                  <a:pt x="2331720" y="91440"/>
                </a:cubicBezTo>
                <a:cubicBezTo>
                  <a:pt x="2089729" y="64552"/>
                  <a:pt x="2514267" y="85771"/>
                  <a:pt x="2179320" y="60960"/>
                </a:cubicBezTo>
                <a:cubicBezTo>
                  <a:pt x="2072811" y="53070"/>
                  <a:pt x="1965960" y="50800"/>
                  <a:pt x="1859280" y="45720"/>
                </a:cubicBezTo>
                <a:cubicBezTo>
                  <a:pt x="1808480" y="40640"/>
                  <a:pt x="1757920" y="29293"/>
                  <a:pt x="1706880" y="30480"/>
                </a:cubicBezTo>
                <a:cubicBezTo>
                  <a:pt x="1391372" y="37817"/>
                  <a:pt x="1306971" y="49514"/>
                  <a:pt x="1066800" y="76200"/>
                </a:cubicBezTo>
                <a:cubicBezTo>
                  <a:pt x="778256" y="148336"/>
                  <a:pt x="1089602" y="76200"/>
                  <a:pt x="320040" y="76200"/>
                </a:cubicBezTo>
                <a:cubicBezTo>
                  <a:pt x="213239" y="76200"/>
                  <a:pt x="106680" y="86360"/>
                  <a:pt x="0" y="91440"/>
                </a:cubicBezTo>
                <a:cubicBezTo>
                  <a:pt x="5080" y="116840"/>
                  <a:pt x="8958" y="142510"/>
                  <a:pt x="15240" y="167640"/>
                </a:cubicBezTo>
                <a:cubicBezTo>
                  <a:pt x="19136" y="183225"/>
                  <a:pt x="30480" y="213360"/>
                  <a:pt x="30480" y="213360"/>
                </a:cubicBezTo>
              </a:path>
            </a:pathLst>
          </a:cu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5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22"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685800" y="1676400"/>
          <a:ext cx="8001000" cy="2956995"/>
        </p:xfrm>
        <a:graphic>
          <a:graphicData uri="http://schemas.openxmlformats.org/drawingml/2006/table">
            <a:tbl>
              <a:tblPr/>
              <a:tblGrid>
                <a:gridCol w="1451162"/>
                <a:gridCol w="1637097"/>
                <a:gridCol w="1637822"/>
                <a:gridCol w="1637097"/>
                <a:gridCol w="1637822"/>
              </a:tblGrid>
              <a:tr h="1175657">
                <a:tc>
                  <a:txBody>
                    <a:bodyPr/>
                    <a:lstStyle/>
                    <a:p>
                      <a:pPr marL="0" marR="0" algn="ctr">
                        <a:lnSpc>
                          <a:spcPct val="115000"/>
                        </a:lnSpc>
                        <a:spcBef>
                          <a:spcPts val="0"/>
                        </a:spcBef>
                        <a:spcAft>
                          <a:spcPts val="0"/>
                        </a:spcAft>
                      </a:pPr>
                      <a:endParaRPr lang="en-US" sz="1600" dirty="0">
                        <a:solidFill>
                          <a:srgbClr val="000000"/>
                        </a:solidFill>
                        <a:latin typeface="Calibri"/>
                        <a:ea typeface="Calibri"/>
                        <a:cs typeface="Calibri"/>
                      </a:endParaRP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dirty="0" smtClean="0">
                          <a:solidFill>
                            <a:srgbClr val="000000"/>
                          </a:solidFill>
                          <a:latin typeface="Calibri"/>
                          <a:ea typeface="Calibri"/>
                          <a:cs typeface="Calibri"/>
                        </a:rPr>
                        <a:t>close/quiet</a:t>
                      </a:r>
                    </a:p>
                    <a:p>
                      <a:pPr marL="0" marR="0" algn="ctr">
                        <a:lnSpc>
                          <a:spcPct val="115000"/>
                        </a:lnSpc>
                        <a:spcBef>
                          <a:spcPts val="0"/>
                        </a:spcBef>
                        <a:spcAft>
                          <a:spcPts val="0"/>
                        </a:spcAft>
                      </a:pPr>
                      <a:endParaRPr lang="en-US" sz="2000" b="1" dirty="0" smtClean="0">
                        <a:solidFill>
                          <a:srgbClr val="000000"/>
                        </a:solidFill>
                        <a:latin typeface="Calibri"/>
                        <a:ea typeface="Calibri"/>
                        <a:cs typeface="Calibri"/>
                      </a:endParaRPr>
                    </a:p>
                    <a:p>
                      <a:pPr marL="0" marR="0" algn="ctr">
                        <a:lnSpc>
                          <a:spcPct val="115000"/>
                        </a:lnSpc>
                        <a:spcBef>
                          <a:spcPts val="0"/>
                        </a:spcBef>
                        <a:spcAft>
                          <a:spcPts val="0"/>
                        </a:spcAft>
                      </a:pPr>
                      <a:r>
                        <a:rPr lang="en-US" sz="2400" b="1" dirty="0" smtClean="0">
                          <a:solidFill>
                            <a:srgbClr val="000000"/>
                          </a:solidFill>
                          <a:latin typeface="Calibri"/>
                          <a:ea typeface="Calibri"/>
                          <a:cs typeface="Calibri"/>
                        </a:rPr>
                        <a:t>50 dB</a:t>
                      </a: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dirty="0" smtClean="0">
                          <a:solidFill>
                            <a:srgbClr val="000000"/>
                          </a:solidFill>
                          <a:latin typeface="Calibri"/>
                          <a:ea typeface="Calibri"/>
                          <a:cs typeface="Calibri"/>
                        </a:rPr>
                        <a:t>close/noise</a:t>
                      </a:r>
                    </a:p>
                    <a:p>
                      <a:pPr marL="0" marR="0" indent="0" algn="ctr" defTabSz="914400" rtl="0" eaLnBrk="1" fontAlgn="auto" latinLnBrk="0" hangingPunct="1">
                        <a:lnSpc>
                          <a:spcPct val="115000"/>
                        </a:lnSpc>
                        <a:spcBef>
                          <a:spcPts val="0"/>
                        </a:spcBef>
                        <a:spcAft>
                          <a:spcPts val="0"/>
                        </a:spcAft>
                        <a:buClrTx/>
                        <a:buSzTx/>
                        <a:buFontTx/>
                        <a:buNone/>
                        <a:tabLst/>
                        <a:defRPr/>
                      </a:pPr>
                      <a:r>
                        <a:rPr lang="en-US" sz="2000" b="1" dirty="0" smtClean="0">
                          <a:solidFill>
                            <a:srgbClr val="000000"/>
                          </a:solidFill>
                          <a:latin typeface="Calibri"/>
                          <a:ea typeface="Calibri"/>
                          <a:cs typeface="Calibri"/>
                        </a:rPr>
                        <a:t>0 S/N</a:t>
                      </a:r>
                    </a:p>
                    <a:p>
                      <a:pPr marL="0" marR="0" indent="0" algn="ctr" defTabSz="914400" rtl="0" eaLnBrk="1" fontAlgn="auto" latinLnBrk="0" hangingPunct="1">
                        <a:lnSpc>
                          <a:spcPct val="115000"/>
                        </a:lnSpc>
                        <a:spcBef>
                          <a:spcPts val="0"/>
                        </a:spcBef>
                        <a:spcAft>
                          <a:spcPts val="0"/>
                        </a:spcAft>
                        <a:buClrTx/>
                        <a:buSzTx/>
                        <a:buFontTx/>
                        <a:buNone/>
                        <a:tabLst/>
                        <a:defRPr/>
                      </a:pPr>
                      <a:r>
                        <a:rPr lang="en-US" sz="2400" b="1" dirty="0" smtClean="0">
                          <a:solidFill>
                            <a:srgbClr val="000000"/>
                          </a:solidFill>
                          <a:latin typeface="Calibri"/>
                          <a:ea typeface="Calibri"/>
                          <a:cs typeface="Calibri"/>
                        </a:rPr>
                        <a:t>50 dB</a:t>
                      </a: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dirty="0" smtClean="0">
                          <a:solidFill>
                            <a:srgbClr val="000000"/>
                          </a:solidFill>
                          <a:latin typeface="Calibri"/>
                          <a:ea typeface="Calibri"/>
                          <a:cs typeface="Calibri"/>
                        </a:rPr>
                        <a:t>distant/quiet</a:t>
                      </a:r>
                    </a:p>
                    <a:p>
                      <a:pPr marL="0" marR="0" algn="ctr">
                        <a:lnSpc>
                          <a:spcPct val="115000"/>
                        </a:lnSpc>
                        <a:spcBef>
                          <a:spcPts val="0"/>
                        </a:spcBef>
                        <a:spcAft>
                          <a:spcPts val="0"/>
                        </a:spcAft>
                      </a:pPr>
                      <a:endParaRPr lang="en-US" sz="2400" b="1" dirty="0" smtClean="0">
                        <a:solidFill>
                          <a:srgbClr val="000000"/>
                        </a:solidFill>
                        <a:latin typeface="Calibri"/>
                        <a:ea typeface="Calibri"/>
                        <a:cs typeface="Calibri"/>
                      </a:endParaRPr>
                    </a:p>
                    <a:p>
                      <a:pPr marL="0" marR="0" algn="ctr">
                        <a:lnSpc>
                          <a:spcPct val="115000"/>
                        </a:lnSpc>
                        <a:spcBef>
                          <a:spcPts val="0"/>
                        </a:spcBef>
                        <a:spcAft>
                          <a:spcPts val="0"/>
                        </a:spcAft>
                      </a:pPr>
                      <a:r>
                        <a:rPr lang="en-US" sz="2400" b="1" dirty="0" smtClean="0">
                          <a:solidFill>
                            <a:srgbClr val="000000"/>
                          </a:solidFill>
                          <a:latin typeface="Calibri"/>
                          <a:ea typeface="Calibri"/>
                          <a:cs typeface="Calibri"/>
                        </a:rPr>
                        <a:t>35 dB</a:t>
                      </a:r>
                      <a:endParaRPr lang="en-US" sz="2800" b="1" dirty="0" smtClean="0">
                        <a:solidFill>
                          <a:srgbClr val="000000"/>
                        </a:solidFill>
                        <a:latin typeface="Calibri"/>
                        <a:ea typeface="Calibri"/>
                        <a:cs typeface="Calibri"/>
                      </a:endParaRP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dirty="0" smtClean="0">
                          <a:solidFill>
                            <a:srgbClr val="000000"/>
                          </a:solidFill>
                          <a:latin typeface="Calibri"/>
                          <a:ea typeface="Calibri"/>
                          <a:cs typeface="Calibri"/>
                        </a:rPr>
                        <a:t>distant/noise</a:t>
                      </a:r>
                    </a:p>
                    <a:p>
                      <a:pPr marL="0" marR="0" algn="ctr">
                        <a:lnSpc>
                          <a:spcPct val="115000"/>
                        </a:lnSpc>
                        <a:spcBef>
                          <a:spcPts val="0"/>
                        </a:spcBef>
                        <a:spcAft>
                          <a:spcPts val="0"/>
                        </a:spcAft>
                      </a:pPr>
                      <a:r>
                        <a:rPr lang="en-US" sz="2000" b="1" dirty="0" smtClean="0">
                          <a:solidFill>
                            <a:srgbClr val="000000"/>
                          </a:solidFill>
                          <a:latin typeface="Calibri"/>
                          <a:ea typeface="Calibri"/>
                          <a:cs typeface="Calibri"/>
                        </a:rPr>
                        <a:t>0 S/N</a:t>
                      </a:r>
                    </a:p>
                    <a:p>
                      <a:pPr marL="0" marR="0" algn="ctr">
                        <a:lnSpc>
                          <a:spcPct val="115000"/>
                        </a:lnSpc>
                        <a:spcBef>
                          <a:spcPts val="0"/>
                        </a:spcBef>
                        <a:spcAft>
                          <a:spcPts val="0"/>
                        </a:spcAft>
                      </a:pPr>
                      <a:r>
                        <a:rPr lang="en-US" sz="2400" b="1" dirty="0" smtClean="0">
                          <a:solidFill>
                            <a:srgbClr val="000000"/>
                          </a:solidFill>
                          <a:latin typeface="Calibri"/>
                          <a:ea typeface="Calibri"/>
                          <a:cs typeface="Calibri"/>
                        </a:rPr>
                        <a:t>35 dB</a:t>
                      </a:r>
                      <a:endParaRPr lang="en-US" sz="2800" b="1" dirty="0" smtClean="0">
                        <a:solidFill>
                          <a:srgbClr val="000000"/>
                        </a:solidFill>
                        <a:latin typeface="Calibri"/>
                        <a:ea typeface="Calibri"/>
                        <a:cs typeface="Calibri"/>
                      </a:endParaRP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83771">
                <a:tc>
                  <a:txBody>
                    <a:bodyPr/>
                    <a:lstStyle/>
                    <a:p>
                      <a:pPr marL="0" marR="0" algn="ctr">
                        <a:lnSpc>
                          <a:spcPct val="115000"/>
                        </a:lnSpc>
                        <a:spcBef>
                          <a:spcPts val="0"/>
                        </a:spcBef>
                        <a:spcAft>
                          <a:spcPts val="0"/>
                        </a:spcAft>
                      </a:pPr>
                      <a:r>
                        <a:rPr lang="en-US" sz="2000" b="1" dirty="0">
                          <a:solidFill>
                            <a:srgbClr val="000000"/>
                          </a:solidFill>
                          <a:latin typeface="Calibri"/>
                          <a:ea typeface="Calibri"/>
                          <a:cs typeface="Calibri"/>
                        </a:rPr>
                        <a:t>Auditory only</a:t>
                      </a:r>
                      <a:endParaRPr lang="en-US" sz="2000" b="1" dirty="0">
                        <a:latin typeface="Calibri"/>
                        <a:ea typeface="Calibri"/>
                        <a:cs typeface="Times New Roman"/>
                      </a:endParaRP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800" dirty="0" smtClean="0">
                          <a:solidFill>
                            <a:srgbClr val="000000"/>
                          </a:solidFill>
                          <a:latin typeface="Calibri"/>
                          <a:ea typeface="Calibri"/>
                          <a:cs typeface="Calibri"/>
                        </a:rPr>
                        <a:t>95%</a:t>
                      </a:r>
                    </a:p>
                    <a:p>
                      <a:pPr marL="0" marR="0" algn="ctr">
                        <a:lnSpc>
                          <a:spcPct val="115000"/>
                        </a:lnSpc>
                        <a:spcBef>
                          <a:spcPts val="0"/>
                        </a:spcBef>
                        <a:spcAft>
                          <a:spcPts val="0"/>
                        </a:spcAft>
                      </a:pPr>
                      <a:r>
                        <a:rPr lang="en-US" sz="2800" dirty="0" smtClean="0">
                          <a:solidFill>
                            <a:srgbClr val="000000"/>
                          </a:solidFill>
                          <a:latin typeface="Calibri"/>
                          <a:ea typeface="Calibri"/>
                          <a:cs typeface="Calibri"/>
                        </a:rPr>
                        <a:t>or</a:t>
                      </a:r>
                      <a:r>
                        <a:rPr lang="en-US" sz="2800" baseline="0" dirty="0" smtClean="0">
                          <a:solidFill>
                            <a:srgbClr val="000000"/>
                          </a:solidFill>
                          <a:latin typeface="Calibri"/>
                          <a:ea typeface="Calibri"/>
                          <a:cs typeface="Calibri"/>
                        </a:rPr>
                        <a:t> better?</a:t>
                      </a:r>
                      <a:endParaRPr lang="en-US" sz="2800" dirty="0">
                        <a:solidFill>
                          <a:srgbClr val="000000"/>
                        </a:solidFill>
                        <a:latin typeface="Calibri"/>
                        <a:ea typeface="Calibri"/>
                        <a:cs typeface="Calibri"/>
                      </a:endParaRP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15000"/>
                        </a:lnSpc>
                        <a:spcBef>
                          <a:spcPts val="0"/>
                        </a:spcBef>
                        <a:spcAft>
                          <a:spcPts val="0"/>
                        </a:spcAft>
                      </a:pPr>
                      <a:r>
                        <a:rPr lang="en-US" sz="2800" dirty="0" smtClean="0">
                          <a:solidFill>
                            <a:srgbClr val="000000"/>
                          </a:solidFill>
                          <a:latin typeface="Calibri"/>
                          <a:ea typeface="Calibri"/>
                          <a:cs typeface="Calibri"/>
                        </a:rPr>
                        <a:t>90%</a:t>
                      </a:r>
                    </a:p>
                    <a:p>
                      <a:pPr marL="0" marR="0" algn="ctr">
                        <a:lnSpc>
                          <a:spcPct val="115000"/>
                        </a:lnSpc>
                        <a:spcBef>
                          <a:spcPts val="0"/>
                        </a:spcBef>
                        <a:spcAft>
                          <a:spcPts val="0"/>
                        </a:spcAft>
                      </a:pPr>
                      <a:r>
                        <a:rPr lang="en-US" sz="2800" dirty="0" smtClean="0">
                          <a:solidFill>
                            <a:srgbClr val="000000"/>
                          </a:solidFill>
                          <a:latin typeface="Calibri"/>
                          <a:ea typeface="Calibri"/>
                          <a:cs typeface="Calibri"/>
                        </a:rPr>
                        <a:t>or</a:t>
                      </a:r>
                      <a:r>
                        <a:rPr lang="en-US" sz="2800" baseline="0" dirty="0" smtClean="0">
                          <a:solidFill>
                            <a:srgbClr val="000000"/>
                          </a:solidFill>
                          <a:latin typeface="Calibri"/>
                          <a:ea typeface="Calibri"/>
                          <a:cs typeface="Calibri"/>
                        </a:rPr>
                        <a:t> better?</a:t>
                      </a:r>
                      <a:endParaRPr lang="en-US" sz="2800" dirty="0" smtClean="0">
                        <a:solidFill>
                          <a:srgbClr val="000000"/>
                        </a:solidFill>
                        <a:latin typeface="Calibri"/>
                        <a:ea typeface="Calibri"/>
                        <a:cs typeface="Calibri"/>
                      </a:endParaRP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15000"/>
                        </a:lnSpc>
                        <a:spcBef>
                          <a:spcPts val="0"/>
                        </a:spcBef>
                        <a:spcAft>
                          <a:spcPts val="0"/>
                        </a:spcAft>
                      </a:pPr>
                      <a:r>
                        <a:rPr lang="en-US" sz="2800" dirty="0" smtClean="0">
                          <a:solidFill>
                            <a:srgbClr val="000000"/>
                          </a:solidFill>
                          <a:latin typeface="Calibri"/>
                          <a:ea typeface="Calibri"/>
                          <a:cs typeface="Calibri"/>
                        </a:rPr>
                        <a:t>95%</a:t>
                      </a:r>
                    </a:p>
                    <a:p>
                      <a:pPr marL="0" marR="0" algn="ctr">
                        <a:lnSpc>
                          <a:spcPct val="115000"/>
                        </a:lnSpc>
                        <a:spcBef>
                          <a:spcPts val="0"/>
                        </a:spcBef>
                        <a:spcAft>
                          <a:spcPts val="0"/>
                        </a:spcAft>
                      </a:pPr>
                      <a:r>
                        <a:rPr lang="en-US" sz="2800" dirty="0" smtClean="0">
                          <a:solidFill>
                            <a:srgbClr val="000000"/>
                          </a:solidFill>
                          <a:latin typeface="Calibri"/>
                          <a:ea typeface="Calibri"/>
                          <a:cs typeface="Calibri"/>
                        </a:rPr>
                        <a:t>or</a:t>
                      </a:r>
                      <a:r>
                        <a:rPr lang="en-US" sz="2800" baseline="0" dirty="0" smtClean="0">
                          <a:solidFill>
                            <a:srgbClr val="000000"/>
                          </a:solidFill>
                          <a:latin typeface="Calibri"/>
                          <a:ea typeface="Calibri"/>
                          <a:cs typeface="Calibri"/>
                        </a:rPr>
                        <a:t> better?</a:t>
                      </a:r>
                      <a:endParaRPr lang="en-US" sz="2800" dirty="0" smtClean="0">
                        <a:solidFill>
                          <a:srgbClr val="000000"/>
                        </a:solidFill>
                        <a:latin typeface="Calibri"/>
                        <a:ea typeface="Calibri"/>
                        <a:cs typeface="Calibri"/>
                      </a:endParaRP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0" marR="0" algn="ctr">
                        <a:lnSpc>
                          <a:spcPct val="115000"/>
                        </a:lnSpc>
                        <a:spcBef>
                          <a:spcPts val="0"/>
                        </a:spcBef>
                        <a:spcAft>
                          <a:spcPts val="0"/>
                        </a:spcAft>
                      </a:pPr>
                      <a:r>
                        <a:rPr lang="en-US" sz="2800" dirty="0" smtClean="0">
                          <a:solidFill>
                            <a:srgbClr val="000000"/>
                          </a:solidFill>
                          <a:latin typeface="Calibri"/>
                          <a:ea typeface="Calibri"/>
                          <a:cs typeface="Calibri"/>
                        </a:rPr>
                        <a:t>90%</a:t>
                      </a:r>
                    </a:p>
                    <a:p>
                      <a:pPr marL="0" marR="0" algn="ctr">
                        <a:lnSpc>
                          <a:spcPct val="115000"/>
                        </a:lnSpc>
                        <a:spcBef>
                          <a:spcPts val="0"/>
                        </a:spcBef>
                        <a:spcAft>
                          <a:spcPts val="0"/>
                        </a:spcAft>
                      </a:pPr>
                      <a:r>
                        <a:rPr lang="en-US" sz="2800" dirty="0" smtClean="0">
                          <a:solidFill>
                            <a:srgbClr val="000000"/>
                          </a:solidFill>
                          <a:latin typeface="Calibri"/>
                          <a:ea typeface="Calibri"/>
                          <a:cs typeface="Calibri"/>
                        </a:rPr>
                        <a:t>or</a:t>
                      </a:r>
                      <a:r>
                        <a:rPr lang="en-US" sz="2800" baseline="0" dirty="0" smtClean="0">
                          <a:solidFill>
                            <a:srgbClr val="000000"/>
                          </a:solidFill>
                          <a:latin typeface="Calibri"/>
                          <a:ea typeface="Calibri"/>
                          <a:cs typeface="Calibri"/>
                        </a:rPr>
                        <a:t> better?</a:t>
                      </a:r>
                      <a:endParaRPr lang="en-US" sz="2800" dirty="0" smtClean="0">
                        <a:solidFill>
                          <a:srgbClr val="000000"/>
                        </a:solidFill>
                        <a:latin typeface="Calibri"/>
                        <a:ea typeface="Calibri"/>
                        <a:cs typeface="Calibri"/>
                      </a:endParaRP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r>
              <a:tr h="783771">
                <a:tc>
                  <a:txBody>
                    <a:bodyPr/>
                    <a:lstStyle/>
                    <a:p>
                      <a:pPr marL="0" marR="0" algn="ctr">
                        <a:lnSpc>
                          <a:spcPct val="115000"/>
                        </a:lnSpc>
                        <a:spcBef>
                          <a:spcPts val="0"/>
                        </a:spcBef>
                        <a:spcAft>
                          <a:spcPts val="0"/>
                        </a:spcAft>
                      </a:pPr>
                      <a:r>
                        <a:rPr lang="en-US" sz="2000" b="1" dirty="0">
                          <a:solidFill>
                            <a:srgbClr val="000000"/>
                          </a:solidFill>
                          <a:latin typeface="Calibri"/>
                          <a:ea typeface="Calibri"/>
                          <a:cs typeface="Calibri"/>
                        </a:rPr>
                        <a:t>Auditory and visual</a:t>
                      </a:r>
                      <a:endParaRPr lang="en-US" sz="2000" b="1" dirty="0">
                        <a:latin typeface="Calibri"/>
                        <a:ea typeface="Calibri"/>
                        <a:cs typeface="Times New Roman"/>
                      </a:endParaRP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600" dirty="0">
                        <a:solidFill>
                          <a:srgbClr val="000000"/>
                        </a:solidFill>
                        <a:latin typeface="Calibri"/>
                        <a:ea typeface="Calibri"/>
                        <a:cs typeface="Calibri"/>
                      </a:endParaRP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endParaRPr lang="en-US" sz="1600" dirty="0">
                        <a:solidFill>
                          <a:srgbClr val="000000"/>
                        </a:solidFill>
                        <a:latin typeface="Calibri"/>
                        <a:ea typeface="Calibri"/>
                        <a:cs typeface="Calibri"/>
                      </a:endParaRP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endParaRPr lang="en-US" sz="1600" dirty="0">
                        <a:solidFill>
                          <a:srgbClr val="000000"/>
                        </a:solidFill>
                        <a:latin typeface="Calibri"/>
                        <a:ea typeface="Calibri"/>
                        <a:cs typeface="Calibri"/>
                      </a:endParaRP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0DD7F"/>
                    </a:solidFill>
                  </a:tcPr>
                </a:tc>
                <a:tc>
                  <a:txBody>
                    <a:bodyPr/>
                    <a:lstStyle/>
                    <a:p>
                      <a:pPr marL="0" marR="0" algn="ctr">
                        <a:lnSpc>
                          <a:spcPct val="115000"/>
                        </a:lnSpc>
                        <a:spcBef>
                          <a:spcPts val="0"/>
                        </a:spcBef>
                        <a:spcAft>
                          <a:spcPts val="0"/>
                        </a:spcAft>
                      </a:pPr>
                      <a:endParaRPr lang="en-US" sz="1600" dirty="0">
                        <a:solidFill>
                          <a:srgbClr val="000000"/>
                        </a:solidFill>
                        <a:latin typeface="Calibri"/>
                        <a:ea typeface="Calibri"/>
                        <a:cs typeface="Calibri"/>
                      </a:endParaRP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0DD7F"/>
                    </a:solidFill>
                  </a:tcPr>
                </a:tc>
              </a:tr>
            </a:tbl>
          </a:graphicData>
        </a:graphic>
      </p:graphicFrame>
      <p:sp>
        <p:nvSpPr>
          <p:cNvPr id="13340" name="Rectangle 1"/>
          <p:cNvSpPr>
            <a:spLocks noChangeArrowheads="1"/>
          </p:cNvSpPr>
          <p:nvPr/>
        </p:nvSpPr>
        <p:spPr bwMode="auto">
          <a:xfrm>
            <a:off x="762000" y="139700"/>
            <a:ext cx="7543800" cy="1200150"/>
          </a:xfrm>
          <a:prstGeom prst="rect">
            <a:avLst/>
          </a:prstGeom>
          <a:noFill/>
          <a:ln w="9525">
            <a:noFill/>
            <a:miter lim="800000"/>
            <a:headEnd/>
            <a:tailEnd/>
          </a:ln>
        </p:spPr>
        <p:txBody>
          <a:bodyPr anchor="ctr">
            <a:spAutoFit/>
          </a:bodyPr>
          <a:lstStyle/>
          <a:p>
            <a:pPr algn="ctr"/>
            <a:r>
              <a:rPr lang="en-US" sz="3600" b="1">
                <a:solidFill>
                  <a:srgbClr val="000000"/>
                </a:solidFill>
                <a:latin typeface="Calibri" pitchFamily="34" charset="0"/>
                <a:cs typeface="Calibri" pitchFamily="34" charset="0"/>
              </a:rPr>
              <a:t>Functional Listening Evaluation</a:t>
            </a:r>
          </a:p>
          <a:p>
            <a:pPr algn="ctr"/>
            <a:r>
              <a:rPr lang="en-US" sz="3600" b="1">
                <a:solidFill>
                  <a:srgbClr val="000000"/>
                </a:solidFill>
                <a:latin typeface="Calibri" pitchFamily="34" charset="0"/>
                <a:cs typeface="Calibri" pitchFamily="34" charset="0"/>
              </a:rPr>
              <a:t>Under Varying Listening Conditions</a:t>
            </a:r>
            <a:r>
              <a:rPr lang="en-US" sz="3600">
                <a:solidFill>
                  <a:srgbClr val="000000"/>
                </a:solidFill>
                <a:latin typeface="Calibri" pitchFamily="34" charset="0"/>
                <a:cs typeface="Calibri" pitchFamily="34" charset="0"/>
              </a:rPr>
              <a:t> </a:t>
            </a:r>
            <a:endParaRPr lang="en-US" sz="5400"/>
          </a:p>
        </p:txBody>
      </p:sp>
      <p:pic>
        <p:nvPicPr>
          <p:cNvPr id="13342" name="Picture 2" descr="C:\Users\karen\AppData\Local\Microsoft\Windows\Temporary Internet Files\Content.IE5\UDLUE5ML\MC900445222[1].wmf"/>
          <p:cNvPicPr>
            <a:picLocks noChangeAspect="1" noChangeArrowheads="1"/>
          </p:cNvPicPr>
          <p:nvPr/>
        </p:nvPicPr>
        <p:blipFill>
          <a:blip r:embed="rId3" cstate="print"/>
          <a:srcRect l="-5853" b="63492"/>
          <a:stretch>
            <a:fillRect/>
          </a:stretch>
        </p:blipFill>
        <p:spPr bwMode="auto">
          <a:xfrm flipH="1">
            <a:off x="762000" y="1752600"/>
            <a:ext cx="1323975" cy="1052513"/>
          </a:xfrm>
          <a:prstGeom prst="rect">
            <a:avLst/>
          </a:prstGeom>
          <a:noFill/>
          <a:ln w="9525">
            <a:noFill/>
            <a:miter lim="800000"/>
            <a:headEnd/>
            <a:tailEnd/>
          </a:ln>
        </p:spPr>
      </p:pic>
      <p:sp>
        <p:nvSpPr>
          <p:cNvPr id="6" name="TextBox 5"/>
          <p:cNvSpPr txBox="1"/>
          <p:nvPr/>
        </p:nvSpPr>
        <p:spPr>
          <a:xfrm>
            <a:off x="609600" y="5105400"/>
            <a:ext cx="8001000" cy="1384995"/>
          </a:xfrm>
          <a:prstGeom prst="rect">
            <a:avLst/>
          </a:prstGeom>
          <a:solidFill>
            <a:srgbClr val="FFFF99"/>
          </a:solidFill>
        </p:spPr>
        <p:txBody>
          <a:bodyPr wrap="square" rtlCol="0">
            <a:spAutoFit/>
          </a:bodyPr>
          <a:lstStyle/>
          <a:p>
            <a:r>
              <a:rPr lang="en-US" sz="2800" dirty="0" smtClean="0"/>
              <a:t>A critical question to ask each time a student is assessed: How does the student with hearing loss compare to his typical peers?</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038600" y="457200"/>
            <a:ext cx="4724400" cy="2438400"/>
          </a:xfrm>
        </p:spPr>
        <p:txBody>
          <a:bodyPr>
            <a:normAutofit fontScale="92500" lnSpcReduction="10000"/>
          </a:bodyPr>
          <a:lstStyle/>
          <a:p>
            <a:pPr algn="ctr">
              <a:buNone/>
            </a:pPr>
            <a:r>
              <a:rPr lang="en-US" dirty="0" smtClean="0"/>
              <a:t>Considering Audibility</a:t>
            </a:r>
          </a:p>
          <a:p>
            <a:pPr algn="ctr">
              <a:buNone/>
            </a:pPr>
            <a:r>
              <a:rPr lang="en-US" dirty="0" smtClean="0"/>
              <a:t>+</a:t>
            </a:r>
          </a:p>
          <a:p>
            <a:pPr algn="ctr">
              <a:buNone/>
            </a:pPr>
            <a:r>
              <a:rPr lang="en-US" dirty="0" smtClean="0"/>
              <a:t>Speech Recognition</a:t>
            </a:r>
          </a:p>
          <a:p>
            <a:pPr algn="ctr">
              <a:buNone/>
            </a:pPr>
            <a:r>
              <a:rPr lang="en-US" dirty="0" smtClean="0"/>
              <a:t>+</a:t>
            </a:r>
          </a:p>
          <a:p>
            <a:pPr algn="ctr">
              <a:buNone/>
            </a:pPr>
            <a:r>
              <a:rPr lang="en-US" dirty="0" smtClean="0"/>
              <a:t>Speech Recognition in Noise</a:t>
            </a:r>
          </a:p>
          <a:p>
            <a:pPr algn="ctr">
              <a:buNone/>
            </a:pPr>
            <a:r>
              <a:rPr lang="en-US" dirty="0" smtClean="0"/>
              <a:t>at 35 and 50 dB HL inputs</a:t>
            </a:r>
          </a:p>
          <a:p>
            <a:endParaRPr lang="en-US" dirty="0"/>
          </a:p>
        </p:txBody>
      </p:sp>
      <p:pic>
        <p:nvPicPr>
          <p:cNvPr id="5" name="Picture 3"/>
          <p:cNvPicPr>
            <a:picLocks noChangeAspect="1" noChangeArrowheads="1"/>
          </p:cNvPicPr>
          <p:nvPr/>
        </p:nvPicPr>
        <p:blipFill>
          <a:blip r:embed="rId2" cstate="print"/>
          <a:srcRect l="57413" t="20667" r="15502" b="22444"/>
          <a:stretch>
            <a:fillRect/>
          </a:stretch>
        </p:blipFill>
        <p:spPr bwMode="auto">
          <a:xfrm>
            <a:off x="0" y="302394"/>
            <a:ext cx="4191000" cy="2823410"/>
          </a:xfrm>
          <a:prstGeom prst="rect">
            <a:avLst/>
          </a:prstGeom>
          <a:noFill/>
          <a:ln w="9525">
            <a:noFill/>
            <a:miter lim="800000"/>
            <a:headEnd/>
            <a:tailEnd/>
          </a:ln>
        </p:spPr>
      </p:pic>
      <p:graphicFrame>
        <p:nvGraphicFramePr>
          <p:cNvPr id="6" name="Table 5"/>
          <p:cNvGraphicFramePr>
            <a:graphicFrameLocks noGrp="1"/>
          </p:cNvGraphicFramePr>
          <p:nvPr/>
        </p:nvGraphicFramePr>
        <p:xfrm>
          <a:off x="457200" y="3352800"/>
          <a:ext cx="8001000" cy="2759310"/>
        </p:xfrm>
        <a:graphic>
          <a:graphicData uri="http://schemas.openxmlformats.org/drawingml/2006/table">
            <a:tbl>
              <a:tblPr/>
              <a:tblGrid>
                <a:gridCol w="1451162"/>
                <a:gridCol w="1673038"/>
                <a:gridCol w="1601881"/>
                <a:gridCol w="1637097"/>
                <a:gridCol w="1637822"/>
              </a:tblGrid>
              <a:tr h="1175657">
                <a:tc>
                  <a:txBody>
                    <a:bodyPr/>
                    <a:lstStyle/>
                    <a:p>
                      <a:pPr marL="0" marR="0" algn="ctr">
                        <a:lnSpc>
                          <a:spcPct val="115000"/>
                        </a:lnSpc>
                        <a:spcBef>
                          <a:spcPts val="0"/>
                        </a:spcBef>
                        <a:spcAft>
                          <a:spcPts val="0"/>
                        </a:spcAft>
                      </a:pPr>
                      <a:endParaRPr lang="en-US" sz="1600" dirty="0">
                        <a:solidFill>
                          <a:srgbClr val="000000"/>
                        </a:solidFill>
                        <a:latin typeface="Calibri"/>
                        <a:ea typeface="Calibri"/>
                        <a:cs typeface="Calibri"/>
                      </a:endParaRP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dirty="0" smtClean="0">
                          <a:solidFill>
                            <a:srgbClr val="000000"/>
                          </a:solidFill>
                          <a:latin typeface="Calibri"/>
                          <a:ea typeface="Calibri"/>
                          <a:cs typeface="Calibri"/>
                        </a:rPr>
                        <a:t>close/quiet</a:t>
                      </a:r>
                    </a:p>
                    <a:p>
                      <a:pPr marL="0" marR="0" algn="ctr">
                        <a:lnSpc>
                          <a:spcPct val="115000"/>
                        </a:lnSpc>
                        <a:spcBef>
                          <a:spcPts val="0"/>
                        </a:spcBef>
                        <a:spcAft>
                          <a:spcPts val="0"/>
                        </a:spcAft>
                      </a:pPr>
                      <a:endParaRPr lang="en-US" sz="2000" b="1" dirty="0" smtClean="0">
                        <a:solidFill>
                          <a:srgbClr val="000000"/>
                        </a:solidFill>
                        <a:latin typeface="Calibri"/>
                        <a:ea typeface="Calibri"/>
                        <a:cs typeface="Calibri"/>
                      </a:endParaRPr>
                    </a:p>
                    <a:p>
                      <a:pPr marL="0" marR="0" algn="ctr">
                        <a:lnSpc>
                          <a:spcPct val="115000"/>
                        </a:lnSpc>
                        <a:spcBef>
                          <a:spcPts val="0"/>
                        </a:spcBef>
                        <a:spcAft>
                          <a:spcPts val="0"/>
                        </a:spcAft>
                      </a:pPr>
                      <a:r>
                        <a:rPr lang="en-US" sz="2400" b="1" dirty="0" smtClean="0">
                          <a:solidFill>
                            <a:srgbClr val="000000"/>
                          </a:solidFill>
                          <a:latin typeface="Calibri"/>
                          <a:ea typeface="Calibri"/>
                          <a:cs typeface="Calibri"/>
                        </a:rPr>
                        <a:t>50 dB</a:t>
                      </a: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dirty="0" smtClean="0">
                          <a:solidFill>
                            <a:srgbClr val="000000"/>
                          </a:solidFill>
                          <a:latin typeface="Calibri"/>
                          <a:ea typeface="Calibri"/>
                          <a:cs typeface="Calibri"/>
                        </a:rPr>
                        <a:t>close/noise</a:t>
                      </a:r>
                    </a:p>
                    <a:p>
                      <a:pPr marL="0" marR="0" indent="0" algn="ctr" defTabSz="914400" rtl="0" eaLnBrk="1" fontAlgn="auto" latinLnBrk="0" hangingPunct="1">
                        <a:lnSpc>
                          <a:spcPct val="115000"/>
                        </a:lnSpc>
                        <a:spcBef>
                          <a:spcPts val="0"/>
                        </a:spcBef>
                        <a:spcAft>
                          <a:spcPts val="0"/>
                        </a:spcAft>
                        <a:buClrTx/>
                        <a:buSzTx/>
                        <a:buFontTx/>
                        <a:buNone/>
                        <a:tabLst/>
                        <a:defRPr/>
                      </a:pPr>
                      <a:r>
                        <a:rPr lang="en-US" sz="2000" b="1" dirty="0" smtClean="0">
                          <a:solidFill>
                            <a:srgbClr val="000000"/>
                          </a:solidFill>
                          <a:latin typeface="Calibri"/>
                          <a:ea typeface="Calibri"/>
                          <a:cs typeface="Calibri"/>
                        </a:rPr>
                        <a:t>+5  S/N</a:t>
                      </a:r>
                    </a:p>
                    <a:p>
                      <a:pPr marL="0" marR="0" indent="0" algn="ctr" defTabSz="914400" rtl="0" eaLnBrk="1" fontAlgn="auto" latinLnBrk="0" hangingPunct="1">
                        <a:lnSpc>
                          <a:spcPct val="115000"/>
                        </a:lnSpc>
                        <a:spcBef>
                          <a:spcPts val="0"/>
                        </a:spcBef>
                        <a:spcAft>
                          <a:spcPts val="0"/>
                        </a:spcAft>
                        <a:buClrTx/>
                        <a:buSzTx/>
                        <a:buFontTx/>
                        <a:buNone/>
                        <a:tabLst/>
                        <a:defRPr/>
                      </a:pPr>
                      <a:r>
                        <a:rPr lang="en-US" sz="2400" b="1" dirty="0" smtClean="0">
                          <a:solidFill>
                            <a:srgbClr val="000000"/>
                          </a:solidFill>
                          <a:latin typeface="Calibri"/>
                          <a:ea typeface="Calibri"/>
                          <a:cs typeface="Calibri"/>
                        </a:rPr>
                        <a:t>50 dB</a:t>
                      </a: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dirty="0" smtClean="0">
                          <a:solidFill>
                            <a:srgbClr val="000000"/>
                          </a:solidFill>
                          <a:latin typeface="Calibri"/>
                          <a:ea typeface="Calibri"/>
                          <a:cs typeface="Calibri"/>
                        </a:rPr>
                        <a:t>distant/quiet</a:t>
                      </a:r>
                    </a:p>
                    <a:p>
                      <a:pPr marL="0" marR="0" algn="ctr">
                        <a:lnSpc>
                          <a:spcPct val="115000"/>
                        </a:lnSpc>
                        <a:spcBef>
                          <a:spcPts val="0"/>
                        </a:spcBef>
                        <a:spcAft>
                          <a:spcPts val="0"/>
                        </a:spcAft>
                      </a:pPr>
                      <a:endParaRPr lang="en-US" sz="2400" b="1" dirty="0" smtClean="0">
                        <a:solidFill>
                          <a:srgbClr val="000000"/>
                        </a:solidFill>
                        <a:latin typeface="Calibri"/>
                        <a:ea typeface="Calibri"/>
                        <a:cs typeface="Calibri"/>
                      </a:endParaRPr>
                    </a:p>
                    <a:p>
                      <a:pPr marL="0" marR="0" algn="ctr">
                        <a:lnSpc>
                          <a:spcPct val="115000"/>
                        </a:lnSpc>
                        <a:spcBef>
                          <a:spcPts val="0"/>
                        </a:spcBef>
                        <a:spcAft>
                          <a:spcPts val="0"/>
                        </a:spcAft>
                      </a:pPr>
                      <a:r>
                        <a:rPr lang="en-US" sz="2400" b="1" dirty="0" smtClean="0">
                          <a:solidFill>
                            <a:srgbClr val="000000"/>
                          </a:solidFill>
                          <a:latin typeface="Calibri"/>
                          <a:ea typeface="Calibri"/>
                          <a:cs typeface="Calibri"/>
                        </a:rPr>
                        <a:t>35 dB</a:t>
                      </a:r>
                      <a:endParaRPr lang="en-US" sz="2800" b="1" dirty="0" smtClean="0">
                        <a:solidFill>
                          <a:srgbClr val="000000"/>
                        </a:solidFill>
                        <a:latin typeface="Calibri"/>
                        <a:ea typeface="Calibri"/>
                        <a:cs typeface="Calibri"/>
                      </a:endParaRP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dirty="0" smtClean="0">
                          <a:solidFill>
                            <a:srgbClr val="000000"/>
                          </a:solidFill>
                          <a:latin typeface="Calibri"/>
                          <a:ea typeface="Calibri"/>
                          <a:cs typeface="Calibri"/>
                        </a:rPr>
                        <a:t>distant/noise</a:t>
                      </a:r>
                    </a:p>
                    <a:p>
                      <a:pPr marL="0" marR="0" algn="ctr">
                        <a:lnSpc>
                          <a:spcPct val="115000"/>
                        </a:lnSpc>
                        <a:spcBef>
                          <a:spcPts val="0"/>
                        </a:spcBef>
                        <a:spcAft>
                          <a:spcPts val="0"/>
                        </a:spcAft>
                      </a:pPr>
                      <a:r>
                        <a:rPr lang="en-US" sz="2000" b="1" dirty="0" smtClean="0">
                          <a:solidFill>
                            <a:srgbClr val="000000"/>
                          </a:solidFill>
                          <a:latin typeface="Calibri"/>
                          <a:ea typeface="Calibri"/>
                          <a:cs typeface="Calibri"/>
                        </a:rPr>
                        <a:t>+5  S/N</a:t>
                      </a:r>
                    </a:p>
                    <a:p>
                      <a:pPr marL="0" marR="0" algn="ctr">
                        <a:lnSpc>
                          <a:spcPct val="115000"/>
                        </a:lnSpc>
                        <a:spcBef>
                          <a:spcPts val="0"/>
                        </a:spcBef>
                        <a:spcAft>
                          <a:spcPts val="0"/>
                        </a:spcAft>
                      </a:pPr>
                      <a:r>
                        <a:rPr lang="en-US" sz="2400" b="1" dirty="0" smtClean="0">
                          <a:solidFill>
                            <a:srgbClr val="000000"/>
                          </a:solidFill>
                          <a:latin typeface="Calibri"/>
                          <a:ea typeface="Calibri"/>
                          <a:cs typeface="Calibri"/>
                        </a:rPr>
                        <a:t>35 dB</a:t>
                      </a:r>
                      <a:endParaRPr lang="en-US" sz="2800" b="1" dirty="0" smtClean="0">
                        <a:solidFill>
                          <a:srgbClr val="000000"/>
                        </a:solidFill>
                        <a:latin typeface="Calibri"/>
                        <a:ea typeface="Calibri"/>
                        <a:cs typeface="Calibri"/>
                      </a:endParaRP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83771">
                <a:tc>
                  <a:txBody>
                    <a:bodyPr/>
                    <a:lstStyle/>
                    <a:p>
                      <a:pPr marL="0" marR="0" algn="ctr">
                        <a:lnSpc>
                          <a:spcPct val="115000"/>
                        </a:lnSpc>
                        <a:spcBef>
                          <a:spcPts val="0"/>
                        </a:spcBef>
                        <a:spcAft>
                          <a:spcPts val="0"/>
                        </a:spcAft>
                      </a:pPr>
                      <a:r>
                        <a:rPr lang="en-US" sz="2000" b="1" dirty="0">
                          <a:solidFill>
                            <a:srgbClr val="000000"/>
                          </a:solidFill>
                          <a:latin typeface="Calibri"/>
                          <a:ea typeface="Calibri"/>
                          <a:cs typeface="Calibri"/>
                        </a:rPr>
                        <a:t>Auditory only</a:t>
                      </a:r>
                      <a:endParaRPr lang="en-US" sz="2000" b="1" dirty="0">
                        <a:latin typeface="Calibri"/>
                        <a:ea typeface="Calibri"/>
                        <a:cs typeface="Times New Roman"/>
                      </a:endParaRP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2800" dirty="0">
                        <a:solidFill>
                          <a:srgbClr val="000000"/>
                        </a:solidFill>
                        <a:latin typeface="Calibri"/>
                        <a:ea typeface="Calibri"/>
                        <a:cs typeface="Calibri"/>
                      </a:endParaRP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15000"/>
                        </a:lnSpc>
                        <a:spcBef>
                          <a:spcPts val="0"/>
                        </a:spcBef>
                        <a:spcAft>
                          <a:spcPts val="0"/>
                        </a:spcAft>
                      </a:pPr>
                      <a:endParaRPr lang="en-US" sz="2800" dirty="0" smtClean="0">
                        <a:solidFill>
                          <a:srgbClr val="000000"/>
                        </a:solidFill>
                        <a:latin typeface="Calibri"/>
                        <a:ea typeface="Calibri"/>
                        <a:cs typeface="Calibri"/>
                      </a:endParaRP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15000"/>
                        </a:lnSpc>
                        <a:spcBef>
                          <a:spcPts val="0"/>
                        </a:spcBef>
                        <a:spcAft>
                          <a:spcPts val="0"/>
                        </a:spcAft>
                      </a:pPr>
                      <a:endParaRPr lang="en-US" sz="2800" dirty="0" smtClean="0">
                        <a:solidFill>
                          <a:srgbClr val="000000"/>
                        </a:solidFill>
                        <a:latin typeface="Calibri"/>
                        <a:ea typeface="Calibri"/>
                        <a:cs typeface="Calibri"/>
                      </a:endParaRP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0" marR="0" algn="ctr">
                        <a:lnSpc>
                          <a:spcPct val="115000"/>
                        </a:lnSpc>
                        <a:spcBef>
                          <a:spcPts val="0"/>
                        </a:spcBef>
                        <a:spcAft>
                          <a:spcPts val="0"/>
                        </a:spcAft>
                      </a:pPr>
                      <a:endParaRPr lang="en-US" sz="2800" dirty="0" smtClean="0">
                        <a:solidFill>
                          <a:srgbClr val="000000"/>
                        </a:solidFill>
                        <a:latin typeface="Calibri"/>
                        <a:ea typeface="Calibri"/>
                        <a:cs typeface="Calibri"/>
                      </a:endParaRP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r>
              <a:tr h="783771">
                <a:tc>
                  <a:txBody>
                    <a:bodyPr/>
                    <a:lstStyle/>
                    <a:p>
                      <a:pPr marL="0" marR="0" algn="ctr">
                        <a:lnSpc>
                          <a:spcPct val="115000"/>
                        </a:lnSpc>
                        <a:spcBef>
                          <a:spcPts val="0"/>
                        </a:spcBef>
                        <a:spcAft>
                          <a:spcPts val="0"/>
                        </a:spcAft>
                      </a:pPr>
                      <a:r>
                        <a:rPr lang="en-US" sz="2000" b="1" dirty="0">
                          <a:solidFill>
                            <a:srgbClr val="000000"/>
                          </a:solidFill>
                          <a:latin typeface="Calibri"/>
                          <a:ea typeface="Calibri"/>
                          <a:cs typeface="Calibri"/>
                        </a:rPr>
                        <a:t>Auditory and visual</a:t>
                      </a:r>
                      <a:endParaRPr lang="en-US" sz="2000" b="1" dirty="0">
                        <a:latin typeface="Calibri"/>
                        <a:ea typeface="Calibri"/>
                        <a:cs typeface="Times New Roman"/>
                      </a:endParaRP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600" dirty="0">
                        <a:solidFill>
                          <a:srgbClr val="000000"/>
                        </a:solidFill>
                        <a:latin typeface="Calibri"/>
                        <a:ea typeface="Calibri"/>
                        <a:cs typeface="Calibri"/>
                      </a:endParaRP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endParaRPr lang="en-US" sz="1600" dirty="0">
                        <a:solidFill>
                          <a:srgbClr val="000000"/>
                        </a:solidFill>
                        <a:latin typeface="Calibri"/>
                        <a:ea typeface="Calibri"/>
                        <a:cs typeface="Calibri"/>
                      </a:endParaRP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endParaRPr lang="en-US" sz="1600" dirty="0">
                        <a:solidFill>
                          <a:srgbClr val="000000"/>
                        </a:solidFill>
                        <a:latin typeface="Calibri"/>
                        <a:ea typeface="Calibri"/>
                        <a:cs typeface="Calibri"/>
                      </a:endParaRP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0DD7F"/>
                    </a:solidFill>
                  </a:tcPr>
                </a:tc>
                <a:tc>
                  <a:txBody>
                    <a:bodyPr/>
                    <a:lstStyle/>
                    <a:p>
                      <a:pPr marL="0" marR="0" algn="ctr">
                        <a:lnSpc>
                          <a:spcPct val="115000"/>
                        </a:lnSpc>
                        <a:spcBef>
                          <a:spcPts val="0"/>
                        </a:spcBef>
                        <a:spcAft>
                          <a:spcPts val="0"/>
                        </a:spcAft>
                      </a:pPr>
                      <a:endParaRPr lang="en-US" sz="1600" dirty="0">
                        <a:solidFill>
                          <a:srgbClr val="000000"/>
                        </a:solidFill>
                        <a:latin typeface="Calibri"/>
                        <a:ea typeface="Calibri"/>
                        <a:cs typeface="Calibri"/>
                      </a:endParaRP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0DD7F"/>
                    </a:solidFill>
                  </a:tcPr>
                </a:tc>
              </a:tr>
            </a:tbl>
          </a:graphicData>
        </a:graphic>
      </p:graphicFrame>
      <p:pic>
        <p:nvPicPr>
          <p:cNvPr id="8" name="Picture 2" descr="C:\Users\karen\AppData\Local\Microsoft\Windows\Temporary Internet Files\Content.IE5\UDLUE5ML\MC900445222[1].wmf"/>
          <p:cNvPicPr>
            <a:picLocks noChangeAspect="1" noChangeArrowheads="1"/>
          </p:cNvPicPr>
          <p:nvPr/>
        </p:nvPicPr>
        <p:blipFill>
          <a:blip r:embed="rId3" cstate="print"/>
          <a:srcRect l="-5853" b="63492"/>
          <a:stretch>
            <a:fillRect/>
          </a:stretch>
        </p:blipFill>
        <p:spPr bwMode="auto">
          <a:xfrm flipH="1">
            <a:off x="609600" y="3429000"/>
            <a:ext cx="1323975" cy="1052513"/>
          </a:xfrm>
          <a:prstGeom prst="rect">
            <a:avLst/>
          </a:prstGeom>
          <a:noFill/>
          <a:ln w="9525">
            <a:noFill/>
            <a:miter lim="800000"/>
            <a:headEnd/>
            <a:tailEnd/>
          </a:ln>
        </p:spPr>
      </p:pic>
      <p:sp>
        <p:nvSpPr>
          <p:cNvPr id="7" name="TextBox 6"/>
          <p:cNvSpPr txBox="1"/>
          <p:nvPr/>
        </p:nvSpPr>
        <p:spPr>
          <a:xfrm>
            <a:off x="381000" y="5965448"/>
            <a:ext cx="8001000" cy="892552"/>
          </a:xfrm>
          <a:prstGeom prst="rect">
            <a:avLst/>
          </a:prstGeom>
          <a:solidFill>
            <a:srgbClr val="FFFF99"/>
          </a:solidFill>
        </p:spPr>
        <p:txBody>
          <a:bodyPr wrap="square" rtlCol="0">
            <a:spAutoFit/>
          </a:bodyPr>
          <a:lstStyle/>
          <a:p>
            <a:r>
              <a:rPr lang="en-US" sz="2600" b="1" dirty="0" smtClean="0"/>
              <a:t>Using typical peer data is one way to define the difference in access to verbal instruction</a:t>
            </a:r>
            <a:r>
              <a:rPr lang="en-US" sz="2600" dirty="0" smtClean="0"/>
              <a:t>.</a:t>
            </a:r>
            <a:endParaRPr lang="en-US" sz="2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600200"/>
            <a:ext cx="8229600" cy="3797491"/>
          </a:xfrm>
        </p:spPr>
        <p:txBody>
          <a:bodyPr/>
          <a:lstStyle/>
          <a:p>
            <a:r>
              <a:rPr lang="en-US" dirty="0" smtClean="0"/>
              <a:t>Access in terms of student audibility of speech and speech perception </a:t>
            </a:r>
          </a:p>
          <a:p>
            <a:r>
              <a:rPr lang="en-US" dirty="0" smtClean="0"/>
              <a:t>Ways to estimate auditory access to classroom communication</a:t>
            </a:r>
          </a:p>
          <a:p>
            <a:r>
              <a:rPr lang="en-US" dirty="0" smtClean="0"/>
              <a:t>Individualizing accommodations</a:t>
            </a:r>
          </a:p>
          <a:p>
            <a:r>
              <a:rPr lang="en-US" dirty="0" smtClean="0"/>
              <a:t>Access activities incorporated into the IEP</a:t>
            </a:r>
            <a:endParaRPr lang="en-US" dirty="0"/>
          </a:p>
        </p:txBody>
      </p:sp>
      <p:sp>
        <p:nvSpPr>
          <p:cNvPr id="3" name="Title 2"/>
          <p:cNvSpPr>
            <a:spLocks noGrp="1"/>
          </p:cNvSpPr>
          <p:nvPr>
            <p:ph type="title"/>
          </p:nvPr>
        </p:nvSpPr>
        <p:spPr>
          <a:xfrm>
            <a:off x="381000" y="304800"/>
            <a:ext cx="8229600" cy="1143000"/>
          </a:xfrm>
        </p:spPr>
        <p:txBody>
          <a:bodyPr/>
          <a:lstStyle/>
          <a:p>
            <a:r>
              <a:rPr lang="en-US" dirty="0" smtClean="0"/>
              <a:t>Focus of this presentation</a:t>
            </a:r>
            <a:endParaRPr lang="en-US" dirty="0"/>
          </a:p>
        </p:txBody>
      </p:sp>
      <p:pic>
        <p:nvPicPr>
          <p:cNvPr id="15361" name="Picture 1" descr="C:\Users\karen\Desktop\Consulting\Website\photos - purchased\confused boy.jpg"/>
          <p:cNvPicPr>
            <a:picLocks noChangeAspect="1" noChangeArrowheads="1"/>
          </p:cNvPicPr>
          <p:nvPr/>
        </p:nvPicPr>
        <p:blipFill>
          <a:blip r:embed="rId2" cstate="print"/>
          <a:srcRect b="14120"/>
          <a:stretch>
            <a:fillRect/>
          </a:stretch>
        </p:blipFill>
        <p:spPr bwMode="auto">
          <a:xfrm>
            <a:off x="6248400" y="5105400"/>
            <a:ext cx="2667000" cy="1600199"/>
          </a:xfrm>
          <a:prstGeom prst="rect">
            <a:avLst/>
          </a:prstGeom>
          <a:noFill/>
        </p:spPr>
      </p:pic>
      <p:sp>
        <p:nvSpPr>
          <p:cNvPr id="5" name="Slide Number Placeholder 4"/>
          <p:cNvSpPr>
            <a:spLocks noGrp="1"/>
          </p:cNvSpPr>
          <p:nvPr>
            <p:ph type="sldNum" sz="quarter" idx="12"/>
          </p:nvPr>
        </p:nvSpPr>
        <p:spPr/>
        <p:txBody>
          <a:bodyPr/>
          <a:lstStyle/>
          <a:p>
            <a:fld id="{8EDD1B03-E700-47DF-8FB6-CE899AD5CB8A}" type="slidenum">
              <a:rPr lang="en-US" smtClean="0"/>
              <a:pPr/>
              <a:t>2</a:t>
            </a:fld>
            <a:endParaRPr lang="en-US" dirty="0"/>
          </a:p>
        </p:txBody>
      </p:sp>
    </p:spTree>
    <p:extLst>
      <p:ext uri="{BB962C8B-B14F-4D97-AF65-F5344CB8AC3E}">
        <p14:creationId xmlns:p14="http://schemas.microsoft.com/office/powerpoint/2010/main" xmlns="" val="1215426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cstate="print"/>
          <a:srcRect l="25276" t="21875" r="44512" b="32928"/>
          <a:stretch>
            <a:fillRect/>
          </a:stretch>
        </p:blipFill>
        <p:spPr bwMode="auto">
          <a:xfrm>
            <a:off x="685800" y="0"/>
            <a:ext cx="6781800" cy="5703963"/>
          </a:xfrm>
          <a:prstGeom prst="rect">
            <a:avLst/>
          </a:prstGeom>
          <a:noFill/>
          <a:ln w="9525">
            <a:noFill/>
            <a:miter lim="800000"/>
            <a:headEnd/>
            <a:tailEnd/>
          </a:ln>
        </p:spPr>
      </p:pic>
      <p:pic>
        <p:nvPicPr>
          <p:cNvPr id="3" name="Picture 2"/>
          <p:cNvPicPr>
            <a:picLocks noChangeAspect="1" noChangeArrowheads="1"/>
          </p:cNvPicPr>
          <p:nvPr/>
        </p:nvPicPr>
        <p:blipFill>
          <a:blip r:embed="rId3" cstate="print"/>
          <a:srcRect l="24597" t="72002" r="40849" b="16493"/>
          <a:stretch>
            <a:fillRect/>
          </a:stretch>
        </p:blipFill>
        <p:spPr bwMode="auto">
          <a:xfrm>
            <a:off x="685800" y="5331792"/>
            <a:ext cx="8153400" cy="1526208"/>
          </a:xfrm>
          <a:prstGeom prst="rect">
            <a:avLst/>
          </a:prstGeom>
          <a:noFill/>
          <a:ln w="9525">
            <a:noFill/>
            <a:miter lim="800000"/>
            <a:headEnd/>
            <a:tailEnd/>
          </a:ln>
        </p:spPr>
      </p:pic>
      <p:pic>
        <p:nvPicPr>
          <p:cNvPr id="4" name="Picture 2" descr="C:\Users\karen\Desktop\logo_image_copy.jpg"/>
          <p:cNvPicPr>
            <a:picLocks noChangeAspect="1" noChangeArrowheads="1"/>
          </p:cNvPicPr>
          <p:nvPr/>
        </p:nvPicPr>
        <p:blipFill>
          <a:blip r:embed="rId4" cstate="print"/>
          <a:srcRect/>
          <a:stretch>
            <a:fillRect/>
          </a:stretch>
        </p:blipFill>
        <p:spPr bwMode="auto">
          <a:xfrm>
            <a:off x="8229600" y="0"/>
            <a:ext cx="914400" cy="914400"/>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481328"/>
            <a:ext cx="8534400" cy="4525963"/>
          </a:xfrm>
        </p:spPr>
        <p:txBody>
          <a:bodyPr/>
          <a:lstStyle/>
          <a:p>
            <a:r>
              <a:rPr lang="en-US" b="1" dirty="0" smtClean="0"/>
              <a:t>Listening Inventory For Education </a:t>
            </a:r>
            <a:r>
              <a:rPr lang="en-US" dirty="0" smtClean="0"/>
              <a:t>– REVISED!</a:t>
            </a:r>
          </a:p>
          <a:p>
            <a:r>
              <a:rPr lang="en-US" dirty="0" smtClean="0"/>
              <a:t>Self-report for students in Grade 3+ </a:t>
            </a:r>
          </a:p>
          <a:p>
            <a:r>
              <a:rPr lang="en-US" dirty="0" smtClean="0"/>
              <a:t>Before LIFE questions</a:t>
            </a:r>
          </a:p>
          <a:p>
            <a:r>
              <a:rPr lang="en-US" b="1" dirty="0" smtClean="0"/>
              <a:t>LIFE questions about school listening situations</a:t>
            </a:r>
          </a:p>
          <a:p>
            <a:r>
              <a:rPr lang="en-US" dirty="0" smtClean="0"/>
              <a:t>After LIFE questions</a:t>
            </a:r>
          </a:p>
          <a:p>
            <a:endParaRPr lang="en-US" dirty="0"/>
          </a:p>
        </p:txBody>
      </p:sp>
      <p:sp>
        <p:nvSpPr>
          <p:cNvPr id="3" name="Title 2"/>
          <p:cNvSpPr>
            <a:spLocks noGrp="1"/>
          </p:cNvSpPr>
          <p:nvPr>
            <p:ph type="title"/>
          </p:nvPr>
        </p:nvSpPr>
        <p:spPr/>
        <p:txBody>
          <a:bodyPr>
            <a:normAutofit fontScale="90000"/>
          </a:bodyPr>
          <a:lstStyle/>
          <a:p>
            <a:r>
              <a:rPr lang="en-US" dirty="0" smtClean="0">
                <a:effectLst/>
              </a:rPr>
              <a:t>Obtaining the Student View of Challenging Classroom Listening</a:t>
            </a:r>
            <a:endParaRPr lang="en-US" dirty="0">
              <a:effectLst/>
            </a:endParaRPr>
          </a:p>
        </p:txBody>
      </p:sp>
      <p:sp>
        <p:nvSpPr>
          <p:cNvPr id="21505" name="Rectangle 1"/>
          <p:cNvSpPr>
            <a:spLocks noChangeArrowheads="1"/>
          </p:cNvSpPr>
          <p:nvPr/>
        </p:nvSpPr>
        <p:spPr bwMode="auto">
          <a:xfrm>
            <a:off x="5638800" y="4495800"/>
            <a:ext cx="2438400" cy="707886"/>
          </a:xfrm>
          <a:prstGeom prst="rect">
            <a:avLst/>
          </a:prstGeom>
          <a:solidFill>
            <a:srgbClr val="92D050"/>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STUDENT</a:t>
            </a:r>
            <a:endParaRPr kumimoji="0" 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L.I.F.E.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6" name="Picture 5" descr="girl at desk attentive.jpg"/>
          <p:cNvPicPr>
            <a:picLocks noChangeAspect="1"/>
          </p:cNvPicPr>
          <p:nvPr/>
        </p:nvPicPr>
        <p:blipFill>
          <a:blip r:embed="rId2" cstate="print"/>
          <a:srcRect l="33824" b="22143"/>
          <a:stretch>
            <a:fillRect/>
          </a:stretch>
        </p:blipFill>
        <p:spPr>
          <a:xfrm>
            <a:off x="990600" y="3886200"/>
            <a:ext cx="3429000" cy="2679192"/>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792162"/>
          </a:xfrm>
        </p:spPr>
        <p:txBody>
          <a:bodyPr>
            <a:normAutofit/>
          </a:bodyPr>
          <a:lstStyle/>
          <a:p>
            <a:r>
              <a:rPr lang="en-US" sz="4400" dirty="0" smtClean="0"/>
              <a:t>LIFE Classroom Situations</a:t>
            </a:r>
            <a:endParaRPr lang="en-US" dirty="0"/>
          </a:p>
        </p:txBody>
      </p:sp>
      <p:sp>
        <p:nvSpPr>
          <p:cNvPr id="6" name="Content Placeholder 5"/>
          <p:cNvSpPr>
            <a:spLocks noGrp="1"/>
          </p:cNvSpPr>
          <p:nvPr>
            <p:ph idx="1"/>
          </p:nvPr>
        </p:nvSpPr>
        <p:spPr>
          <a:xfrm>
            <a:off x="457200" y="990600"/>
            <a:ext cx="8229600" cy="5562600"/>
          </a:xfrm>
        </p:spPr>
        <p:txBody>
          <a:bodyPr>
            <a:normAutofit fontScale="92500" lnSpcReduction="20000"/>
          </a:bodyPr>
          <a:lstStyle/>
          <a:p>
            <a:r>
              <a:rPr lang="en-US" sz="3000" dirty="0" smtClean="0"/>
              <a:t>Ten revised situations.</a:t>
            </a:r>
          </a:p>
          <a:p>
            <a:r>
              <a:rPr lang="en-US" sz="3000" dirty="0" smtClean="0"/>
              <a:t>Include media, a variety of listening challenges and easy listening situations. </a:t>
            </a:r>
          </a:p>
          <a:p>
            <a:r>
              <a:rPr lang="en-US" sz="3000" dirty="0" smtClean="0"/>
              <a:t>Self-report for grade 3+ (about age 8)</a:t>
            </a:r>
          </a:p>
          <a:p>
            <a:r>
              <a:rPr lang="en-US" sz="3000" dirty="0" smtClean="0"/>
              <a:t>Sum just the items for verbal instruction and class discussion situations. </a:t>
            </a:r>
          </a:p>
          <a:p>
            <a:r>
              <a:rPr lang="en-US" sz="3000" dirty="0" smtClean="0"/>
              <a:t>Total out of a possible 100 points.</a:t>
            </a:r>
          </a:p>
          <a:p>
            <a:r>
              <a:rPr lang="en-US" sz="3000" dirty="0" smtClean="0"/>
              <a:t>Pretest/Post-test use for amplification trials</a:t>
            </a:r>
          </a:p>
          <a:p>
            <a:pPr>
              <a:buNone/>
            </a:pPr>
            <a:endParaRPr lang="en-US" sz="1200" b="1" dirty="0" smtClean="0"/>
          </a:p>
          <a:p>
            <a:pPr algn="ctr">
              <a:buNone/>
            </a:pPr>
            <a:r>
              <a:rPr lang="en-US" sz="2800" b="1" dirty="0" smtClean="0"/>
              <a:t>Choices:</a:t>
            </a:r>
          </a:p>
          <a:p>
            <a:pPr algn="ctr">
              <a:buNone/>
            </a:pPr>
            <a:r>
              <a:rPr lang="en-US" sz="2800" i="1" dirty="0" smtClean="0"/>
              <a:t>Always easy, </a:t>
            </a:r>
          </a:p>
          <a:p>
            <a:pPr algn="ctr">
              <a:buNone/>
            </a:pPr>
            <a:r>
              <a:rPr lang="en-US" sz="2800" i="1" dirty="0" smtClean="0"/>
              <a:t>Mostly easy,</a:t>
            </a:r>
          </a:p>
          <a:p>
            <a:pPr algn="ctr">
              <a:buNone/>
            </a:pPr>
            <a:r>
              <a:rPr lang="en-US" sz="2800" i="1" dirty="0" smtClean="0"/>
              <a:t>Sometimes difficult,</a:t>
            </a:r>
          </a:p>
          <a:p>
            <a:pPr algn="ctr">
              <a:buNone/>
            </a:pPr>
            <a:r>
              <a:rPr lang="en-US" sz="2800" i="1" dirty="0" smtClean="0"/>
              <a:t>Mostly difficult, </a:t>
            </a:r>
          </a:p>
          <a:p>
            <a:pPr algn="ctr">
              <a:buNone/>
            </a:pPr>
            <a:r>
              <a:rPr lang="en-US" sz="2800" i="1" dirty="0" smtClean="0"/>
              <a:t>Always difficult. </a:t>
            </a:r>
          </a:p>
        </p:txBody>
      </p:sp>
      <p:pic>
        <p:nvPicPr>
          <p:cNvPr id="76802" name="Picture 2" descr="C:\Users\karen\AppData\Local\Microsoft\Windows\Temporary Internet Files\Content.IE5\SL5KHTCM\MC900140473[1].wmf"/>
          <p:cNvPicPr>
            <a:picLocks noChangeAspect="1" noChangeArrowheads="1"/>
          </p:cNvPicPr>
          <p:nvPr/>
        </p:nvPicPr>
        <p:blipFill>
          <a:blip r:embed="rId2" cstate="print"/>
          <a:srcRect/>
          <a:stretch>
            <a:fillRect/>
          </a:stretch>
        </p:blipFill>
        <p:spPr bwMode="auto">
          <a:xfrm>
            <a:off x="6477000" y="4419600"/>
            <a:ext cx="2325624" cy="1608359"/>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304800"/>
            <a:ext cx="4057521" cy="6370975"/>
          </a:xfrm>
          <a:prstGeom prst="rect">
            <a:avLst/>
          </a:prstGeom>
          <a:noFill/>
        </p:spPr>
        <p:txBody>
          <a:bodyPr wrap="square" rtlCol="0">
            <a:spAutoFit/>
          </a:bodyPr>
          <a:lstStyle/>
          <a:p>
            <a:pPr marL="457200" indent="-457200">
              <a:buAutoNum type="arabicPeriod"/>
            </a:pPr>
            <a:r>
              <a:rPr lang="en-US" sz="2400" dirty="0" smtClean="0"/>
              <a:t>Teacher talking in front of room</a:t>
            </a:r>
          </a:p>
          <a:p>
            <a:pPr marL="457200" indent="-457200"/>
            <a:r>
              <a:rPr lang="en-US" sz="2400" dirty="0" smtClean="0"/>
              <a:t>2. Teacher talking with back turned</a:t>
            </a:r>
          </a:p>
          <a:p>
            <a:pPr marL="457200" indent="-457200"/>
            <a:r>
              <a:rPr lang="en-US" sz="2400" dirty="0" smtClean="0"/>
              <a:t>3. Teacher talking while moving</a:t>
            </a:r>
          </a:p>
          <a:p>
            <a:pPr marL="457200" indent="-457200"/>
            <a:r>
              <a:rPr lang="en-US" sz="2400" dirty="0" smtClean="0"/>
              <a:t>4. Student answer during discussion (FM mic?)</a:t>
            </a:r>
          </a:p>
          <a:p>
            <a:pPr marL="457200" indent="-457200"/>
            <a:r>
              <a:rPr lang="en-US" sz="2400" dirty="0" smtClean="0"/>
              <a:t>5. Understanding directions (given 1-2)</a:t>
            </a:r>
          </a:p>
          <a:p>
            <a:pPr marL="457200" indent="-457200"/>
            <a:r>
              <a:rPr lang="en-US" sz="2400" dirty="0" smtClean="0"/>
              <a:t>6. Other students making noise</a:t>
            </a:r>
          </a:p>
          <a:p>
            <a:pPr marL="457200" indent="-457200"/>
            <a:r>
              <a:rPr lang="en-US" sz="2400" dirty="0" smtClean="0"/>
              <a:t>7. Noise outside of room</a:t>
            </a:r>
          </a:p>
          <a:p>
            <a:pPr marL="457200" indent="-457200"/>
            <a:r>
              <a:rPr lang="en-US" sz="2400" dirty="0" smtClean="0"/>
              <a:t>8. Multimedia</a:t>
            </a:r>
          </a:p>
          <a:p>
            <a:pPr marL="457200" indent="-457200"/>
            <a:r>
              <a:rPr lang="en-US" sz="2400" dirty="0" smtClean="0"/>
              <a:t>9. Listening in fan noise</a:t>
            </a:r>
          </a:p>
          <a:p>
            <a:pPr marL="457200" indent="-457200"/>
            <a:r>
              <a:rPr lang="en-US" sz="2400" dirty="0" smtClean="0"/>
              <a:t>10. Simultaneous large and small group</a:t>
            </a:r>
            <a:endParaRPr lang="en-US" sz="2400" dirty="0"/>
          </a:p>
        </p:txBody>
      </p:sp>
      <p:pic>
        <p:nvPicPr>
          <p:cNvPr id="5" name="Picture 2"/>
          <p:cNvPicPr>
            <a:picLocks noChangeAspect="1" noChangeArrowheads="1"/>
          </p:cNvPicPr>
          <p:nvPr/>
        </p:nvPicPr>
        <p:blipFill>
          <a:blip r:embed="rId2" cstate="print"/>
          <a:srcRect l="15964" t="12080" r="65741" b="9975"/>
          <a:stretch>
            <a:fillRect/>
          </a:stretch>
        </p:blipFill>
        <p:spPr bwMode="auto">
          <a:xfrm>
            <a:off x="4038600" y="124473"/>
            <a:ext cx="4927600" cy="6733527"/>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4419600"/>
            <a:ext cx="9144000" cy="2308324"/>
          </a:xfrm>
          <a:prstGeom prst="rect">
            <a:avLst/>
          </a:prstGeom>
          <a:solidFill>
            <a:srgbClr val="C5F9B9"/>
          </a:solidFill>
        </p:spPr>
        <p:txBody>
          <a:bodyPr wrap="square" rtlCol="0">
            <a:spAutoFit/>
          </a:bodyPr>
          <a:lstStyle/>
          <a:p>
            <a:r>
              <a:rPr lang="en-US" sz="2400" dirty="0" smtClean="0"/>
              <a:t>LIFE Additional/Social Listening Situations</a:t>
            </a:r>
          </a:p>
          <a:p>
            <a:pPr marL="514350" indent="-514350">
              <a:buAutoNum type="arabicPeriod"/>
            </a:pPr>
            <a:r>
              <a:rPr lang="en-US" sz="2400" dirty="0" smtClean="0"/>
              <a:t>Cooperative and small group learning</a:t>
            </a:r>
          </a:p>
          <a:p>
            <a:pPr marL="514350" indent="-514350">
              <a:buAutoNum type="arabicPeriod"/>
            </a:pPr>
            <a:r>
              <a:rPr lang="en-US" sz="2400" dirty="0" smtClean="0"/>
              <a:t>Announcements</a:t>
            </a:r>
          </a:p>
          <a:p>
            <a:pPr marL="514350" indent="-514350">
              <a:buAutoNum type="arabicPeriod"/>
            </a:pPr>
            <a:r>
              <a:rPr lang="en-US" sz="2400" dirty="0" smtClean="0"/>
              <a:t>Listening in a large room</a:t>
            </a:r>
          </a:p>
          <a:p>
            <a:pPr marL="514350" indent="-514350">
              <a:buAutoNum type="arabicPeriod"/>
            </a:pPr>
            <a:r>
              <a:rPr lang="en-US" sz="2400" dirty="0" smtClean="0"/>
              <a:t>Listening to others when outside</a:t>
            </a:r>
          </a:p>
          <a:p>
            <a:pPr marL="514350" indent="-514350">
              <a:buAutoNum type="arabicPeriod"/>
            </a:pPr>
            <a:r>
              <a:rPr lang="en-US" sz="2400" dirty="0" smtClean="0"/>
              <a:t>Listening to students during informal social times</a:t>
            </a:r>
            <a:endParaRPr lang="en-US" sz="2400" dirty="0"/>
          </a:p>
        </p:txBody>
      </p:sp>
      <p:pic>
        <p:nvPicPr>
          <p:cNvPr id="12292" name="Picture 4" descr="C:\Users\karen\Desktop\Consulting\Website\gradeschool girls working in group.jpg"/>
          <p:cNvPicPr>
            <a:picLocks noChangeAspect="1" noChangeArrowheads="1"/>
          </p:cNvPicPr>
          <p:nvPr/>
        </p:nvPicPr>
        <p:blipFill>
          <a:blip r:embed="rId2" cstate="print"/>
          <a:srcRect/>
          <a:stretch>
            <a:fillRect/>
          </a:stretch>
        </p:blipFill>
        <p:spPr bwMode="auto">
          <a:xfrm>
            <a:off x="6477000" y="4419600"/>
            <a:ext cx="2667000" cy="1776429"/>
          </a:xfrm>
          <a:prstGeom prst="rect">
            <a:avLst/>
          </a:prstGeom>
          <a:noFill/>
        </p:spPr>
      </p:pic>
      <p:pic>
        <p:nvPicPr>
          <p:cNvPr id="7" name="Picture 3"/>
          <p:cNvPicPr>
            <a:picLocks noChangeAspect="1" noChangeArrowheads="1"/>
          </p:cNvPicPr>
          <p:nvPr/>
        </p:nvPicPr>
        <p:blipFill>
          <a:blip r:embed="rId3" cstate="print"/>
          <a:srcRect l="16266" t="28096" r="69846" b="45996"/>
          <a:stretch>
            <a:fillRect/>
          </a:stretch>
        </p:blipFill>
        <p:spPr bwMode="auto">
          <a:xfrm>
            <a:off x="1828800" y="0"/>
            <a:ext cx="7315200" cy="4376890"/>
          </a:xfrm>
          <a:prstGeom prst="rect">
            <a:avLst/>
          </a:prstGeom>
          <a:noFill/>
          <a:ln w="9525">
            <a:solidFill>
              <a:schemeClr val="tx1"/>
            </a:solidFill>
            <a:miter lim="800000"/>
            <a:headEnd/>
            <a:tailEnd/>
          </a:ln>
        </p:spPr>
      </p:pic>
      <p:pic>
        <p:nvPicPr>
          <p:cNvPr id="5" name="Picture 2" descr="C:\Users\karen\Desktop\logo_image_copy.jpg"/>
          <p:cNvPicPr>
            <a:picLocks noChangeAspect="1" noChangeArrowheads="1"/>
          </p:cNvPicPr>
          <p:nvPr/>
        </p:nvPicPr>
        <p:blipFill>
          <a:blip r:embed="rId4" cstate="print"/>
          <a:srcRect/>
          <a:stretch>
            <a:fillRect/>
          </a:stretch>
        </p:blipFill>
        <p:spPr bwMode="auto">
          <a:xfrm>
            <a:off x="0" y="0"/>
            <a:ext cx="914400" cy="914400"/>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2" cstate="print"/>
          <a:srcRect l="16156" t="54004" r="67082" b="12548"/>
          <a:stretch>
            <a:fillRect/>
          </a:stretch>
        </p:blipFill>
        <p:spPr bwMode="auto">
          <a:xfrm>
            <a:off x="762000" y="1981199"/>
            <a:ext cx="7620000" cy="4876801"/>
          </a:xfrm>
          <a:prstGeom prst="rect">
            <a:avLst/>
          </a:prstGeom>
          <a:noFill/>
          <a:ln w="9525">
            <a:solidFill>
              <a:schemeClr val="tx1"/>
            </a:solidFill>
            <a:miter lim="800000"/>
            <a:headEnd/>
            <a:tailEnd/>
          </a:ln>
        </p:spPr>
      </p:pic>
      <p:sp>
        <p:nvSpPr>
          <p:cNvPr id="4" name="5-Point Star 3"/>
          <p:cNvSpPr/>
          <p:nvPr/>
        </p:nvSpPr>
        <p:spPr>
          <a:xfrm>
            <a:off x="2743200" y="3200400"/>
            <a:ext cx="152400" cy="152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5-Point Star 4"/>
          <p:cNvSpPr/>
          <p:nvPr/>
        </p:nvSpPr>
        <p:spPr>
          <a:xfrm>
            <a:off x="3048000" y="3200400"/>
            <a:ext cx="152400" cy="152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5-Point Star 7"/>
          <p:cNvSpPr/>
          <p:nvPr/>
        </p:nvSpPr>
        <p:spPr>
          <a:xfrm>
            <a:off x="2743200" y="3429000"/>
            <a:ext cx="152400" cy="152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5-Point Star 9"/>
          <p:cNvSpPr/>
          <p:nvPr/>
        </p:nvSpPr>
        <p:spPr>
          <a:xfrm>
            <a:off x="2743200" y="3657600"/>
            <a:ext cx="152400" cy="152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5-Point Star 10"/>
          <p:cNvSpPr/>
          <p:nvPr/>
        </p:nvSpPr>
        <p:spPr>
          <a:xfrm>
            <a:off x="3048000" y="3657600"/>
            <a:ext cx="152400" cy="152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5-Point Star 11"/>
          <p:cNvSpPr/>
          <p:nvPr/>
        </p:nvSpPr>
        <p:spPr>
          <a:xfrm>
            <a:off x="3352800" y="3657600"/>
            <a:ext cx="152400" cy="152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5-Point Star 12"/>
          <p:cNvSpPr/>
          <p:nvPr/>
        </p:nvSpPr>
        <p:spPr>
          <a:xfrm>
            <a:off x="2743200" y="3886200"/>
            <a:ext cx="152400" cy="152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5-Point Star 13"/>
          <p:cNvSpPr/>
          <p:nvPr/>
        </p:nvSpPr>
        <p:spPr>
          <a:xfrm>
            <a:off x="2743200" y="4114800"/>
            <a:ext cx="152400" cy="152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5-Point Star 14"/>
          <p:cNvSpPr/>
          <p:nvPr/>
        </p:nvSpPr>
        <p:spPr>
          <a:xfrm>
            <a:off x="2743200" y="4648200"/>
            <a:ext cx="152400" cy="152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5-Point Star 15"/>
          <p:cNvSpPr/>
          <p:nvPr/>
        </p:nvSpPr>
        <p:spPr>
          <a:xfrm>
            <a:off x="3048000" y="4114800"/>
            <a:ext cx="152400" cy="152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5-Point Star 16"/>
          <p:cNvSpPr/>
          <p:nvPr/>
        </p:nvSpPr>
        <p:spPr>
          <a:xfrm>
            <a:off x="3352800" y="4114800"/>
            <a:ext cx="152400" cy="152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5-Point Star 17"/>
          <p:cNvSpPr/>
          <p:nvPr/>
        </p:nvSpPr>
        <p:spPr>
          <a:xfrm>
            <a:off x="2743200" y="4343400"/>
            <a:ext cx="152400" cy="152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5-Point Star 19"/>
          <p:cNvSpPr/>
          <p:nvPr/>
        </p:nvSpPr>
        <p:spPr>
          <a:xfrm>
            <a:off x="3048000" y="4648200"/>
            <a:ext cx="152400" cy="152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5-Point Star 21"/>
          <p:cNvSpPr/>
          <p:nvPr/>
        </p:nvSpPr>
        <p:spPr>
          <a:xfrm>
            <a:off x="2743200" y="4876800"/>
            <a:ext cx="152400" cy="152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5-Point Star 22"/>
          <p:cNvSpPr/>
          <p:nvPr/>
        </p:nvSpPr>
        <p:spPr>
          <a:xfrm>
            <a:off x="2743200" y="5105400"/>
            <a:ext cx="152400" cy="152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5-Point Star 23"/>
          <p:cNvSpPr/>
          <p:nvPr/>
        </p:nvSpPr>
        <p:spPr>
          <a:xfrm>
            <a:off x="3048000" y="5105400"/>
            <a:ext cx="152400" cy="152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5-Point Star 24"/>
          <p:cNvSpPr/>
          <p:nvPr/>
        </p:nvSpPr>
        <p:spPr>
          <a:xfrm>
            <a:off x="2743200" y="5334000"/>
            <a:ext cx="152400" cy="152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5-Point Star 25"/>
          <p:cNvSpPr/>
          <p:nvPr/>
        </p:nvSpPr>
        <p:spPr>
          <a:xfrm>
            <a:off x="3048000" y="5334000"/>
            <a:ext cx="152400" cy="152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5-Point Star 28"/>
          <p:cNvSpPr/>
          <p:nvPr/>
        </p:nvSpPr>
        <p:spPr>
          <a:xfrm>
            <a:off x="2743200" y="5562600"/>
            <a:ext cx="152400" cy="152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5-Point Star 29"/>
          <p:cNvSpPr/>
          <p:nvPr/>
        </p:nvSpPr>
        <p:spPr>
          <a:xfrm>
            <a:off x="3048000" y="5562600"/>
            <a:ext cx="152400" cy="152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5-Point Star 30"/>
          <p:cNvSpPr/>
          <p:nvPr/>
        </p:nvSpPr>
        <p:spPr>
          <a:xfrm>
            <a:off x="3352800" y="5562600"/>
            <a:ext cx="152400" cy="152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5-Point Star 31"/>
          <p:cNvSpPr/>
          <p:nvPr/>
        </p:nvSpPr>
        <p:spPr>
          <a:xfrm>
            <a:off x="2743200" y="5791200"/>
            <a:ext cx="152400" cy="152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5-Point Star 32"/>
          <p:cNvSpPr/>
          <p:nvPr/>
        </p:nvSpPr>
        <p:spPr>
          <a:xfrm>
            <a:off x="3048000" y="5791200"/>
            <a:ext cx="152400" cy="152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5-Point Star 34"/>
          <p:cNvSpPr/>
          <p:nvPr/>
        </p:nvSpPr>
        <p:spPr>
          <a:xfrm>
            <a:off x="2743200" y="6096000"/>
            <a:ext cx="152400" cy="152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5-Point Star 35"/>
          <p:cNvSpPr/>
          <p:nvPr/>
        </p:nvSpPr>
        <p:spPr>
          <a:xfrm>
            <a:off x="3048000" y="6096000"/>
            <a:ext cx="152400" cy="152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5-Point Star 36"/>
          <p:cNvSpPr/>
          <p:nvPr/>
        </p:nvSpPr>
        <p:spPr>
          <a:xfrm>
            <a:off x="3352800" y="6096000"/>
            <a:ext cx="152400" cy="152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5-Point Star 37"/>
          <p:cNvSpPr/>
          <p:nvPr/>
        </p:nvSpPr>
        <p:spPr>
          <a:xfrm>
            <a:off x="2743200" y="6324600"/>
            <a:ext cx="152400" cy="152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5-Point Star 38"/>
          <p:cNvSpPr/>
          <p:nvPr/>
        </p:nvSpPr>
        <p:spPr>
          <a:xfrm>
            <a:off x="3048000" y="6324600"/>
            <a:ext cx="152400" cy="152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a:off x="304800" y="228600"/>
            <a:ext cx="8839200" cy="1569660"/>
          </a:xfrm>
          <a:prstGeom prst="rect">
            <a:avLst/>
          </a:prstGeom>
          <a:noFill/>
        </p:spPr>
        <p:txBody>
          <a:bodyPr wrap="square" rtlCol="0">
            <a:spAutoFit/>
          </a:bodyPr>
          <a:lstStyle/>
          <a:p>
            <a:pPr>
              <a:buFont typeface="Arial" pitchFamily="34" charset="0"/>
              <a:buChar char="•"/>
            </a:pPr>
            <a:r>
              <a:rPr lang="en-US" sz="2400" dirty="0" smtClean="0"/>
              <a:t> Summarize the most challenging situations. </a:t>
            </a:r>
          </a:p>
          <a:p>
            <a:pPr>
              <a:buFont typeface="Arial" pitchFamily="34" charset="0"/>
              <a:buChar char="•"/>
            </a:pPr>
            <a:r>
              <a:rPr lang="en-US" sz="2400" dirty="0" smtClean="0"/>
              <a:t> Valuable pre/post test information. </a:t>
            </a:r>
          </a:p>
          <a:p>
            <a:pPr>
              <a:buFont typeface="Arial" pitchFamily="34" charset="0"/>
              <a:buChar char="•"/>
            </a:pPr>
            <a:r>
              <a:rPr lang="en-US" sz="2400" dirty="0" smtClean="0"/>
              <a:t> Easily prioritized for addressing self-advocacy activities</a:t>
            </a:r>
          </a:p>
          <a:p>
            <a:pPr>
              <a:buFont typeface="Arial" pitchFamily="34" charset="0"/>
              <a:buChar char="•"/>
            </a:pPr>
            <a:r>
              <a:rPr lang="en-US" sz="2400" dirty="0" smtClean="0"/>
              <a:t> Highlights areas of need for accommodations</a:t>
            </a:r>
            <a:endParaRPr lang="en-US" sz="2400" dirty="0"/>
          </a:p>
        </p:txBody>
      </p:sp>
      <p:cxnSp>
        <p:nvCxnSpPr>
          <p:cNvPr id="44" name="Straight Arrow Connector 43"/>
          <p:cNvCxnSpPr/>
          <p:nvPr/>
        </p:nvCxnSpPr>
        <p:spPr>
          <a:xfrm>
            <a:off x="1066800" y="2590800"/>
            <a:ext cx="1524000" cy="12192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1066800" y="2590800"/>
            <a:ext cx="1524000" cy="16764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1066800" y="2590800"/>
            <a:ext cx="1600200" cy="31242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838200" y="2209800"/>
            <a:ext cx="336952" cy="523220"/>
          </a:xfrm>
          <a:prstGeom prst="rect">
            <a:avLst/>
          </a:prstGeom>
          <a:noFill/>
        </p:spPr>
        <p:txBody>
          <a:bodyPr wrap="none" rtlCol="0">
            <a:spAutoFit/>
          </a:bodyPr>
          <a:lstStyle/>
          <a:p>
            <a:r>
              <a:rPr lang="en-US" sz="2800" b="1" dirty="0" smtClean="0">
                <a:solidFill>
                  <a:srgbClr val="FF0000"/>
                </a:solidFill>
              </a:rPr>
              <a:t>?</a:t>
            </a:r>
            <a:endParaRPr lang="en-US" sz="2800" b="1" dirty="0">
              <a:solidFill>
                <a:srgbClr val="FF0000"/>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Wepman’s Auditory Discrimination Test (ADT)</a:t>
            </a:r>
            <a:endParaRPr lang="en-US" dirty="0"/>
          </a:p>
        </p:txBody>
      </p:sp>
      <p:pic>
        <p:nvPicPr>
          <p:cNvPr id="68611" name="Picture 3"/>
          <p:cNvPicPr>
            <a:picLocks noGrp="1" noChangeAspect="1" noChangeArrowheads="1"/>
          </p:cNvPicPr>
          <p:nvPr>
            <p:ph idx="1"/>
          </p:nvPr>
        </p:nvPicPr>
        <p:blipFill>
          <a:blip r:embed="rId2" cstate="print"/>
          <a:srcRect l="15603" t="17854" r="63262" b="18767"/>
          <a:stretch>
            <a:fillRect/>
          </a:stretch>
        </p:blipFill>
        <p:spPr bwMode="auto">
          <a:xfrm>
            <a:off x="3733800" y="685800"/>
            <a:ext cx="5257800" cy="5257800"/>
          </a:xfrm>
          <a:prstGeom prst="rect">
            <a:avLst/>
          </a:prstGeom>
          <a:noFill/>
          <a:ln w="9525">
            <a:noFill/>
            <a:miter lim="800000"/>
            <a:headEnd/>
            <a:tailEnd/>
          </a:ln>
        </p:spPr>
      </p:pic>
      <p:sp>
        <p:nvSpPr>
          <p:cNvPr id="7" name="TextBox 6"/>
          <p:cNvSpPr txBox="1"/>
          <p:nvPr/>
        </p:nvSpPr>
        <p:spPr>
          <a:xfrm>
            <a:off x="152400" y="1447800"/>
            <a:ext cx="3657600" cy="5262979"/>
          </a:xfrm>
          <a:prstGeom prst="rect">
            <a:avLst/>
          </a:prstGeom>
          <a:noFill/>
        </p:spPr>
        <p:txBody>
          <a:bodyPr wrap="square" rtlCol="0">
            <a:spAutoFit/>
          </a:bodyPr>
          <a:lstStyle/>
          <a:p>
            <a:pPr>
              <a:buFont typeface="Arial" pitchFamily="34" charset="0"/>
              <a:buChar char="•"/>
            </a:pPr>
            <a:r>
              <a:rPr lang="en-US" sz="2400" dirty="0" smtClean="0"/>
              <a:t> 40 word pairs</a:t>
            </a:r>
          </a:p>
          <a:p>
            <a:pPr>
              <a:buFont typeface="Arial" pitchFamily="34" charset="0"/>
              <a:buChar char="•"/>
            </a:pPr>
            <a:r>
              <a:rPr lang="en-US" sz="2400" dirty="0" smtClean="0"/>
              <a:t> Same/Different task</a:t>
            </a:r>
          </a:p>
          <a:p>
            <a:pPr>
              <a:buFont typeface="Arial" pitchFamily="34" charset="0"/>
              <a:buChar char="•"/>
            </a:pPr>
            <a:r>
              <a:rPr lang="en-US" sz="2400" dirty="0" smtClean="0"/>
              <a:t> Form A &amp; Form B</a:t>
            </a:r>
          </a:p>
          <a:p>
            <a:pPr>
              <a:buFont typeface="Arial" pitchFamily="34" charset="0"/>
              <a:buChar char="•"/>
            </a:pPr>
            <a:r>
              <a:rPr lang="en-US" sz="2400" dirty="0" smtClean="0"/>
              <a:t> </a:t>
            </a:r>
            <a:r>
              <a:rPr lang="en-US" sz="2400" u="sng" dirty="0" smtClean="0"/>
              <a:t>Normed</a:t>
            </a:r>
            <a:r>
              <a:rPr lang="en-US" sz="2400" dirty="0" smtClean="0"/>
              <a:t> on 2000 age 4-8 year olds</a:t>
            </a:r>
          </a:p>
          <a:p>
            <a:pPr>
              <a:buFont typeface="Arial" pitchFamily="34" charset="0"/>
              <a:buChar char="•"/>
            </a:pPr>
            <a:r>
              <a:rPr lang="en-US" sz="2400" dirty="0" smtClean="0"/>
              <a:t> Results in qualitative listening score </a:t>
            </a:r>
            <a:r>
              <a:rPr lang="en-US" dirty="0" smtClean="0"/>
              <a:t>(-2 to +2)</a:t>
            </a:r>
            <a:endParaRPr lang="en-US" sz="2400" dirty="0" smtClean="0"/>
          </a:p>
          <a:p>
            <a:pPr>
              <a:buFont typeface="Arial" pitchFamily="34" charset="0"/>
              <a:buChar char="•"/>
            </a:pPr>
            <a:r>
              <a:rPr lang="en-US" sz="2400" dirty="0" smtClean="0"/>
              <a:t> Can compare skill as age equivalent</a:t>
            </a:r>
          </a:p>
          <a:p>
            <a:pPr>
              <a:buFont typeface="Arial" pitchFamily="34" charset="0"/>
              <a:buChar char="•"/>
            </a:pPr>
            <a:r>
              <a:rPr lang="en-US" sz="2400" dirty="0" smtClean="0"/>
              <a:t> Can perform in quiet and noise</a:t>
            </a:r>
          </a:p>
          <a:p>
            <a:pPr>
              <a:buFont typeface="Arial" pitchFamily="34" charset="0"/>
              <a:buChar char="•"/>
            </a:pPr>
            <a:r>
              <a:rPr lang="en-US" sz="2400" dirty="0" smtClean="0"/>
              <a:t> Can look at errors </a:t>
            </a:r>
          </a:p>
          <a:p>
            <a:r>
              <a:rPr lang="en-US" sz="2400" dirty="0" smtClean="0"/>
              <a:t>diagnostically for initial, medial, final</a:t>
            </a:r>
          </a:p>
        </p:txBody>
      </p:sp>
      <p:sp>
        <p:nvSpPr>
          <p:cNvPr id="8" name="TextBox 7"/>
          <p:cNvSpPr txBox="1"/>
          <p:nvPr/>
        </p:nvSpPr>
        <p:spPr>
          <a:xfrm>
            <a:off x="3456224" y="5934670"/>
            <a:ext cx="5687776" cy="923330"/>
          </a:xfrm>
          <a:prstGeom prst="rect">
            <a:avLst/>
          </a:prstGeom>
          <a:noFill/>
        </p:spPr>
        <p:txBody>
          <a:bodyPr wrap="none" rtlCol="0">
            <a:spAutoFit/>
          </a:bodyPr>
          <a:lstStyle/>
          <a:p>
            <a:r>
              <a:rPr lang="en-US" dirty="0" smtClean="0"/>
              <a:t>Example: Aided mild-severe HF loss had</a:t>
            </a:r>
          </a:p>
          <a:p>
            <a:r>
              <a:rPr lang="en-US" dirty="0" smtClean="0"/>
              <a:t>91% quiet and 75% in noise; presented from 5 ft</a:t>
            </a:r>
          </a:p>
          <a:p>
            <a:r>
              <a:rPr lang="en-US" dirty="0" smtClean="0"/>
              <a:t>Mainly final errors in quiet, mainly initial in noise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2"/>
          <p:cNvSpPr>
            <a:spLocks noGrp="1"/>
          </p:cNvSpPr>
          <p:nvPr>
            <p:ph type="title"/>
          </p:nvPr>
        </p:nvSpPr>
        <p:spPr/>
        <p:txBody>
          <a:bodyPr>
            <a:normAutofit/>
          </a:bodyPr>
          <a:lstStyle/>
          <a:p>
            <a:pPr eaLnBrk="1" hangingPunct="1"/>
            <a:r>
              <a:rPr lang="en-US" sz="3200" dirty="0" smtClean="0"/>
              <a:t>Slower pace =  increasing learning gaps</a:t>
            </a:r>
          </a:p>
        </p:txBody>
      </p:sp>
      <p:sp>
        <p:nvSpPr>
          <p:cNvPr id="30723" name="Content Placeholder 3"/>
          <p:cNvSpPr>
            <a:spLocks noGrp="1"/>
          </p:cNvSpPr>
          <p:nvPr>
            <p:ph idx="1"/>
          </p:nvPr>
        </p:nvSpPr>
        <p:spPr>
          <a:xfrm>
            <a:off x="457200" y="1143000"/>
            <a:ext cx="8534400" cy="5486400"/>
          </a:xfrm>
        </p:spPr>
        <p:txBody>
          <a:bodyPr>
            <a:normAutofit lnSpcReduction="10000"/>
          </a:bodyPr>
          <a:lstStyle/>
          <a:p>
            <a:pPr eaLnBrk="1" hangingPunct="1"/>
            <a:r>
              <a:rPr lang="en-US" sz="2800" dirty="0" smtClean="0"/>
              <a:t>Federal laws regarding grade-level content standards do </a:t>
            </a:r>
            <a:r>
              <a:rPr lang="en-US" sz="2800" b="1" dirty="0" smtClean="0"/>
              <a:t>not</a:t>
            </a:r>
            <a:r>
              <a:rPr lang="en-US" sz="2800" dirty="0" smtClean="0"/>
              <a:t> release students with disabilities from </a:t>
            </a:r>
            <a:r>
              <a:rPr lang="en-US" sz="2800" u="sng" dirty="0" smtClean="0"/>
              <a:t>the need to demonstrate proficiency</a:t>
            </a:r>
            <a:r>
              <a:rPr lang="en-US" sz="2800" dirty="0" smtClean="0"/>
              <a:t> related to state and federal benchmarks </a:t>
            </a:r>
            <a:r>
              <a:rPr lang="en-US" sz="2400" dirty="0" smtClean="0"/>
              <a:t>(</a:t>
            </a:r>
            <a:r>
              <a:rPr lang="en-US" sz="2000" dirty="0" smtClean="0"/>
              <a:t>US Department of Education, 2004</a:t>
            </a:r>
            <a:r>
              <a:rPr lang="en-US" sz="2400" dirty="0" smtClean="0"/>
              <a:t>)</a:t>
            </a:r>
            <a:r>
              <a:rPr lang="en-US" sz="2800" dirty="0" smtClean="0"/>
              <a:t>. </a:t>
            </a:r>
          </a:p>
          <a:p>
            <a:pPr eaLnBrk="1" hangingPunct="1"/>
            <a:r>
              <a:rPr lang="en-US" sz="2800" dirty="0" smtClean="0"/>
              <a:t>To do so, students must be able to </a:t>
            </a:r>
          </a:p>
          <a:p>
            <a:pPr lvl="1" eaLnBrk="1" hangingPunct="1"/>
            <a:r>
              <a:rPr lang="en-US" sz="2600" u="sng" dirty="0" smtClean="0"/>
              <a:t>access</a:t>
            </a:r>
            <a:r>
              <a:rPr lang="en-US" sz="2600" dirty="0" smtClean="0"/>
              <a:t> curriculum and instruction and  </a:t>
            </a:r>
          </a:p>
          <a:p>
            <a:pPr lvl="1" eaLnBrk="1" hangingPunct="1"/>
            <a:r>
              <a:rPr lang="en-US" sz="2600" dirty="0" smtClean="0"/>
              <a:t>be able to demonstrate knowledge efficiently and precisely. </a:t>
            </a:r>
          </a:p>
          <a:p>
            <a:r>
              <a:rPr lang="en-US" sz="2800" dirty="0" smtClean="0"/>
              <a:t>This ability is dependent upon accurately receiving information from others as well as their capability to communicate their thoughts.</a:t>
            </a:r>
          </a:p>
        </p:txBody>
      </p:sp>
      <p:pic>
        <p:nvPicPr>
          <p:cNvPr id="19457" name="Picture 1" descr="C:\Users\karen\AppData\Local\Microsoft\Windows\Temporary Internet Files\Content.IE5\F25RAEWZ\MC900441417[1].wmf"/>
          <p:cNvPicPr>
            <a:picLocks noChangeAspect="1" noChangeArrowheads="1"/>
          </p:cNvPicPr>
          <p:nvPr/>
        </p:nvPicPr>
        <p:blipFill>
          <a:blip r:embed="rId2" cstate="print"/>
          <a:srcRect/>
          <a:stretch>
            <a:fillRect/>
          </a:stretch>
        </p:blipFill>
        <p:spPr bwMode="auto">
          <a:xfrm>
            <a:off x="6934200" y="5638800"/>
            <a:ext cx="1828800" cy="103505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anim calcmode="lin" valueType="num">
                                      <p:cBhvr additive="base">
                                        <p:cTn id="7" dur="500" fill="hold"/>
                                        <p:tgtEl>
                                          <p:spTgt spid="3072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23">
                                            <p:txEl>
                                              <p:pRg st="0" end="0"/>
                                            </p:txEl>
                                          </p:spTgt>
                                        </p:tgtEl>
                                        <p:attrNameLst>
                                          <p:attrName>ppt_y</p:attrName>
                                        </p:attrNameLst>
                                      </p:cBhvr>
                                      <p:tavLst>
                                        <p:tav tm="0">
                                          <p:val>
                                            <p:strVal val="1+#ppt_h/2"/>
                                          </p:val>
                                        </p:tav>
                                        <p:tav tm="100000">
                                          <p:val>
                                            <p:strVal val="#ppt_y"/>
                                          </p:val>
                                        </p:tav>
                                      </p:tavLst>
                                    </p:anim>
                                  </p:childTnLst>
                                </p:cTn>
                              </p:par>
                              <p:par>
                                <p:cTn id="9" presetID="2" presetClass="exit" presetSubtype="8" fill="hold" nodeType="withEffect">
                                  <p:stCondLst>
                                    <p:cond delay="0"/>
                                  </p:stCondLst>
                                  <p:childTnLst>
                                    <p:anim calcmode="lin" valueType="num">
                                      <p:cBhvr additive="base">
                                        <p:cTn id="10" dur="5000"/>
                                        <p:tgtEl>
                                          <p:spTgt spid="19457"/>
                                        </p:tgtEl>
                                        <p:attrNameLst>
                                          <p:attrName>ppt_x</p:attrName>
                                        </p:attrNameLst>
                                      </p:cBhvr>
                                      <p:tavLst>
                                        <p:tav tm="0">
                                          <p:val>
                                            <p:strVal val="ppt_x"/>
                                          </p:val>
                                        </p:tav>
                                        <p:tav tm="100000">
                                          <p:val>
                                            <p:strVal val="0-ppt_w/2"/>
                                          </p:val>
                                        </p:tav>
                                      </p:tavLst>
                                    </p:anim>
                                    <p:anim calcmode="lin" valueType="num">
                                      <p:cBhvr additive="base">
                                        <p:cTn id="11" dur="5000"/>
                                        <p:tgtEl>
                                          <p:spTgt spid="19457"/>
                                        </p:tgtEl>
                                        <p:attrNameLst>
                                          <p:attrName>ppt_y</p:attrName>
                                        </p:attrNameLst>
                                      </p:cBhvr>
                                      <p:tavLst>
                                        <p:tav tm="0">
                                          <p:val>
                                            <p:strVal val="ppt_y"/>
                                          </p:val>
                                        </p:tav>
                                        <p:tav tm="100000">
                                          <p:val>
                                            <p:strVal val="ppt_y"/>
                                          </p:val>
                                        </p:tav>
                                      </p:tavLst>
                                    </p:anim>
                                    <p:set>
                                      <p:cBhvr>
                                        <p:cTn id="12" dur="1" fill="hold">
                                          <p:stCondLst>
                                            <p:cond delay="4999"/>
                                          </p:stCondLst>
                                        </p:cTn>
                                        <p:tgtEl>
                                          <p:spTgt spid="1945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0723">
                                            <p:txEl>
                                              <p:pRg st="1" end="1"/>
                                            </p:txEl>
                                          </p:spTgt>
                                        </p:tgtEl>
                                        <p:attrNameLst>
                                          <p:attrName>style.visibility</p:attrName>
                                        </p:attrNameLst>
                                      </p:cBhvr>
                                      <p:to>
                                        <p:strVal val="visible"/>
                                      </p:to>
                                    </p:set>
                                    <p:anim calcmode="lin" valueType="num">
                                      <p:cBhvr additive="base">
                                        <p:cTn id="17" dur="500" fill="hold"/>
                                        <p:tgtEl>
                                          <p:spTgt spid="3072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0723">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0723">
                                            <p:txEl>
                                              <p:pRg st="2" end="2"/>
                                            </p:txEl>
                                          </p:spTgt>
                                        </p:tgtEl>
                                        <p:attrNameLst>
                                          <p:attrName>style.visibility</p:attrName>
                                        </p:attrNameLst>
                                      </p:cBhvr>
                                      <p:to>
                                        <p:strVal val="visible"/>
                                      </p:to>
                                    </p:set>
                                    <p:anim calcmode="lin" valueType="num">
                                      <p:cBhvr additive="base">
                                        <p:cTn id="21" dur="500" fill="hold"/>
                                        <p:tgtEl>
                                          <p:spTgt spid="3072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0723">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0723">
                                            <p:txEl>
                                              <p:pRg st="3" end="3"/>
                                            </p:txEl>
                                          </p:spTgt>
                                        </p:tgtEl>
                                        <p:attrNameLst>
                                          <p:attrName>style.visibility</p:attrName>
                                        </p:attrNameLst>
                                      </p:cBhvr>
                                      <p:to>
                                        <p:strVal val="visible"/>
                                      </p:to>
                                    </p:set>
                                    <p:anim calcmode="lin" valueType="num">
                                      <p:cBhvr additive="base">
                                        <p:cTn id="25" dur="500" fill="hold"/>
                                        <p:tgtEl>
                                          <p:spTgt spid="3072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2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0723">
                                            <p:txEl>
                                              <p:pRg st="4" end="4"/>
                                            </p:txEl>
                                          </p:spTgt>
                                        </p:tgtEl>
                                        <p:attrNameLst>
                                          <p:attrName>style.visibility</p:attrName>
                                        </p:attrNameLst>
                                      </p:cBhvr>
                                      <p:to>
                                        <p:strVal val="visible"/>
                                      </p:to>
                                    </p:set>
                                    <p:anim calcmode="lin" valueType="num">
                                      <p:cBhvr additive="base">
                                        <p:cTn id="31" dur="500" fill="hold"/>
                                        <p:tgtEl>
                                          <p:spTgt spid="3072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072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71600"/>
            <a:ext cx="8229600" cy="4449763"/>
          </a:xfrm>
        </p:spPr>
        <p:txBody>
          <a:bodyPr rtlCol="0">
            <a:noAutofit/>
          </a:bodyPr>
          <a:lstStyle/>
          <a:p>
            <a:pPr eaLnBrk="1" fontAlgn="auto" hangingPunct="1">
              <a:spcAft>
                <a:spcPts val="0"/>
              </a:spcAft>
              <a:buFont typeface="Arial" pitchFamily="34" charset="0"/>
              <a:buNone/>
              <a:defRPr/>
            </a:pPr>
            <a:r>
              <a:rPr lang="en-US" sz="2800" dirty="0" smtClean="0"/>
              <a:t>How would you use the information from the Speech Audibility Audiogram for Classroom Listening, the ADT and LIFE responses in your eligibility assessment/recommendations?</a:t>
            </a:r>
          </a:p>
          <a:p>
            <a:pPr>
              <a:defRPr/>
            </a:pPr>
            <a:r>
              <a:rPr lang="en-US" sz="2800" dirty="0" smtClean="0"/>
              <a:t>What does the information indicate about student ability to integrate audibility information (opportunity) with FLE/ADT results (function)?</a:t>
            </a:r>
          </a:p>
          <a:p>
            <a:pPr>
              <a:defRPr/>
            </a:pPr>
            <a:r>
              <a:rPr lang="en-US" sz="2800" dirty="0" smtClean="0"/>
              <a:t>How </a:t>
            </a:r>
            <a:r>
              <a:rPr lang="en-US" sz="2800" dirty="0" smtClean="0"/>
              <a:t>could you sum up the information as an estimate of access to verbal instruction?</a:t>
            </a:r>
          </a:p>
          <a:p>
            <a:pPr>
              <a:buNone/>
              <a:defRPr/>
            </a:pPr>
            <a:endParaRPr lang="en-US" sz="100" dirty="0" smtClean="0"/>
          </a:p>
          <a:p>
            <a:pPr eaLnBrk="1" fontAlgn="auto" hangingPunct="1">
              <a:spcAft>
                <a:spcPts val="0"/>
              </a:spcAft>
              <a:buFont typeface="Arial" pitchFamily="34" charset="0"/>
              <a:buNone/>
              <a:defRPr/>
            </a:pPr>
            <a:endParaRPr lang="en-US" sz="2700" dirty="0" smtClean="0"/>
          </a:p>
        </p:txBody>
      </p:sp>
      <p:sp>
        <p:nvSpPr>
          <p:cNvPr id="4" name="Title 3"/>
          <p:cNvSpPr>
            <a:spLocks noGrp="1"/>
          </p:cNvSpPr>
          <p:nvPr>
            <p:ph type="title"/>
          </p:nvPr>
        </p:nvSpPr>
        <p:spPr/>
        <p:txBody>
          <a:bodyPr/>
          <a:lstStyle/>
          <a:p>
            <a:r>
              <a:rPr lang="en-US" dirty="0" smtClean="0"/>
              <a:t>Turn-and-Talk:</a:t>
            </a:r>
            <a:endParaRPr lang="en-US" dirty="0"/>
          </a:p>
        </p:txBody>
      </p:sp>
      <p:pic>
        <p:nvPicPr>
          <p:cNvPr id="26625" name="Picture 1" descr="C:\Users\karen\AppData\Local\Microsoft\Windows\Temporary Internet Files\Content.IE5\G6SXG491\MC900149396[1].wmf"/>
          <p:cNvPicPr>
            <a:picLocks noChangeAspect="1" noChangeArrowheads="1"/>
          </p:cNvPicPr>
          <p:nvPr/>
        </p:nvPicPr>
        <p:blipFill>
          <a:blip r:embed="rId2" cstate="print"/>
          <a:srcRect/>
          <a:stretch>
            <a:fillRect/>
          </a:stretch>
        </p:blipFill>
        <p:spPr bwMode="auto">
          <a:xfrm>
            <a:off x="5777620" y="0"/>
            <a:ext cx="2375780" cy="1443997"/>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481328"/>
            <a:ext cx="8686800" cy="4767072"/>
          </a:xfrm>
        </p:spPr>
        <p:txBody>
          <a:bodyPr>
            <a:noAutofit/>
          </a:bodyPr>
          <a:lstStyle/>
          <a:p>
            <a:r>
              <a:rPr lang="en-US" sz="2800" dirty="0" smtClean="0"/>
              <a:t>Determining </a:t>
            </a:r>
            <a:r>
              <a:rPr lang="en-US" sz="2800" u="sng" dirty="0" smtClean="0"/>
              <a:t>adverse educational affect </a:t>
            </a:r>
            <a:r>
              <a:rPr lang="en-US" sz="2800" dirty="0" smtClean="0"/>
              <a:t>is an important part, necessary for eligibility</a:t>
            </a:r>
          </a:p>
          <a:p>
            <a:r>
              <a:rPr lang="en-US" sz="2800" dirty="0" smtClean="0"/>
              <a:t>Adverse educational affect </a:t>
            </a:r>
            <a:r>
              <a:rPr lang="en-US" sz="2400" dirty="0" smtClean="0"/>
              <a:t>= student is not obtaining/processing all of the information from the classroom, resulting in challenges to comprehension, following directions, peer relationships, etc. </a:t>
            </a:r>
            <a:endParaRPr lang="en-US" sz="2800" dirty="0" smtClean="0"/>
          </a:p>
          <a:p>
            <a:r>
              <a:rPr lang="en-US" sz="2800" dirty="0" smtClean="0"/>
              <a:t>Adverse educational affect can be determined by assessments OTHER than normed tests</a:t>
            </a:r>
          </a:p>
          <a:p>
            <a:r>
              <a:rPr lang="en-US" sz="2800" dirty="0" smtClean="0"/>
              <a:t>If we are to PREVENT gap openers from occurring in students with ‘okay’ skills, </a:t>
            </a:r>
            <a:r>
              <a:rPr lang="en-US" sz="2800" u="sng" dirty="0" smtClean="0"/>
              <a:t>then we need to look beyond simple test scor</a:t>
            </a:r>
            <a:r>
              <a:rPr lang="en-US" sz="2800" dirty="0" smtClean="0"/>
              <a:t>es to identify true learning issues.</a:t>
            </a:r>
            <a:endParaRPr lang="en-US" sz="2800" dirty="0"/>
          </a:p>
        </p:txBody>
      </p:sp>
      <p:sp>
        <p:nvSpPr>
          <p:cNvPr id="3" name="Title 2"/>
          <p:cNvSpPr>
            <a:spLocks noGrp="1"/>
          </p:cNvSpPr>
          <p:nvPr>
            <p:ph type="title"/>
          </p:nvPr>
        </p:nvSpPr>
        <p:spPr>
          <a:xfrm>
            <a:off x="0" y="274638"/>
            <a:ext cx="8686800" cy="1143000"/>
          </a:xfrm>
        </p:spPr>
        <p:txBody>
          <a:bodyPr>
            <a:normAutofit fontScale="90000"/>
          </a:bodyPr>
          <a:lstStyle/>
          <a:p>
            <a:r>
              <a:rPr lang="en-US" dirty="0" smtClean="0"/>
              <a:t>Gathering Data for Eligibility Determination: We do it this way…</a:t>
            </a:r>
            <a:endParaRPr lang="en-US" dirty="0"/>
          </a:p>
        </p:txBody>
      </p:sp>
      <p:pic>
        <p:nvPicPr>
          <p:cNvPr id="4" name="Picture 2" descr="C:\Users\karen\Desktop\logo_image_copy.jpg"/>
          <p:cNvPicPr>
            <a:picLocks noChangeAspect="1" noChangeArrowheads="1"/>
          </p:cNvPicPr>
          <p:nvPr/>
        </p:nvPicPr>
        <p:blipFill>
          <a:blip r:embed="rId2" cstate="print"/>
          <a:srcRect/>
          <a:stretch>
            <a:fillRect/>
          </a:stretch>
        </p:blipFill>
        <p:spPr bwMode="auto">
          <a:xfrm>
            <a:off x="7620000" y="0"/>
            <a:ext cx="1524000" cy="1524000"/>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676400"/>
            <a:ext cx="8686800" cy="4525963"/>
          </a:xfrm>
        </p:spPr>
        <p:txBody>
          <a:bodyPr/>
          <a:lstStyle/>
          <a:p>
            <a:pPr>
              <a:buNone/>
            </a:pPr>
            <a:r>
              <a:rPr lang="en-US" dirty="0" smtClean="0"/>
              <a:t>New data from Christi Yoshinaga-Itano</a:t>
            </a:r>
          </a:p>
          <a:p>
            <a:r>
              <a:rPr lang="en-US" dirty="0" smtClean="0"/>
              <a:t>Language growth of </a:t>
            </a:r>
            <a:r>
              <a:rPr lang="en-US" dirty="0" smtClean="0">
                <a:solidFill>
                  <a:schemeClr val="accent1">
                    <a:lumMod val="50000"/>
                  </a:schemeClr>
                </a:solidFill>
              </a:rPr>
              <a:t>135</a:t>
            </a:r>
            <a:r>
              <a:rPr lang="en-US" dirty="0" smtClean="0">
                <a:solidFill>
                  <a:schemeClr val="accent1">
                    <a:lumMod val="75000"/>
                  </a:schemeClr>
                </a:solidFill>
              </a:rPr>
              <a:t> </a:t>
            </a:r>
            <a:r>
              <a:rPr lang="en-US" dirty="0" smtClean="0"/>
              <a:t>children age </a:t>
            </a:r>
            <a:r>
              <a:rPr lang="en-US" dirty="0" smtClean="0">
                <a:solidFill>
                  <a:schemeClr val="accent1">
                    <a:lumMod val="50000"/>
                  </a:schemeClr>
                </a:solidFill>
              </a:rPr>
              <a:t>4-7</a:t>
            </a:r>
          </a:p>
          <a:p>
            <a:r>
              <a:rPr lang="en-US" dirty="0" smtClean="0"/>
              <a:t>Children were </a:t>
            </a:r>
            <a:r>
              <a:rPr lang="en-US" dirty="0" smtClean="0">
                <a:solidFill>
                  <a:schemeClr val="accent1">
                    <a:lumMod val="50000"/>
                  </a:schemeClr>
                </a:solidFill>
              </a:rPr>
              <a:t>cognitively normal </a:t>
            </a:r>
            <a:r>
              <a:rPr lang="en-US" dirty="0" smtClean="0"/>
              <a:t>from </a:t>
            </a:r>
            <a:r>
              <a:rPr lang="en-US" dirty="0" smtClean="0">
                <a:solidFill>
                  <a:schemeClr val="accent1">
                    <a:lumMod val="50000"/>
                  </a:schemeClr>
                </a:solidFill>
              </a:rPr>
              <a:t>English</a:t>
            </a:r>
            <a:r>
              <a:rPr lang="en-US" dirty="0" smtClean="0"/>
              <a:t> speaking families with </a:t>
            </a:r>
            <a:r>
              <a:rPr lang="en-US" dirty="0" smtClean="0">
                <a:solidFill>
                  <a:schemeClr val="accent1">
                    <a:lumMod val="50000"/>
                  </a:schemeClr>
                </a:solidFill>
              </a:rPr>
              <a:t>hearing</a:t>
            </a:r>
            <a:r>
              <a:rPr lang="en-US" dirty="0" smtClean="0"/>
              <a:t> parents</a:t>
            </a:r>
          </a:p>
          <a:p>
            <a:r>
              <a:rPr lang="en-US" dirty="0" smtClean="0"/>
              <a:t>Median </a:t>
            </a:r>
            <a:r>
              <a:rPr lang="en-US" dirty="0" smtClean="0"/>
              <a:t>age of ID – 3 months, EI start – 8 months</a:t>
            </a:r>
          </a:p>
          <a:p>
            <a:r>
              <a:rPr lang="en-US" dirty="0" smtClean="0">
                <a:solidFill>
                  <a:schemeClr val="accent1">
                    <a:lumMod val="50000"/>
                  </a:schemeClr>
                </a:solidFill>
              </a:rPr>
              <a:t>Assessed 3-4 times </a:t>
            </a:r>
            <a:r>
              <a:rPr lang="en-US" dirty="0" smtClean="0"/>
              <a:t>from 48-84 months of age</a:t>
            </a:r>
          </a:p>
          <a:p>
            <a:r>
              <a:rPr lang="en-US" dirty="0" smtClean="0"/>
              <a:t>Both </a:t>
            </a:r>
            <a:r>
              <a:rPr lang="en-US" dirty="0" smtClean="0">
                <a:solidFill>
                  <a:schemeClr val="accent1">
                    <a:lumMod val="50000"/>
                  </a:schemeClr>
                </a:solidFill>
              </a:rPr>
              <a:t>cochlear implant </a:t>
            </a:r>
            <a:r>
              <a:rPr lang="en-US" dirty="0" smtClean="0"/>
              <a:t>users and </a:t>
            </a:r>
            <a:r>
              <a:rPr lang="en-US" dirty="0" smtClean="0">
                <a:solidFill>
                  <a:schemeClr val="accent1">
                    <a:lumMod val="50000"/>
                  </a:schemeClr>
                </a:solidFill>
              </a:rPr>
              <a:t>hearing aid </a:t>
            </a:r>
            <a:r>
              <a:rPr lang="en-US" dirty="0" smtClean="0"/>
              <a:t>users (mild – severe/profound)</a:t>
            </a:r>
          </a:p>
          <a:p>
            <a:r>
              <a:rPr lang="en-US" dirty="0" smtClean="0"/>
              <a:t>Results: children fell into one of 4 groups</a:t>
            </a:r>
          </a:p>
        </p:txBody>
      </p:sp>
      <p:sp>
        <p:nvSpPr>
          <p:cNvPr id="3" name="Title 2"/>
          <p:cNvSpPr>
            <a:spLocks noGrp="1"/>
          </p:cNvSpPr>
          <p:nvPr>
            <p:ph type="title"/>
          </p:nvPr>
        </p:nvSpPr>
        <p:spPr/>
        <p:txBody>
          <a:bodyPr>
            <a:normAutofit fontScale="90000"/>
          </a:bodyPr>
          <a:lstStyle/>
          <a:p>
            <a:r>
              <a:rPr lang="en-US" dirty="0" smtClean="0"/>
              <a:t>Setting the stage – today’s  learners with hearing loss </a:t>
            </a:r>
            <a:endParaRPr lang="en-US" dirty="0"/>
          </a:p>
        </p:txBody>
      </p:sp>
      <p:pic>
        <p:nvPicPr>
          <p:cNvPr id="4" name="Picture 3" descr="logo_image_copy.jpg"/>
          <p:cNvPicPr>
            <a:picLocks noChangeAspect="1"/>
          </p:cNvPicPr>
          <p:nvPr/>
        </p:nvPicPr>
        <p:blipFill>
          <a:blip r:embed="rId2" cstate="print">
            <a:duotone>
              <a:schemeClr val="accent1">
                <a:shade val="45000"/>
                <a:satMod val="135000"/>
              </a:schemeClr>
              <a:prstClr val="white"/>
            </a:duotone>
          </a:blip>
          <a:stretch>
            <a:fillRect/>
          </a:stretch>
        </p:blipFill>
        <p:spPr>
          <a:xfrm>
            <a:off x="7315200" y="0"/>
            <a:ext cx="1828800" cy="1828800"/>
          </a:xfrm>
          <a:prstGeom prst="rect">
            <a:avLst/>
          </a:prstGeom>
        </p:spPr>
      </p:pic>
      <p:sp>
        <p:nvSpPr>
          <p:cNvPr id="5" name="Slide Number Placeholder 4"/>
          <p:cNvSpPr>
            <a:spLocks noGrp="1"/>
          </p:cNvSpPr>
          <p:nvPr>
            <p:ph type="sldNum" sz="quarter" idx="12"/>
          </p:nvPr>
        </p:nvSpPr>
        <p:spPr/>
        <p:txBody>
          <a:bodyPr/>
          <a:lstStyle/>
          <a:p>
            <a:pPr>
              <a:defRPr/>
            </a:pPr>
            <a:fld id="{F558134B-125E-4B78-824C-EEB1345EA9B7}" type="slidenum">
              <a:rPr lang="en-US" smtClean="0"/>
              <a:pPr>
                <a:defRPr/>
              </a:pPr>
              <a:t>3</a:t>
            </a:fld>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85800" y="1295400"/>
            <a:ext cx="8229600" cy="1143000"/>
          </a:xfrm>
        </p:spPr>
        <p:txBody>
          <a:bodyPr>
            <a:normAutofit fontScale="90000"/>
          </a:bodyPr>
          <a:lstStyle/>
          <a:p>
            <a:r>
              <a:rPr lang="en-US" sz="3200" dirty="0" smtClean="0"/>
              <a:t>Factors Impacting Access For The Student With Hearing Loss In The Integrated Classroom</a:t>
            </a:r>
            <a:br>
              <a:rPr lang="en-US" sz="3200" dirty="0" smtClean="0"/>
            </a:br>
            <a:endParaRPr lang="en-US" sz="3200" dirty="0"/>
          </a:p>
        </p:txBody>
      </p:sp>
      <p:sp>
        <p:nvSpPr>
          <p:cNvPr id="2" name="Content Placeholder 1"/>
          <p:cNvSpPr>
            <a:spLocks noGrp="1"/>
          </p:cNvSpPr>
          <p:nvPr>
            <p:ph idx="1"/>
          </p:nvPr>
        </p:nvSpPr>
        <p:spPr>
          <a:xfrm>
            <a:off x="457200" y="2362200"/>
            <a:ext cx="8229600" cy="3645091"/>
          </a:xfrm>
        </p:spPr>
        <p:txBody>
          <a:bodyPr/>
          <a:lstStyle/>
          <a:p>
            <a:r>
              <a:rPr lang="en-US" sz="2400" dirty="0"/>
              <a:t>The rate and pace of classroom instruction </a:t>
            </a:r>
          </a:p>
          <a:p>
            <a:r>
              <a:rPr lang="en-US" sz="2400" dirty="0"/>
              <a:t>The rigor of general education curriculum and expectations </a:t>
            </a:r>
          </a:p>
          <a:p>
            <a:r>
              <a:rPr lang="en-US" sz="2400" dirty="0"/>
              <a:t>The incidental learning/listening issues inherent with hearing loss in integrated settings</a:t>
            </a:r>
          </a:p>
          <a:p>
            <a:r>
              <a:rPr lang="en-US" sz="2400" dirty="0"/>
              <a:t> The complexity of the language of instruction</a:t>
            </a:r>
          </a:p>
          <a:p>
            <a:endParaRPr lang="en-US" dirty="0"/>
          </a:p>
        </p:txBody>
      </p:sp>
      <p:pic>
        <p:nvPicPr>
          <p:cNvPr id="11266" name="Picture 2" descr="C:\Users\Kathy\AppData\Local\Microsoft\Windows\Temporary Internet Files\Content.IE5\QBC8QHQN\MC900241227[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248400" y="4800600"/>
            <a:ext cx="1817827" cy="166420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6257843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990600"/>
          </a:xfrm>
          <a:solidFill>
            <a:srgbClr val="FFC000"/>
          </a:solidFill>
        </p:spPr>
        <p:txBody>
          <a:bodyPr>
            <a:noAutofit/>
          </a:bodyPr>
          <a:lstStyle/>
          <a:p>
            <a:pPr algn="ctr"/>
            <a:r>
              <a:rPr lang="en-US" sz="2800" dirty="0" smtClean="0"/>
              <a:t>When planning an assessment, what information should be collected &amp; considered?</a:t>
            </a:r>
            <a:endParaRPr lang="en-US" sz="2800" dirty="0"/>
          </a:p>
        </p:txBody>
      </p:sp>
      <p:pic>
        <p:nvPicPr>
          <p:cNvPr id="9218" name="Picture 2"/>
          <p:cNvPicPr>
            <a:picLocks noGrp="1" noChangeAspect="1" noChangeArrowheads="1"/>
          </p:cNvPicPr>
          <p:nvPr>
            <p:ph idx="1"/>
          </p:nvPr>
        </p:nvPicPr>
        <p:blipFill>
          <a:blip r:embed="rId2" cstate="print"/>
          <a:srcRect l="59259" t="10211" r="5556" b="18636"/>
          <a:stretch>
            <a:fillRect/>
          </a:stretch>
        </p:blipFill>
        <p:spPr bwMode="auto">
          <a:xfrm>
            <a:off x="228599" y="1219200"/>
            <a:ext cx="6813869" cy="4419600"/>
          </a:xfrm>
          <a:prstGeom prst="rect">
            <a:avLst/>
          </a:prstGeom>
          <a:noFill/>
          <a:ln w="9525">
            <a:solidFill>
              <a:schemeClr val="tx1"/>
            </a:solidFill>
            <a:miter lim="800000"/>
            <a:headEnd/>
            <a:tailEnd/>
          </a:ln>
        </p:spPr>
      </p:pic>
      <p:sp>
        <p:nvSpPr>
          <p:cNvPr id="4" name="TextBox 3"/>
          <p:cNvSpPr txBox="1"/>
          <p:nvPr/>
        </p:nvSpPr>
        <p:spPr>
          <a:xfrm>
            <a:off x="2971800" y="3581400"/>
            <a:ext cx="5881738" cy="3046988"/>
          </a:xfrm>
          <a:prstGeom prst="rect">
            <a:avLst/>
          </a:prstGeom>
          <a:solidFill>
            <a:srgbClr val="FFC000"/>
          </a:solidFill>
        </p:spPr>
        <p:txBody>
          <a:bodyPr wrap="none" rtlCol="0">
            <a:spAutoFit/>
          </a:bodyPr>
          <a:lstStyle/>
          <a:p>
            <a:pPr>
              <a:buFont typeface="Arial" pitchFamily="34" charset="0"/>
              <a:buChar char="•"/>
            </a:pPr>
            <a:r>
              <a:rPr lang="en-US" sz="2400" dirty="0" smtClean="0"/>
              <a:t>Speech Audibility</a:t>
            </a:r>
          </a:p>
          <a:p>
            <a:pPr>
              <a:buFont typeface="Arial" pitchFamily="34" charset="0"/>
              <a:buChar char="•"/>
            </a:pPr>
            <a:r>
              <a:rPr lang="en-US" sz="2400" dirty="0" smtClean="0"/>
              <a:t>Speech Perception/Listening Skills</a:t>
            </a:r>
          </a:p>
          <a:p>
            <a:pPr>
              <a:buFont typeface="Arial" pitchFamily="34" charset="0"/>
              <a:buChar char="•"/>
            </a:pPr>
            <a:r>
              <a:rPr lang="en-US" sz="2400" dirty="0" smtClean="0"/>
              <a:t>Self-Concept</a:t>
            </a:r>
          </a:p>
          <a:p>
            <a:pPr>
              <a:buFont typeface="Arial" pitchFamily="34" charset="0"/>
              <a:buChar char="•"/>
            </a:pPr>
            <a:r>
              <a:rPr lang="en-US" sz="2400" b="1" dirty="0" smtClean="0"/>
              <a:t>Self-Advocacy</a:t>
            </a:r>
          </a:p>
          <a:p>
            <a:pPr>
              <a:buFont typeface="Arial" pitchFamily="34" charset="0"/>
              <a:buChar char="•"/>
            </a:pPr>
            <a:r>
              <a:rPr lang="en-US" sz="2400" dirty="0" smtClean="0"/>
              <a:t>Social &amp; Communication Competence</a:t>
            </a:r>
          </a:p>
          <a:p>
            <a:pPr>
              <a:buFont typeface="Arial" pitchFamily="34" charset="0"/>
              <a:buChar char="•"/>
            </a:pPr>
            <a:r>
              <a:rPr lang="en-US" sz="2400" dirty="0" smtClean="0"/>
              <a:t>Communication Repair</a:t>
            </a:r>
          </a:p>
          <a:p>
            <a:pPr>
              <a:buFont typeface="Arial" pitchFamily="34" charset="0"/>
              <a:buChar char="•"/>
            </a:pPr>
            <a:r>
              <a:rPr lang="en-US" sz="2400" dirty="0" smtClean="0"/>
              <a:t>Access to Instruction</a:t>
            </a:r>
          </a:p>
          <a:p>
            <a:pPr>
              <a:buFont typeface="Arial" pitchFamily="34" charset="0"/>
              <a:buChar char="•"/>
            </a:pPr>
            <a:r>
              <a:rPr lang="en-US" sz="2400" dirty="0" smtClean="0"/>
              <a:t>Additional Considerations</a:t>
            </a:r>
            <a:endParaRPr lang="en-US" sz="2400" dirty="0"/>
          </a:p>
        </p:txBody>
      </p:sp>
      <p:pic>
        <p:nvPicPr>
          <p:cNvPr id="2050" name="Picture 2" descr="C:\Users\karen\AppData\Local\Microsoft\Windows\Temporary Internet Files\Content.IE5\SL5KHTCM\MC900335739[1].wmf"/>
          <p:cNvPicPr>
            <a:picLocks noChangeAspect="1" noChangeArrowheads="1"/>
          </p:cNvPicPr>
          <p:nvPr/>
        </p:nvPicPr>
        <p:blipFill>
          <a:blip r:embed="rId3" cstate="print"/>
          <a:srcRect/>
          <a:stretch>
            <a:fillRect/>
          </a:stretch>
        </p:blipFill>
        <p:spPr bwMode="auto">
          <a:xfrm>
            <a:off x="7287385" y="1447800"/>
            <a:ext cx="1628015" cy="1600200"/>
          </a:xfrm>
          <a:prstGeom prst="rect">
            <a:avLst/>
          </a:prstGeom>
          <a:noFill/>
        </p:spPr>
      </p:pic>
      <p:sp>
        <p:nvSpPr>
          <p:cNvPr id="6" name="TextBox 5"/>
          <p:cNvSpPr txBox="1"/>
          <p:nvPr/>
        </p:nvSpPr>
        <p:spPr>
          <a:xfrm rot="19935808">
            <a:off x="762171" y="5186807"/>
            <a:ext cx="2116285" cy="523220"/>
          </a:xfrm>
          <a:prstGeom prst="rect">
            <a:avLst/>
          </a:prstGeom>
          <a:solidFill>
            <a:srgbClr val="FFC000"/>
          </a:solidFill>
        </p:spPr>
        <p:txBody>
          <a:bodyPr wrap="none" rtlCol="0">
            <a:spAutoFit/>
          </a:bodyPr>
          <a:lstStyle/>
          <a:p>
            <a:r>
              <a:rPr lang="en-US" sz="2800" b="1" dirty="0" smtClean="0"/>
              <a:t>ACCESS via</a:t>
            </a:r>
            <a:endParaRPr lang="en-US" sz="2800" b="1" dirty="0"/>
          </a:p>
        </p:txBody>
      </p:sp>
      <p:pic>
        <p:nvPicPr>
          <p:cNvPr id="7" name="Picture 6" descr="http://sifteranderson.com/wp-content/uploads/2011/08/building-cover-1.jpg"/>
          <p:cNvPicPr>
            <a:picLocks noChangeAspect="1" noChangeArrowheads="1"/>
          </p:cNvPicPr>
          <p:nvPr/>
        </p:nvPicPr>
        <p:blipFill>
          <a:blip r:embed="rId4" cstate="print"/>
          <a:srcRect l="17751"/>
          <a:stretch>
            <a:fillRect/>
          </a:stretch>
        </p:blipFill>
        <p:spPr bwMode="auto">
          <a:xfrm rot="502898">
            <a:off x="1824872" y="5759280"/>
            <a:ext cx="770990" cy="1048126"/>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3600" dirty="0" smtClean="0">
                <a:effectLst/>
              </a:rPr>
              <a:t>After LIFE Questions – a measure of self awareness and self-advocacy</a:t>
            </a:r>
            <a:endParaRPr lang="en-US" sz="3600" dirty="0">
              <a:effectLst/>
            </a:endParaRPr>
          </a:p>
        </p:txBody>
      </p:sp>
      <p:pic>
        <p:nvPicPr>
          <p:cNvPr id="9218" name="Picture 2"/>
          <p:cNvPicPr>
            <a:picLocks noGrp="1" noChangeAspect="1" noChangeArrowheads="1"/>
          </p:cNvPicPr>
          <p:nvPr>
            <p:ph idx="1"/>
          </p:nvPr>
        </p:nvPicPr>
        <p:blipFill>
          <a:blip r:embed="rId2" cstate="print"/>
          <a:srcRect l="57408" t="11659" r="6481" b="27717"/>
          <a:stretch>
            <a:fillRect/>
          </a:stretch>
        </p:blipFill>
        <p:spPr bwMode="auto">
          <a:xfrm>
            <a:off x="0" y="1934309"/>
            <a:ext cx="9144000" cy="4923692"/>
          </a:xfrm>
          <a:prstGeom prst="rect">
            <a:avLst/>
          </a:prstGeom>
          <a:noFill/>
          <a:ln w="9525">
            <a:solidFill>
              <a:schemeClr val="tx1"/>
            </a:solidFill>
            <a:miter lim="800000"/>
            <a:headEnd/>
            <a:tailEnd/>
          </a:ln>
        </p:spPr>
      </p:pic>
      <p:pic>
        <p:nvPicPr>
          <p:cNvPr id="17409" name="Picture 1" descr="C:\Users\karen\AppData\Local\Microsoft\Windows\Temporary Internet Files\Content.IE5\185A1BUQ\MC900384184[1].wmf"/>
          <p:cNvPicPr>
            <a:picLocks noChangeAspect="1" noChangeArrowheads="1"/>
          </p:cNvPicPr>
          <p:nvPr/>
        </p:nvPicPr>
        <p:blipFill>
          <a:blip r:embed="rId3" cstate="print"/>
          <a:srcRect/>
          <a:stretch>
            <a:fillRect/>
          </a:stretch>
        </p:blipFill>
        <p:spPr bwMode="auto">
          <a:xfrm flipH="1">
            <a:off x="7772400" y="609600"/>
            <a:ext cx="1190273" cy="811987"/>
          </a:xfrm>
          <a:prstGeom prst="rect">
            <a:avLst/>
          </a:prstGeom>
          <a:noFill/>
        </p:spPr>
      </p:pic>
      <p:sp>
        <p:nvSpPr>
          <p:cNvPr id="6" name="TextBox 5"/>
          <p:cNvSpPr txBox="1"/>
          <p:nvPr/>
        </p:nvSpPr>
        <p:spPr>
          <a:xfrm>
            <a:off x="457200" y="1447800"/>
            <a:ext cx="8517075" cy="461665"/>
          </a:xfrm>
          <a:prstGeom prst="rect">
            <a:avLst/>
          </a:prstGeom>
          <a:solidFill>
            <a:srgbClr val="92D050"/>
          </a:solidFill>
        </p:spPr>
        <p:txBody>
          <a:bodyPr wrap="none" rtlCol="0">
            <a:spAutoFit/>
          </a:bodyPr>
          <a:lstStyle/>
          <a:p>
            <a:r>
              <a:rPr lang="en-US" sz="2400" dirty="0" smtClean="0"/>
              <a:t>Baseline measure and to monitor progress toward skills</a:t>
            </a:r>
            <a:endParaRPr lang="en-US" sz="2400"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990600"/>
            <a:ext cx="8229600" cy="5105400"/>
          </a:xfrm>
        </p:spPr>
        <p:txBody>
          <a:bodyPr>
            <a:noAutofit/>
          </a:bodyPr>
          <a:lstStyle/>
          <a:p>
            <a:pPr>
              <a:buNone/>
            </a:pPr>
            <a:r>
              <a:rPr lang="en-US" sz="2800" dirty="0" smtClean="0"/>
              <a:t>2. What do you do if it is too noisy in your </a:t>
            </a:r>
          </a:p>
          <a:p>
            <a:pPr>
              <a:buNone/>
            </a:pPr>
            <a:r>
              <a:rPr lang="en-US" sz="2800" dirty="0" smtClean="0"/>
              <a:t>classroom, making it hard for you to understand what your teacher says?</a:t>
            </a:r>
          </a:p>
          <a:p>
            <a:pPr>
              <a:buNone/>
            </a:pPr>
            <a:r>
              <a:rPr lang="en-US" sz="2800" dirty="0" smtClean="0"/>
              <a:t>3. What do you do when a student’s voice is too quiet for you to understand during a class discussion?</a:t>
            </a:r>
          </a:p>
          <a:p>
            <a:pPr>
              <a:buNone/>
            </a:pPr>
            <a:r>
              <a:rPr lang="en-US" sz="2800" dirty="0" smtClean="0"/>
              <a:t>4.  What do you do when you can’t hear or understand what your friends are saying when you’re hanging out?</a:t>
            </a:r>
          </a:p>
          <a:p>
            <a:pPr>
              <a:buNone/>
            </a:pPr>
            <a:r>
              <a:rPr lang="en-US" sz="2800" dirty="0" smtClean="0"/>
              <a:t>5. What are the things you do when you are trying to communicate and it’s noisy? </a:t>
            </a:r>
          </a:p>
          <a:p>
            <a:pPr>
              <a:buNone/>
            </a:pPr>
            <a:r>
              <a:rPr lang="en-US" sz="2800" dirty="0" smtClean="0"/>
              <a:t>6. What would you do if your listening technology is not working?</a:t>
            </a:r>
          </a:p>
          <a:p>
            <a:pPr>
              <a:buNone/>
            </a:pPr>
            <a:endParaRPr lang="en-US" sz="2800" dirty="0"/>
          </a:p>
        </p:txBody>
      </p:sp>
      <p:sp>
        <p:nvSpPr>
          <p:cNvPr id="3" name="Title 2"/>
          <p:cNvSpPr>
            <a:spLocks noGrp="1"/>
          </p:cNvSpPr>
          <p:nvPr>
            <p:ph type="title"/>
          </p:nvPr>
        </p:nvSpPr>
        <p:spPr>
          <a:xfrm>
            <a:off x="457200" y="274638"/>
            <a:ext cx="7086600" cy="639762"/>
          </a:xfrm>
          <a:solidFill>
            <a:srgbClr val="92D050"/>
          </a:solidFill>
        </p:spPr>
        <p:txBody>
          <a:bodyPr>
            <a:normAutofit fontScale="90000"/>
          </a:bodyPr>
          <a:lstStyle/>
          <a:p>
            <a:r>
              <a:rPr lang="en-US" sz="3600" dirty="0" smtClean="0">
                <a:effectLst/>
              </a:rPr>
              <a:t>Other After LIFE Questions</a:t>
            </a:r>
            <a:endParaRPr lang="en-US" sz="3600" dirty="0">
              <a:effectLst/>
            </a:endParaRPr>
          </a:p>
        </p:txBody>
      </p:sp>
      <p:pic>
        <p:nvPicPr>
          <p:cNvPr id="13314" name="Picture 2" descr="C:\Users\karen\Desktop\Consulting\Website\teenagers discussing in library.jpg"/>
          <p:cNvPicPr>
            <a:picLocks noChangeAspect="1" noChangeArrowheads="1"/>
          </p:cNvPicPr>
          <p:nvPr/>
        </p:nvPicPr>
        <p:blipFill>
          <a:blip r:embed="rId2" cstate="print"/>
          <a:srcRect l="58775"/>
          <a:stretch>
            <a:fillRect/>
          </a:stretch>
        </p:blipFill>
        <p:spPr bwMode="auto">
          <a:xfrm>
            <a:off x="7848600" y="0"/>
            <a:ext cx="1295400" cy="2092996"/>
          </a:xfrm>
          <a:prstGeom prst="rect">
            <a:avLst/>
          </a:prstGeom>
          <a:noFill/>
        </p:spPr>
      </p:pic>
      <p:pic>
        <p:nvPicPr>
          <p:cNvPr id="5" name="Picture 2" descr="C:\Users\karen\Desktop\logo_image_copy.jpg"/>
          <p:cNvPicPr>
            <a:picLocks noChangeAspect="1" noChangeArrowheads="1"/>
          </p:cNvPicPr>
          <p:nvPr/>
        </p:nvPicPr>
        <p:blipFill>
          <a:blip r:embed="rId3" cstate="print"/>
          <a:srcRect/>
          <a:stretch>
            <a:fillRect/>
          </a:stretch>
        </p:blipFill>
        <p:spPr bwMode="auto">
          <a:xfrm>
            <a:off x="8229600" y="5943600"/>
            <a:ext cx="914400" cy="914400"/>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219200"/>
            <a:ext cx="8610600" cy="5257800"/>
          </a:xfrm>
          <a:ln>
            <a:noFill/>
          </a:ln>
        </p:spPr>
        <p:txBody>
          <a:bodyPr>
            <a:noAutofit/>
          </a:bodyPr>
          <a:lstStyle/>
          <a:p>
            <a:r>
              <a:rPr lang="en-US" sz="2800" dirty="0" smtClean="0"/>
              <a:t>Only 8 questions; results in percent of total possible</a:t>
            </a:r>
          </a:p>
          <a:p>
            <a:r>
              <a:rPr lang="en-US" sz="2800" dirty="0" smtClean="0"/>
              <a:t>Provides a box to write the student’s IEP goals related to self-advocacy</a:t>
            </a:r>
          </a:p>
          <a:p>
            <a:r>
              <a:rPr lang="en-US" sz="2800" dirty="0" smtClean="0"/>
              <a:t>Response options: </a:t>
            </a:r>
            <a:r>
              <a:rPr lang="en-US" sz="2800" i="1" dirty="0" smtClean="0"/>
              <a:t>Most opportunities, Often, Sometimes, Rarely, NA/Not observed</a:t>
            </a:r>
          </a:p>
          <a:p>
            <a:r>
              <a:rPr lang="en-US" sz="2800" dirty="0" smtClean="0"/>
              <a:t>Teacher comment area RE: student advocating for self</a:t>
            </a:r>
          </a:p>
          <a:p>
            <a:pPr>
              <a:buNone/>
            </a:pPr>
            <a:r>
              <a:rPr lang="en-US" sz="2800" dirty="0" smtClean="0"/>
              <a:t>Useful to raise teacher </a:t>
            </a:r>
            <a:r>
              <a:rPr lang="en-US" sz="2800" b="1" dirty="0" smtClean="0">
                <a:solidFill>
                  <a:srgbClr val="0070C0"/>
                </a:solidFill>
              </a:rPr>
              <a:t>awareness</a:t>
            </a:r>
            <a:r>
              <a:rPr lang="en-US" sz="2800" dirty="0" smtClean="0"/>
              <a:t>, as a </a:t>
            </a:r>
            <a:r>
              <a:rPr lang="en-US" sz="2800" b="1" dirty="0" smtClean="0">
                <a:solidFill>
                  <a:srgbClr val="0070C0"/>
                </a:solidFill>
              </a:rPr>
              <a:t>baseline measure </a:t>
            </a:r>
            <a:r>
              <a:rPr lang="en-US" sz="2800" dirty="0" smtClean="0"/>
              <a:t>and to </a:t>
            </a:r>
            <a:r>
              <a:rPr lang="en-US" sz="2800" b="1" dirty="0" smtClean="0">
                <a:solidFill>
                  <a:srgbClr val="0070C0"/>
                </a:solidFill>
              </a:rPr>
              <a:t>measure progress </a:t>
            </a:r>
            <a:r>
              <a:rPr lang="en-US" sz="2800" dirty="0" smtClean="0"/>
              <a:t>in student use of self-advocacy activities</a:t>
            </a:r>
            <a:endParaRPr lang="en-US" sz="3200" dirty="0" smtClean="0"/>
          </a:p>
        </p:txBody>
      </p:sp>
      <p:sp>
        <p:nvSpPr>
          <p:cNvPr id="3" name="Title 2"/>
          <p:cNvSpPr>
            <a:spLocks noGrp="1"/>
          </p:cNvSpPr>
          <p:nvPr>
            <p:ph type="title"/>
          </p:nvPr>
        </p:nvSpPr>
        <p:spPr>
          <a:xfrm>
            <a:off x="533400" y="152400"/>
            <a:ext cx="8229600" cy="1020762"/>
          </a:xfrm>
          <a:solidFill>
            <a:srgbClr val="92D050"/>
          </a:solidFill>
        </p:spPr>
        <p:txBody>
          <a:bodyPr>
            <a:noAutofit/>
          </a:bodyPr>
          <a:lstStyle/>
          <a:p>
            <a:pPr algn="ctr"/>
            <a:r>
              <a:rPr lang="en-US" sz="3200" dirty="0" smtClean="0"/>
              <a:t>Teacher LIFE-R Checklist: </a:t>
            </a:r>
            <a:br>
              <a:rPr lang="en-US" sz="3200" dirty="0" smtClean="0"/>
            </a:br>
            <a:r>
              <a:rPr lang="en-US" sz="3200" dirty="0" smtClean="0"/>
              <a:t>Self-Advocacy and Instructional Access</a:t>
            </a:r>
          </a:p>
        </p:txBody>
      </p:sp>
      <p:sp>
        <p:nvSpPr>
          <p:cNvPr id="4" name="Rectangle 1"/>
          <p:cNvSpPr>
            <a:spLocks noChangeArrowheads="1"/>
          </p:cNvSpPr>
          <p:nvPr/>
        </p:nvSpPr>
        <p:spPr bwMode="auto">
          <a:xfrm>
            <a:off x="6858000" y="5791200"/>
            <a:ext cx="1295400" cy="707886"/>
          </a:xfrm>
          <a:prstGeom prst="rect">
            <a:avLst/>
          </a:prstGeom>
          <a:solidFill>
            <a:srgbClr val="92D050"/>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TEACHER</a:t>
            </a:r>
            <a:endParaRPr kumimoji="0" 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L.I.F.E.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304800"/>
            <a:ext cx="8183880" cy="1051560"/>
          </a:xfrm>
        </p:spPr>
        <p:txBody>
          <a:bodyPr/>
          <a:lstStyle/>
          <a:p>
            <a:r>
              <a:rPr lang="en-US" dirty="0" smtClean="0"/>
              <a:t>Critical Access Issues</a:t>
            </a:r>
            <a:endParaRPr lang="en-US" dirty="0"/>
          </a:p>
        </p:txBody>
      </p:sp>
      <p:sp>
        <p:nvSpPr>
          <p:cNvPr id="2" name="Content Placeholder 1"/>
          <p:cNvSpPr>
            <a:spLocks noGrp="1"/>
          </p:cNvSpPr>
          <p:nvPr>
            <p:ph idx="1"/>
          </p:nvPr>
        </p:nvSpPr>
        <p:spPr>
          <a:xfrm>
            <a:off x="457200" y="1676400"/>
            <a:ext cx="8183880" cy="4187952"/>
          </a:xfrm>
        </p:spPr>
        <p:txBody>
          <a:bodyPr>
            <a:normAutofit fontScale="92500"/>
          </a:bodyPr>
          <a:lstStyle/>
          <a:p>
            <a:pPr lvl="1">
              <a:buFont typeface="Wingdings" pitchFamily="2" charset="2"/>
              <a:buChar char="Ø"/>
            </a:pPr>
            <a:r>
              <a:rPr lang="en-US" sz="3900" dirty="0"/>
              <a:t>Language of instruction</a:t>
            </a:r>
          </a:p>
          <a:p>
            <a:pPr lvl="1">
              <a:buFont typeface="Wingdings" pitchFamily="2" charset="2"/>
              <a:buChar char="Ø"/>
            </a:pPr>
            <a:r>
              <a:rPr lang="en-US" sz="3900" dirty="0" smtClean="0"/>
              <a:t>Environmental </a:t>
            </a:r>
            <a:r>
              <a:rPr lang="en-US" sz="3900" dirty="0"/>
              <a:t>print </a:t>
            </a:r>
          </a:p>
          <a:p>
            <a:pPr lvl="1">
              <a:buFont typeface="Wingdings" pitchFamily="2" charset="2"/>
              <a:buChar char="Ø"/>
            </a:pPr>
            <a:r>
              <a:rPr lang="en-US" sz="3900" dirty="0"/>
              <a:t>Test-taking </a:t>
            </a:r>
          </a:p>
          <a:p>
            <a:pPr lvl="1">
              <a:buFont typeface="Wingdings" pitchFamily="2" charset="2"/>
              <a:buChar char="Ø"/>
            </a:pPr>
            <a:r>
              <a:rPr lang="en-US" sz="3900" dirty="0"/>
              <a:t>Classroom rituals and routines</a:t>
            </a:r>
          </a:p>
          <a:p>
            <a:pPr lvl="1">
              <a:buFont typeface="Wingdings" pitchFamily="2" charset="2"/>
              <a:buChar char="Ø"/>
            </a:pPr>
            <a:r>
              <a:rPr lang="en-US" sz="3900" dirty="0"/>
              <a:t>Textbooks</a:t>
            </a:r>
          </a:p>
          <a:p>
            <a:pPr lvl="1">
              <a:buFont typeface="Wingdings" pitchFamily="2" charset="2"/>
              <a:buChar char="Ø"/>
            </a:pPr>
            <a:r>
              <a:rPr lang="en-US" sz="3900" dirty="0"/>
              <a:t>Paper-and-Pencil Assignments</a:t>
            </a:r>
          </a:p>
          <a:p>
            <a:endParaRPr lang="en-US" dirty="0"/>
          </a:p>
        </p:txBody>
      </p:sp>
      <p:pic>
        <p:nvPicPr>
          <p:cNvPr id="12290" name="Picture 2" descr="C:\Users\Kathy\AppData\Local\Microsoft\Windows\Temporary Internet Files\Content.IE5\SCG5Q9MB\MC900435546[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705600" y="2057400"/>
            <a:ext cx="1771650" cy="10668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94039774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533400"/>
            <a:ext cx="8183880" cy="1051560"/>
          </a:xfrm>
        </p:spPr>
        <p:txBody>
          <a:bodyPr>
            <a:normAutofit fontScale="90000"/>
          </a:bodyPr>
          <a:lstStyle/>
          <a:p>
            <a:r>
              <a:rPr lang="en-US" dirty="0" smtClean="0"/>
              <a:t>Options for Determining Student Access: </a:t>
            </a:r>
            <a:r>
              <a:rPr lang="en-US" dirty="0"/>
              <a:t>Informal Evaluation</a:t>
            </a:r>
          </a:p>
        </p:txBody>
      </p:sp>
      <p:sp>
        <p:nvSpPr>
          <p:cNvPr id="2" name="Content Placeholder 1"/>
          <p:cNvSpPr>
            <a:spLocks noGrp="1"/>
          </p:cNvSpPr>
          <p:nvPr>
            <p:ph idx="1"/>
          </p:nvPr>
        </p:nvSpPr>
        <p:spPr>
          <a:xfrm>
            <a:off x="381000" y="1524000"/>
            <a:ext cx="8229600" cy="4876800"/>
          </a:xfrm>
        </p:spPr>
        <p:txBody>
          <a:bodyPr>
            <a:normAutofit fontScale="77500" lnSpcReduction="20000"/>
          </a:bodyPr>
          <a:lstStyle/>
          <a:p>
            <a:pPr marL="109728" indent="0">
              <a:buNone/>
            </a:pPr>
            <a:endParaRPr lang="en-US" sz="2900" dirty="0" smtClean="0"/>
          </a:p>
          <a:p>
            <a:r>
              <a:rPr lang="en-US" sz="2900" dirty="0"/>
              <a:t>Systematic classroom observations</a:t>
            </a:r>
          </a:p>
          <a:p>
            <a:r>
              <a:rPr lang="en-US" sz="2900" dirty="0"/>
              <a:t>Classroom comprehension checks</a:t>
            </a:r>
          </a:p>
          <a:p>
            <a:r>
              <a:rPr lang="en-US" sz="2900" dirty="0"/>
              <a:t>Parent, teacher, and/or student interviews</a:t>
            </a:r>
          </a:p>
          <a:p>
            <a:r>
              <a:rPr lang="en-US" sz="2900" dirty="0"/>
              <a:t>Homework completion record</a:t>
            </a:r>
          </a:p>
          <a:p>
            <a:r>
              <a:rPr lang="en-US" sz="2900" dirty="0"/>
              <a:t>Performance on weekly </a:t>
            </a:r>
            <a:r>
              <a:rPr lang="en-US" sz="2900" dirty="0" smtClean="0"/>
              <a:t>spelling, unit </a:t>
            </a:r>
            <a:r>
              <a:rPr lang="en-US" sz="2900" dirty="0"/>
              <a:t>tests, etc.</a:t>
            </a:r>
          </a:p>
          <a:p>
            <a:r>
              <a:rPr lang="en-US" sz="2900" dirty="0"/>
              <a:t>Written and expressive language sample </a:t>
            </a:r>
            <a:r>
              <a:rPr lang="en-US" sz="2900" dirty="0" smtClean="0"/>
              <a:t>analyses</a:t>
            </a:r>
            <a:endParaRPr lang="en-US" sz="2900" dirty="0"/>
          </a:p>
          <a:p>
            <a:r>
              <a:rPr lang="en-US" sz="2900" dirty="0"/>
              <a:t>Grades: assignment and report card</a:t>
            </a:r>
          </a:p>
          <a:p>
            <a:r>
              <a:rPr lang="en-US" sz="2900" dirty="0"/>
              <a:t>Work samples/student portfolios</a:t>
            </a:r>
          </a:p>
          <a:p>
            <a:r>
              <a:rPr lang="en-US" sz="2900" dirty="0"/>
              <a:t>Observation/evaluation of student sign language or cueing skills</a:t>
            </a:r>
          </a:p>
          <a:p>
            <a:r>
              <a:rPr lang="en-US" sz="2900" dirty="0"/>
              <a:t>Staff comments and observations</a:t>
            </a:r>
          </a:p>
          <a:p>
            <a:r>
              <a:rPr lang="en-US" sz="2900" dirty="0"/>
              <a:t>IEP periodic review statements</a:t>
            </a:r>
          </a:p>
          <a:p>
            <a:r>
              <a:rPr lang="en-US" sz="2900" dirty="0"/>
              <a:t>Informal checklists completed by teachers </a:t>
            </a:r>
            <a:endParaRPr lang="en-US" sz="2900" dirty="0" smtClean="0"/>
          </a:p>
          <a:p>
            <a:pPr>
              <a:buNone/>
            </a:pPr>
            <a:r>
              <a:rPr lang="en-US" sz="2900" dirty="0" smtClean="0"/>
              <a:t>	(e.g., SIFTER, LIFE-R</a:t>
            </a:r>
            <a:r>
              <a:rPr lang="en-US" sz="2900" dirty="0"/>
              <a:t>)</a:t>
            </a:r>
          </a:p>
          <a:p>
            <a:endParaRPr lang="en-US" dirty="0"/>
          </a:p>
        </p:txBody>
      </p:sp>
    </p:spTree>
    <p:extLst>
      <p:ext uri="{BB962C8B-B14F-4D97-AF65-F5344CB8AC3E}">
        <p14:creationId xmlns:p14="http://schemas.microsoft.com/office/powerpoint/2010/main" xmlns="" val="76733289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914400"/>
            <a:ext cx="8763000" cy="5486400"/>
          </a:xfrm>
        </p:spPr>
        <p:txBody>
          <a:bodyPr>
            <a:normAutofit lnSpcReduction="10000"/>
          </a:bodyPr>
          <a:lstStyle/>
          <a:p>
            <a:r>
              <a:rPr lang="en-US" dirty="0" smtClean="0"/>
              <a:t>Using checklists is a quick way to               obtain specific information in a repeatable manner</a:t>
            </a:r>
          </a:p>
          <a:p>
            <a:r>
              <a:rPr lang="en-US" dirty="0" smtClean="0"/>
              <a:t>Can be used to inform the team of possible areas of concern that may need specific assessment</a:t>
            </a:r>
          </a:p>
          <a:p>
            <a:r>
              <a:rPr lang="en-US" dirty="0" smtClean="0"/>
              <a:t>Can be used to raise teacher awareness of behaviors that may be affected by the hearing loss</a:t>
            </a:r>
          </a:p>
          <a:p>
            <a:r>
              <a:rPr lang="en-US" dirty="0" smtClean="0"/>
              <a:t>Can be used to raise teacher awareness of reasonable expectations for the student</a:t>
            </a:r>
          </a:p>
          <a:p>
            <a:r>
              <a:rPr lang="en-US" dirty="0" smtClean="0"/>
              <a:t>Can be used over time as an indication of progress in skill development and/or use</a:t>
            </a:r>
          </a:p>
          <a:p>
            <a:endParaRPr lang="en-US" dirty="0"/>
          </a:p>
        </p:txBody>
      </p:sp>
      <p:sp>
        <p:nvSpPr>
          <p:cNvPr id="3" name="Title 2"/>
          <p:cNvSpPr>
            <a:spLocks noGrp="1"/>
          </p:cNvSpPr>
          <p:nvPr>
            <p:ph type="title"/>
          </p:nvPr>
        </p:nvSpPr>
        <p:spPr>
          <a:xfrm>
            <a:off x="457200" y="274638"/>
            <a:ext cx="8229600" cy="639762"/>
          </a:xfrm>
        </p:spPr>
        <p:txBody>
          <a:bodyPr>
            <a:normAutofit fontScale="90000"/>
          </a:bodyPr>
          <a:lstStyle/>
          <a:p>
            <a:pPr algn="ctr"/>
            <a:r>
              <a:rPr lang="en-US" sz="4400" dirty="0" smtClean="0"/>
              <a:t>Informal Assessment</a:t>
            </a:r>
            <a:endParaRPr lang="en-US" dirty="0"/>
          </a:p>
        </p:txBody>
      </p:sp>
      <p:pic>
        <p:nvPicPr>
          <p:cNvPr id="29699" name="Picture 3" descr="C:\Users\karen\AppData\Local\Microsoft\Windows\Temporary Internet Files\Content.IE5\F25RAEWZ\MC900233866[1].wmf"/>
          <p:cNvPicPr>
            <a:picLocks noChangeAspect="1" noChangeArrowheads="1"/>
          </p:cNvPicPr>
          <p:nvPr/>
        </p:nvPicPr>
        <p:blipFill>
          <a:blip r:embed="rId2" cstate="print"/>
          <a:srcRect/>
          <a:stretch>
            <a:fillRect/>
          </a:stretch>
        </p:blipFill>
        <p:spPr bwMode="auto">
          <a:xfrm>
            <a:off x="7247618" y="0"/>
            <a:ext cx="1896382" cy="197067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9999" y="381000"/>
            <a:ext cx="8183880" cy="457200"/>
          </a:xfrm>
        </p:spPr>
        <p:txBody>
          <a:bodyPr>
            <a:noAutofit/>
          </a:bodyPr>
          <a:lstStyle/>
          <a:p>
            <a:r>
              <a:rPr lang="en-US" sz="3200" dirty="0"/>
              <a:t>Example: </a:t>
            </a:r>
            <a:r>
              <a:rPr lang="en-US" sz="3200" dirty="0" smtClean="0"/>
              <a:t>Informal Teacher </a:t>
            </a:r>
            <a:r>
              <a:rPr lang="en-US" sz="3200" dirty="0"/>
              <a:t>Interview</a:t>
            </a:r>
          </a:p>
        </p:txBody>
      </p:sp>
      <p:sp>
        <p:nvSpPr>
          <p:cNvPr id="4" name="Content Placeholder 2"/>
          <p:cNvSpPr>
            <a:spLocks noGrp="1"/>
          </p:cNvSpPr>
          <p:nvPr>
            <p:ph idx="1"/>
          </p:nvPr>
        </p:nvSpPr>
        <p:spPr>
          <a:xfrm>
            <a:off x="228600" y="838200"/>
            <a:ext cx="8610600" cy="3425952"/>
          </a:xfrm>
        </p:spPr>
        <p:txBody>
          <a:bodyPr/>
          <a:lstStyle/>
          <a:p>
            <a:r>
              <a:rPr lang="en-US" dirty="0" smtClean="0"/>
              <a:t>Screening Instrument For Targeting Educational Risk – SIFTER</a:t>
            </a:r>
          </a:p>
          <a:p>
            <a:r>
              <a:rPr lang="en-US" sz="2400" dirty="0" smtClean="0"/>
              <a:t>Academics, Attention, Communication, Class Participation, School Behavior – Pass Marginal Fail</a:t>
            </a:r>
          </a:p>
          <a:p>
            <a:endParaRPr lang="en-US"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57200" y="2545308"/>
            <a:ext cx="8229600" cy="43126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Picture 2" descr="C:\Users\karen\Desktop\logo_image_copy.jpg"/>
          <p:cNvPicPr>
            <a:picLocks noChangeAspect="1" noChangeArrowheads="1"/>
          </p:cNvPicPr>
          <p:nvPr/>
        </p:nvPicPr>
        <p:blipFill>
          <a:blip r:embed="rId3" cstate="print"/>
          <a:srcRect/>
          <a:stretch>
            <a:fillRect/>
          </a:stretch>
        </p:blipFill>
        <p:spPr bwMode="auto">
          <a:xfrm>
            <a:off x="8229600" y="0"/>
            <a:ext cx="914400" cy="914400"/>
          </a:xfrm>
          <a:prstGeom prst="rect">
            <a:avLst/>
          </a:prstGeom>
          <a:noFill/>
        </p:spPr>
      </p:pic>
    </p:spTree>
    <p:extLst>
      <p:ext uri="{BB962C8B-B14F-4D97-AF65-F5344CB8AC3E}">
        <p14:creationId xmlns:p14="http://schemas.microsoft.com/office/powerpoint/2010/main" xmlns="" val="93289753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cstate="print"/>
          <a:srcRect l="68519" t="20741" r="9259" b="27296"/>
          <a:stretch>
            <a:fillRect/>
          </a:stretch>
        </p:blipFill>
        <p:spPr bwMode="auto">
          <a:xfrm>
            <a:off x="0" y="0"/>
            <a:ext cx="9144000" cy="6858000"/>
          </a:xfrm>
          <a:prstGeom prst="rect">
            <a:avLst/>
          </a:prstGeom>
          <a:noFill/>
          <a:ln w="9525">
            <a:solidFill>
              <a:schemeClr val="tx1"/>
            </a:solidFill>
            <a:miter lim="800000"/>
            <a:headEnd/>
            <a:tailEnd/>
          </a:ln>
        </p:spPr>
      </p:pic>
      <p:pic>
        <p:nvPicPr>
          <p:cNvPr id="3" name="Picture 2" descr="C:\Users\karen\Desktop\logo_image_copy.jpg"/>
          <p:cNvPicPr>
            <a:picLocks noChangeAspect="1" noChangeArrowheads="1"/>
          </p:cNvPicPr>
          <p:nvPr/>
        </p:nvPicPr>
        <p:blipFill>
          <a:blip r:embed="rId3" cstate="print"/>
          <a:srcRect/>
          <a:stretch>
            <a:fillRect/>
          </a:stretch>
        </p:blipFill>
        <p:spPr bwMode="auto">
          <a:xfrm>
            <a:off x="8305800" y="6019800"/>
            <a:ext cx="838200" cy="838200"/>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457200" y="1371600"/>
          <a:ext cx="8229600" cy="4525962"/>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p:cNvSpPr>
            <a:spLocks noGrp="1"/>
          </p:cNvSpPr>
          <p:nvPr>
            <p:ph type="title"/>
          </p:nvPr>
        </p:nvSpPr>
        <p:spPr/>
        <p:txBody>
          <a:bodyPr>
            <a:normAutofit/>
          </a:bodyPr>
          <a:lstStyle/>
          <a:p>
            <a:pPr algn="ctr"/>
            <a:r>
              <a:rPr lang="en-US" sz="3000" dirty="0" smtClean="0"/>
              <a:t>Language Learning during age 4-7 years</a:t>
            </a:r>
            <a:endParaRPr lang="en-US" sz="3000" dirty="0"/>
          </a:p>
        </p:txBody>
      </p:sp>
      <p:sp>
        <p:nvSpPr>
          <p:cNvPr id="9" name="Left-Right Arrow 8"/>
          <p:cNvSpPr/>
          <p:nvPr/>
        </p:nvSpPr>
        <p:spPr>
          <a:xfrm>
            <a:off x="3886200" y="4648200"/>
            <a:ext cx="1066800" cy="457200"/>
          </a:xfrm>
          <a:prstGeom prst="left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p:cNvSpPr>
            <a:spLocks noGrp="1"/>
          </p:cNvSpPr>
          <p:nvPr>
            <p:ph type="sldNum" sz="quarter" idx="12"/>
          </p:nvPr>
        </p:nvSpPr>
        <p:spPr/>
        <p:txBody>
          <a:bodyPr/>
          <a:lstStyle/>
          <a:p>
            <a:pPr>
              <a:defRPr/>
            </a:pPr>
            <a:fld id="{F558134B-125E-4B78-824C-EEB1345EA9B7}" type="slidenum">
              <a:rPr lang="en-US" smtClean="0"/>
              <a:pPr>
                <a:defRPr/>
              </a:pPr>
              <a:t>4</a:t>
            </a:fld>
            <a:endParaRPr lang="en-US"/>
          </a:p>
        </p:txBody>
      </p:sp>
      <p:sp>
        <p:nvSpPr>
          <p:cNvPr id="6" name="TextBox 5"/>
          <p:cNvSpPr txBox="1"/>
          <p:nvPr/>
        </p:nvSpPr>
        <p:spPr>
          <a:xfrm>
            <a:off x="1371600" y="1524000"/>
            <a:ext cx="679994" cy="400110"/>
          </a:xfrm>
          <a:prstGeom prst="rect">
            <a:avLst/>
          </a:prstGeom>
          <a:solidFill>
            <a:schemeClr val="bg2"/>
          </a:solidFill>
        </p:spPr>
        <p:txBody>
          <a:bodyPr wrap="none" rtlCol="0">
            <a:spAutoFit/>
          </a:bodyPr>
          <a:lstStyle/>
          <a:p>
            <a:r>
              <a:rPr lang="en-US" sz="2000" dirty="0" smtClean="0"/>
              <a:t>45%</a:t>
            </a:r>
            <a:endParaRPr lang="en-US" sz="2000" dirty="0"/>
          </a:p>
        </p:txBody>
      </p:sp>
      <p:sp>
        <p:nvSpPr>
          <p:cNvPr id="7" name="TextBox 6"/>
          <p:cNvSpPr txBox="1"/>
          <p:nvPr/>
        </p:nvSpPr>
        <p:spPr>
          <a:xfrm>
            <a:off x="1" y="5943600"/>
            <a:ext cx="8686800" cy="830997"/>
          </a:xfrm>
          <a:prstGeom prst="rect">
            <a:avLst/>
          </a:prstGeom>
          <a:noFill/>
        </p:spPr>
        <p:txBody>
          <a:bodyPr wrap="square" rtlCol="0">
            <a:spAutoFit/>
          </a:bodyPr>
          <a:lstStyle/>
          <a:p>
            <a:pPr algn="ctr"/>
            <a:r>
              <a:rPr lang="en-US" sz="2400" dirty="0" smtClean="0"/>
              <a:t>Does not reflect gaps that open in the more linguistically complex grades 3+</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cstate="print"/>
          <a:srcRect l="68125" t="20741" r="9259" b="27296"/>
          <a:stretch>
            <a:fillRect/>
          </a:stretch>
        </p:blipFill>
        <p:spPr bwMode="auto">
          <a:xfrm>
            <a:off x="152400" y="152400"/>
            <a:ext cx="8763000" cy="6457950"/>
          </a:xfrm>
          <a:prstGeom prst="rect">
            <a:avLst/>
          </a:prstGeom>
          <a:noFill/>
          <a:ln w="9525">
            <a:solidFill>
              <a:schemeClr val="tx1"/>
            </a:solidFill>
            <a:miter lim="800000"/>
            <a:headEnd/>
            <a:tailEnd/>
          </a:ln>
        </p:spPr>
      </p:pic>
      <p:pic>
        <p:nvPicPr>
          <p:cNvPr id="3" name="Picture 2" descr="http://sifteranderson.com/wp-content/uploads/2011/08/building-cover-1.jpg"/>
          <p:cNvPicPr>
            <a:picLocks noChangeAspect="1" noChangeArrowheads="1"/>
          </p:cNvPicPr>
          <p:nvPr/>
        </p:nvPicPr>
        <p:blipFill>
          <a:blip r:embed="rId3" cstate="print"/>
          <a:srcRect l="17751"/>
          <a:stretch>
            <a:fillRect/>
          </a:stretch>
        </p:blipFill>
        <p:spPr bwMode="auto">
          <a:xfrm rot="502898">
            <a:off x="7509204" y="2063668"/>
            <a:ext cx="1256704" cy="1708433"/>
          </a:xfrm>
          <a:prstGeom prst="rect">
            <a:avLst/>
          </a:prstGeom>
          <a:no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3400" y="457200"/>
            <a:ext cx="8183880" cy="1051560"/>
          </a:xfrm>
        </p:spPr>
        <p:txBody>
          <a:bodyPr/>
          <a:lstStyle/>
          <a:p>
            <a:r>
              <a:rPr lang="en-US" dirty="0" smtClean="0"/>
              <a:t>Systematic Observation</a:t>
            </a:r>
            <a:endParaRPr lang="en-US" dirty="0"/>
          </a:p>
        </p:txBody>
      </p:sp>
      <p:sp>
        <p:nvSpPr>
          <p:cNvPr id="2" name="Content Placeholder 1"/>
          <p:cNvSpPr>
            <a:spLocks noGrp="1"/>
          </p:cNvSpPr>
          <p:nvPr>
            <p:ph idx="1"/>
          </p:nvPr>
        </p:nvSpPr>
        <p:spPr>
          <a:xfrm>
            <a:off x="609600" y="1941512"/>
            <a:ext cx="8183880" cy="4187952"/>
          </a:xfrm>
        </p:spPr>
        <p:txBody>
          <a:bodyPr/>
          <a:lstStyle/>
          <a:p>
            <a:r>
              <a:rPr lang="en-US" sz="3200" dirty="0"/>
              <a:t>A script of classroom </a:t>
            </a:r>
            <a:r>
              <a:rPr lang="en-US" sz="3200" dirty="0" smtClean="0"/>
              <a:t>interaction with post-observation analysis</a:t>
            </a:r>
            <a:endParaRPr lang="en-US" sz="3200" dirty="0"/>
          </a:p>
          <a:p>
            <a:r>
              <a:rPr lang="en-US" sz="3200" dirty="0"/>
              <a:t>A simple record of student behavior</a:t>
            </a:r>
          </a:p>
          <a:p>
            <a:r>
              <a:rPr lang="en-US" sz="3200" dirty="0"/>
              <a:t>A systematic peer </a:t>
            </a:r>
            <a:endParaRPr lang="en-US" sz="3200" dirty="0" smtClean="0"/>
          </a:p>
          <a:p>
            <a:pPr marL="228600" indent="0">
              <a:buNone/>
            </a:pPr>
            <a:r>
              <a:rPr lang="en-US" sz="3200" dirty="0" smtClean="0"/>
              <a:t>comparison</a:t>
            </a:r>
            <a:endParaRPr lang="en-US" sz="3200" dirty="0"/>
          </a:p>
          <a:p>
            <a:endParaRPr lang="en-US" dirty="0"/>
          </a:p>
        </p:txBody>
      </p:sp>
      <p:pic>
        <p:nvPicPr>
          <p:cNvPr id="22530" name="Picture 2" descr="C:\Users\Kathy\AppData\Local\Microsoft\Windows\Temporary Internet Files\Content.IE5\SCG5Q9MB\MC900070844[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715000" y="3505200"/>
            <a:ext cx="2062163" cy="293387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58964238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33497"/>
            <a:ext cx="8183880" cy="1051560"/>
          </a:xfrm>
        </p:spPr>
        <p:txBody>
          <a:bodyPr/>
          <a:lstStyle/>
          <a:p>
            <a:r>
              <a:rPr lang="en-US" dirty="0" smtClean="0"/>
              <a:t> Issues            Method</a:t>
            </a:r>
            <a:endParaRPr lang="en-US" dirty="0"/>
          </a:p>
        </p:txBody>
      </p:sp>
      <p:sp>
        <p:nvSpPr>
          <p:cNvPr id="2" name="Content Placeholder 1"/>
          <p:cNvSpPr>
            <a:spLocks noGrp="1"/>
          </p:cNvSpPr>
          <p:nvPr>
            <p:ph idx="1"/>
          </p:nvPr>
        </p:nvSpPr>
        <p:spPr>
          <a:xfrm>
            <a:off x="304800" y="1295400"/>
            <a:ext cx="8260080" cy="5562600"/>
          </a:xfrm>
        </p:spPr>
        <p:txBody>
          <a:bodyPr>
            <a:normAutofit fontScale="62500" lnSpcReduction="20000"/>
          </a:bodyPr>
          <a:lstStyle/>
          <a:p>
            <a:pPr marL="114300" indent="0">
              <a:buNone/>
            </a:pPr>
            <a:r>
              <a:rPr lang="en-US" sz="3800" dirty="0"/>
              <a:t>Should be chosen based on </a:t>
            </a:r>
            <a:r>
              <a:rPr lang="en-US" sz="3800" dirty="0" smtClean="0"/>
              <a:t>data needed/concerns requiring addressing</a:t>
            </a:r>
            <a:r>
              <a:rPr lang="en-US" sz="3800" dirty="0"/>
              <a:t>:</a:t>
            </a:r>
          </a:p>
          <a:p>
            <a:pPr marL="114300" indent="0">
              <a:buNone/>
            </a:pPr>
            <a:endParaRPr lang="en-US" dirty="0"/>
          </a:p>
          <a:p>
            <a:pPr marL="342900" indent="-228600"/>
            <a:r>
              <a:rPr lang="en-US" sz="3600" dirty="0"/>
              <a:t>To what extent did the student understand the main idea/ details of the lesson? The vocabulary and/or language?</a:t>
            </a:r>
          </a:p>
          <a:p>
            <a:pPr marL="342900" indent="-228600"/>
            <a:r>
              <a:rPr lang="en-US" sz="3600" dirty="0" smtClean="0"/>
              <a:t>Was </a:t>
            </a:r>
            <a:r>
              <a:rPr lang="en-US" sz="3600" dirty="0"/>
              <a:t>the student an engaged and active participant during the lesson?</a:t>
            </a:r>
          </a:p>
          <a:p>
            <a:pPr marL="342900" indent="-228600"/>
            <a:r>
              <a:rPr lang="en-US" sz="3600" dirty="0" smtClean="0"/>
              <a:t>If </a:t>
            </a:r>
            <a:r>
              <a:rPr lang="en-US" sz="3600" dirty="0"/>
              <a:t>learning breakdowns occurred, what did the student do?</a:t>
            </a:r>
          </a:p>
          <a:p>
            <a:pPr marL="342900" indent="-228600"/>
            <a:r>
              <a:rPr lang="en-US" sz="3600" dirty="0" smtClean="0"/>
              <a:t>Did </a:t>
            </a:r>
            <a:r>
              <a:rPr lang="en-US" sz="3600" dirty="0"/>
              <a:t>the student appear to understand the directions that were given? Information presented orally by peers? By the teacher?</a:t>
            </a:r>
          </a:p>
          <a:p>
            <a:pPr marL="342900" indent="-228600"/>
            <a:r>
              <a:rPr lang="en-US" sz="3600" dirty="0" smtClean="0"/>
              <a:t>What </a:t>
            </a:r>
            <a:r>
              <a:rPr lang="en-US" sz="3600" dirty="0"/>
              <a:t>compensatory strategies did the student utilize? Visual cues?</a:t>
            </a:r>
          </a:p>
          <a:p>
            <a:pPr marL="342900" indent="-228600"/>
            <a:r>
              <a:rPr lang="en-US" sz="3600" dirty="0"/>
              <a:t>What were the student’s social exchanges with peers?</a:t>
            </a:r>
          </a:p>
          <a:p>
            <a:pPr marL="342900" indent="-228600"/>
            <a:r>
              <a:rPr lang="en-US" sz="3600" dirty="0"/>
              <a:t>Did the student independently initiate work after an assignment had been </a:t>
            </a:r>
            <a:r>
              <a:rPr lang="en-US" sz="3600" dirty="0" smtClean="0"/>
              <a:t>given</a:t>
            </a:r>
            <a:r>
              <a:rPr lang="en-US" sz="3600" dirty="0" smtClean="0"/>
              <a:t>?</a:t>
            </a:r>
            <a:endParaRPr lang="en-US" sz="3600" dirty="0"/>
          </a:p>
          <a:p>
            <a:endParaRPr lang="en-US" dirty="0"/>
          </a:p>
        </p:txBody>
      </p:sp>
      <p:cxnSp>
        <p:nvCxnSpPr>
          <p:cNvPr id="9" name="Straight Arrow Connector 8"/>
          <p:cNvCxnSpPr/>
          <p:nvPr/>
        </p:nvCxnSpPr>
        <p:spPr>
          <a:xfrm>
            <a:off x="2667000" y="838200"/>
            <a:ext cx="1143000" cy="0"/>
          </a:xfrm>
          <a:prstGeom prst="straightConnector1">
            <a:avLst/>
          </a:prstGeom>
          <a:ln w="76200">
            <a:prstDash val="solid"/>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86284512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43000"/>
            <a:ext cx="8229600" cy="5334000"/>
          </a:xfrm>
        </p:spPr>
        <p:txBody>
          <a:bodyPr>
            <a:normAutofit lnSpcReduction="10000"/>
          </a:bodyPr>
          <a:lstStyle/>
          <a:p>
            <a:r>
              <a:rPr lang="en-US" dirty="0" smtClean="0"/>
              <a:t>Evaluation results are </a:t>
            </a:r>
            <a:r>
              <a:rPr lang="en-US" u="sng" dirty="0" smtClean="0"/>
              <a:t>most meaningful </a:t>
            </a:r>
            <a:r>
              <a:rPr lang="en-US" dirty="0" smtClean="0"/>
              <a:t>when substantiated by behavior observed in the classroom.</a:t>
            </a:r>
          </a:p>
          <a:p>
            <a:r>
              <a:rPr lang="en-US" dirty="0" smtClean="0"/>
              <a:t>In the Present Levels of Academic Achievement and Functional Performance section of the IEP, the team is required to </a:t>
            </a:r>
            <a:r>
              <a:rPr lang="en-US" u="sng" dirty="0" smtClean="0"/>
              <a:t>describe how the disability affects </a:t>
            </a:r>
            <a:r>
              <a:rPr lang="en-US" dirty="0" smtClean="0"/>
              <a:t>the </a:t>
            </a:r>
            <a:r>
              <a:rPr lang="en-US" u="sng" dirty="0" smtClean="0"/>
              <a:t>student’s involvement and progress </a:t>
            </a:r>
            <a:r>
              <a:rPr lang="en-US" dirty="0" smtClean="0"/>
              <a:t>in the </a:t>
            </a:r>
            <a:r>
              <a:rPr lang="en-US" u="sng" dirty="0" smtClean="0"/>
              <a:t>general education curriculum</a:t>
            </a:r>
            <a:r>
              <a:rPr lang="en-US" dirty="0" smtClean="0"/>
              <a:t>.</a:t>
            </a:r>
          </a:p>
          <a:p>
            <a:r>
              <a:rPr lang="en-US" dirty="0" smtClean="0"/>
              <a:t>Systematic classroom observation will assist in </a:t>
            </a:r>
            <a:r>
              <a:rPr lang="en-US" u="sng" dirty="0" smtClean="0"/>
              <a:t>gathering objective data </a:t>
            </a:r>
            <a:r>
              <a:rPr lang="en-US" dirty="0" smtClean="0"/>
              <a:t>to assist the student’s team with educational            planning. </a:t>
            </a:r>
            <a:endParaRPr lang="en-US" dirty="0"/>
          </a:p>
        </p:txBody>
      </p:sp>
      <p:sp>
        <p:nvSpPr>
          <p:cNvPr id="3" name="Title 2"/>
          <p:cNvSpPr>
            <a:spLocks noGrp="1"/>
          </p:cNvSpPr>
          <p:nvPr>
            <p:ph type="title"/>
          </p:nvPr>
        </p:nvSpPr>
        <p:spPr>
          <a:xfrm>
            <a:off x="457200" y="274638"/>
            <a:ext cx="8229600" cy="792162"/>
          </a:xfrm>
          <a:solidFill>
            <a:schemeClr val="accent2">
              <a:lumMod val="40000"/>
              <a:lumOff val="60000"/>
            </a:schemeClr>
          </a:solidFill>
        </p:spPr>
        <p:txBody>
          <a:bodyPr>
            <a:normAutofit fontScale="90000"/>
          </a:bodyPr>
          <a:lstStyle/>
          <a:p>
            <a:r>
              <a:rPr lang="en-US" dirty="0" smtClean="0"/>
              <a:t>Systematic classroom observation</a:t>
            </a:r>
            <a:endParaRPr lang="en-US" dirty="0"/>
          </a:p>
        </p:txBody>
      </p:sp>
      <p:pic>
        <p:nvPicPr>
          <p:cNvPr id="14338" name="Picture 2" descr="C:\Users\karen\AppData\Local\Microsoft\Windows\Temporary Internet Files\Content.IE5\NQ2HYODX\MC900390786[1].wmf"/>
          <p:cNvPicPr>
            <a:picLocks noChangeAspect="1" noChangeArrowheads="1"/>
          </p:cNvPicPr>
          <p:nvPr/>
        </p:nvPicPr>
        <p:blipFill>
          <a:blip r:embed="rId2" cstate="print"/>
          <a:srcRect/>
          <a:stretch>
            <a:fillRect/>
          </a:stretch>
        </p:blipFill>
        <p:spPr bwMode="auto">
          <a:xfrm flipH="1">
            <a:off x="7086600" y="4953000"/>
            <a:ext cx="1844346" cy="170901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371600"/>
            <a:ext cx="8686800" cy="5071872"/>
          </a:xfrm>
        </p:spPr>
        <p:txBody>
          <a:bodyPr>
            <a:normAutofit fontScale="25000" lnSpcReduction="20000"/>
          </a:bodyPr>
          <a:lstStyle/>
          <a:p>
            <a:r>
              <a:rPr lang="en-US" sz="9600" dirty="0" smtClean="0">
                <a:solidFill>
                  <a:srgbClr val="7030A0"/>
                </a:solidFill>
              </a:rPr>
              <a:t>Access</a:t>
            </a:r>
            <a:r>
              <a:rPr lang="en-US" sz="9600" dirty="0" smtClean="0"/>
              <a:t> to general education curriculum</a:t>
            </a:r>
          </a:p>
          <a:p>
            <a:r>
              <a:rPr lang="en-US" sz="9600" dirty="0" smtClean="0"/>
              <a:t>Utilization of </a:t>
            </a:r>
            <a:r>
              <a:rPr lang="en-US" sz="9600" dirty="0" smtClean="0">
                <a:solidFill>
                  <a:srgbClr val="7030A0"/>
                </a:solidFill>
              </a:rPr>
              <a:t>conversational repair </a:t>
            </a:r>
            <a:r>
              <a:rPr lang="en-US" sz="9600" dirty="0" smtClean="0"/>
              <a:t>strategies</a:t>
            </a:r>
          </a:p>
          <a:p>
            <a:r>
              <a:rPr lang="en-US" sz="9600" dirty="0" smtClean="0"/>
              <a:t>Utilization of </a:t>
            </a:r>
            <a:r>
              <a:rPr lang="en-US" sz="9600" dirty="0" smtClean="0">
                <a:solidFill>
                  <a:srgbClr val="7030A0"/>
                </a:solidFill>
              </a:rPr>
              <a:t>advocacy</a:t>
            </a:r>
            <a:r>
              <a:rPr lang="en-US" sz="9600" dirty="0" smtClean="0"/>
              <a:t> or compensatory skills</a:t>
            </a:r>
          </a:p>
          <a:p>
            <a:r>
              <a:rPr lang="en-US" sz="9600" dirty="0" smtClean="0"/>
              <a:t>Learning and academic </a:t>
            </a:r>
            <a:r>
              <a:rPr lang="en-US" sz="9600" dirty="0" smtClean="0">
                <a:solidFill>
                  <a:srgbClr val="7030A0"/>
                </a:solidFill>
              </a:rPr>
              <a:t>progress</a:t>
            </a:r>
            <a:r>
              <a:rPr lang="en-US" sz="9600" dirty="0" smtClean="0"/>
              <a:t> compared to other classroom peers</a:t>
            </a:r>
          </a:p>
          <a:p>
            <a:r>
              <a:rPr lang="en-US" sz="9600" dirty="0" smtClean="0">
                <a:solidFill>
                  <a:srgbClr val="7030A0"/>
                </a:solidFill>
              </a:rPr>
              <a:t>Understanding</a:t>
            </a:r>
            <a:r>
              <a:rPr lang="en-US" sz="9600" dirty="0" smtClean="0"/>
              <a:t> of classroom content and whether there is a need to consider an educational interpreter, transliterator, or a notetaker to increase the student’s level of access</a:t>
            </a:r>
          </a:p>
          <a:p>
            <a:pPr>
              <a:buNone/>
            </a:pPr>
            <a:r>
              <a:rPr lang="en-US" sz="9600" b="1" dirty="0" smtClean="0"/>
              <a:t>FOR</a:t>
            </a:r>
          </a:p>
          <a:p>
            <a:r>
              <a:rPr lang="en-US" sz="9600" dirty="0" smtClean="0">
                <a:solidFill>
                  <a:srgbClr val="7030A0"/>
                </a:solidFill>
              </a:rPr>
              <a:t>Eligibility</a:t>
            </a:r>
            <a:r>
              <a:rPr lang="en-US" sz="9600" dirty="0" smtClean="0"/>
              <a:t> for special education services according to state criteria (adverse educational affect)</a:t>
            </a:r>
          </a:p>
          <a:p>
            <a:r>
              <a:rPr lang="en-US" sz="9600" dirty="0" smtClean="0">
                <a:solidFill>
                  <a:srgbClr val="7030A0"/>
                </a:solidFill>
              </a:rPr>
              <a:t>Documentation</a:t>
            </a:r>
            <a:r>
              <a:rPr lang="en-US" sz="9600" dirty="0" smtClean="0"/>
              <a:t> for Present Level of Academic Achievement and Functional Performance (PLAAFP) statements on the IEP</a:t>
            </a:r>
          </a:p>
          <a:p>
            <a:endParaRPr lang="en-US" dirty="0"/>
          </a:p>
        </p:txBody>
      </p:sp>
      <p:sp>
        <p:nvSpPr>
          <p:cNvPr id="3" name="Title 2"/>
          <p:cNvSpPr>
            <a:spLocks noGrp="1"/>
          </p:cNvSpPr>
          <p:nvPr>
            <p:ph type="title"/>
          </p:nvPr>
        </p:nvSpPr>
        <p:spPr>
          <a:xfrm>
            <a:off x="457200" y="274638"/>
            <a:ext cx="8229600" cy="868362"/>
          </a:xfrm>
          <a:solidFill>
            <a:schemeClr val="bg2">
              <a:lumMod val="90000"/>
            </a:schemeClr>
          </a:solidFill>
        </p:spPr>
        <p:txBody>
          <a:bodyPr>
            <a:normAutofit fontScale="90000"/>
          </a:bodyPr>
          <a:lstStyle/>
          <a:p>
            <a:r>
              <a:rPr lang="en-US" sz="3600" dirty="0" smtClean="0"/>
              <a:t>Classroom observations also provide critical student data about the following:</a:t>
            </a:r>
            <a:endParaRPr lang="en-US" dirty="0"/>
          </a:p>
        </p:txBody>
      </p:sp>
      <p:pic>
        <p:nvPicPr>
          <p:cNvPr id="15362" name="Picture 2" descr="C:\Users\karen\AppData\Local\Microsoft\Windows\Temporary Internet Files\Content.IE5\NQ2HYODX\MC910217745[1].wmf"/>
          <p:cNvPicPr>
            <a:picLocks noChangeAspect="1" noChangeArrowheads="1"/>
          </p:cNvPicPr>
          <p:nvPr/>
        </p:nvPicPr>
        <p:blipFill>
          <a:blip r:embed="rId2" cstate="print"/>
          <a:srcRect/>
          <a:stretch>
            <a:fillRect/>
          </a:stretch>
        </p:blipFill>
        <p:spPr bwMode="auto">
          <a:xfrm>
            <a:off x="6781800" y="5532120"/>
            <a:ext cx="1837030" cy="132588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Grp="1" noChangeAspect="1" noChangeArrowheads="1"/>
          </p:cNvPicPr>
          <p:nvPr>
            <p:ph idx="1"/>
          </p:nvPr>
        </p:nvPicPr>
        <p:blipFill>
          <a:blip r:embed="rId2" cstate="print"/>
          <a:srcRect l="62037" t="10843" r="10185" b="16204"/>
          <a:stretch>
            <a:fillRect/>
          </a:stretch>
        </p:blipFill>
        <p:spPr bwMode="auto">
          <a:xfrm>
            <a:off x="457200" y="0"/>
            <a:ext cx="8141368" cy="6858000"/>
          </a:xfrm>
          <a:prstGeom prst="rect">
            <a:avLst/>
          </a:prstGeom>
          <a:noFill/>
          <a:ln w="9525">
            <a:solidFill>
              <a:schemeClr val="tx1"/>
            </a:solidFill>
            <a:miter lim="800000"/>
            <a:headEnd/>
            <a:tailEnd/>
          </a:ln>
        </p:spPr>
      </p:pic>
      <p:pic>
        <p:nvPicPr>
          <p:cNvPr id="3" name="Picture 2" descr="http://sifteranderson.com/wp-content/uploads/2011/08/building-cover-1.jpg"/>
          <p:cNvPicPr>
            <a:picLocks noChangeAspect="1" noChangeArrowheads="1"/>
          </p:cNvPicPr>
          <p:nvPr/>
        </p:nvPicPr>
        <p:blipFill>
          <a:blip r:embed="rId3" cstate="print"/>
          <a:srcRect l="17751"/>
          <a:stretch>
            <a:fillRect/>
          </a:stretch>
        </p:blipFill>
        <p:spPr bwMode="auto">
          <a:xfrm rot="502898">
            <a:off x="7933018" y="5316896"/>
            <a:ext cx="900543" cy="1224248"/>
          </a:xfrm>
          <a:prstGeom prst="rect">
            <a:avLst/>
          </a:prstGeom>
          <a:noFill/>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algn="ctr"/>
            <a:r>
              <a:rPr lang="en-US" dirty="0" smtClean="0"/>
              <a:t>Be systematic in your approach – whatever method you use</a:t>
            </a:r>
            <a:endParaRPr lang="en-US" dirty="0"/>
          </a:p>
        </p:txBody>
      </p:sp>
      <p:pic>
        <p:nvPicPr>
          <p:cNvPr id="2050" name="Picture 2"/>
          <p:cNvPicPr>
            <a:picLocks noGrp="1" noChangeAspect="1" noChangeArrowheads="1"/>
          </p:cNvPicPr>
          <p:nvPr>
            <p:ph idx="1"/>
          </p:nvPr>
        </p:nvPicPr>
        <p:blipFill>
          <a:blip r:embed="rId2" cstate="print"/>
          <a:srcRect l="62037" t="31217" r="10185" b="34553"/>
          <a:stretch>
            <a:fillRect/>
          </a:stretch>
        </p:blipFill>
        <p:spPr bwMode="auto">
          <a:xfrm>
            <a:off x="0" y="1524000"/>
            <a:ext cx="8786755" cy="3581400"/>
          </a:xfrm>
          <a:prstGeom prst="rect">
            <a:avLst/>
          </a:prstGeom>
          <a:noFill/>
          <a:ln w="9525">
            <a:solidFill>
              <a:schemeClr val="tx1"/>
            </a:solidFill>
            <a:miter lim="800000"/>
            <a:headEnd/>
            <a:tailEnd/>
          </a:ln>
        </p:spPr>
      </p:pic>
      <p:sp>
        <p:nvSpPr>
          <p:cNvPr id="5" name="TextBox 4"/>
          <p:cNvSpPr txBox="1"/>
          <p:nvPr/>
        </p:nvSpPr>
        <p:spPr>
          <a:xfrm>
            <a:off x="228600" y="5486400"/>
            <a:ext cx="6324600" cy="892552"/>
          </a:xfrm>
          <a:prstGeom prst="rect">
            <a:avLst/>
          </a:prstGeom>
          <a:noFill/>
        </p:spPr>
        <p:txBody>
          <a:bodyPr wrap="square" rtlCol="0">
            <a:spAutoFit/>
          </a:bodyPr>
          <a:lstStyle/>
          <a:p>
            <a:pPr algn="ctr"/>
            <a:r>
              <a:rPr lang="en-US" sz="2800" b="1" dirty="0" smtClean="0">
                <a:solidFill>
                  <a:srgbClr val="C00000"/>
                </a:solidFill>
              </a:rPr>
              <a:t>PARC! </a:t>
            </a:r>
            <a:r>
              <a:rPr lang="en-US" sz="2400" dirty="0" smtClean="0"/>
              <a:t>Placement &amp; Readiness Checklists (Colorado) – another option </a:t>
            </a:r>
            <a:endParaRPr lang="en-US" sz="2800" dirty="0">
              <a:solidFill>
                <a:srgbClr val="C00000"/>
              </a:solidFill>
            </a:endParaRPr>
          </a:p>
        </p:txBody>
      </p:sp>
      <p:pic>
        <p:nvPicPr>
          <p:cNvPr id="2051" name="Picture 3" descr="C:\Users\karen\AppData\Local\Microsoft\Windows\Temporary Internet Files\Content.IE5\SL5KHTCM\MC900291104[1].wmf"/>
          <p:cNvPicPr>
            <a:picLocks noChangeAspect="1" noChangeArrowheads="1"/>
          </p:cNvPicPr>
          <p:nvPr/>
        </p:nvPicPr>
        <p:blipFill>
          <a:blip r:embed="rId3" cstate="print"/>
          <a:srcRect/>
          <a:stretch>
            <a:fillRect/>
          </a:stretch>
        </p:blipFill>
        <p:spPr bwMode="auto">
          <a:xfrm>
            <a:off x="6562382" y="4572000"/>
            <a:ext cx="2581618" cy="2024513"/>
          </a:xfrm>
          <a:prstGeom prst="rect">
            <a:avLst/>
          </a:prstGeom>
          <a:noFill/>
        </p:spPr>
      </p:pic>
      <p:pic>
        <p:nvPicPr>
          <p:cNvPr id="6" name="Picture 2" descr="C:\Users\karen\Desktop\logo_image_copy.jpg"/>
          <p:cNvPicPr>
            <a:picLocks noChangeAspect="1" noChangeArrowheads="1"/>
          </p:cNvPicPr>
          <p:nvPr/>
        </p:nvPicPr>
        <p:blipFill>
          <a:blip r:embed="rId4" cstate="print"/>
          <a:srcRect/>
          <a:stretch>
            <a:fillRect/>
          </a:stretch>
        </p:blipFill>
        <p:spPr bwMode="auto">
          <a:xfrm>
            <a:off x="609600" y="5867400"/>
            <a:ext cx="609600" cy="609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69282" y="633608"/>
            <a:ext cx="6824198" cy="875151"/>
          </a:xfrm>
        </p:spPr>
        <p:txBody>
          <a:bodyPr/>
          <a:lstStyle/>
          <a:p>
            <a:r>
              <a:rPr lang="en-US" dirty="0" smtClean="0"/>
              <a:t>Data Collection</a:t>
            </a:r>
            <a:endParaRPr lang="en-US" dirty="0"/>
          </a:p>
        </p:txBody>
      </p:sp>
      <p:sp>
        <p:nvSpPr>
          <p:cNvPr id="2" name="Content Placeholder 1"/>
          <p:cNvSpPr>
            <a:spLocks noGrp="1"/>
          </p:cNvSpPr>
          <p:nvPr>
            <p:ph idx="1"/>
          </p:nvPr>
        </p:nvSpPr>
        <p:spPr>
          <a:xfrm>
            <a:off x="609600" y="1905000"/>
            <a:ext cx="8183880" cy="4187952"/>
          </a:xfrm>
        </p:spPr>
        <p:txBody>
          <a:bodyPr/>
          <a:lstStyle/>
          <a:p>
            <a:r>
              <a:rPr lang="en-US" sz="2800" dirty="0"/>
              <a:t>Use methods that will produce consistent and reliable </a:t>
            </a:r>
            <a:r>
              <a:rPr lang="en-US" sz="2800" dirty="0" smtClean="0"/>
              <a:t>data</a:t>
            </a:r>
          </a:p>
          <a:p>
            <a:r>
              <a:rPr lang="en-US" dirty="0" smtClean="0"/>
              <a:t>Make sure resulting data is germane.</a:t>
            </a:r>
            <a:endParaRPr lang="en-US" sz="2800" dirty="0" smtClean="0"/>
          </a:p>
          <a:p>
            <a:r>
              <a:rPr lang="en-US" sz="2800" dirty="0"/>
              <a:t>Several observations may be </a:t>
            </a:r>
            <a:r>
              <a:rPr lang="en-US" sz="2800" dirty="0" smtClean="0"/>
              <a:t>necessary</a:t>
            </a:r>
            <a:endParaRPr lang="en-US" sz="2800" dirty="0"/>
          </a:p>
          <a:p>
            <a:r>
              <a:rPr lang="en-US" sz="2800" dirty="0"/>
              <a:t>Compare to typical peers</a:t>
            </a:r>
          </a:p>
          <a:p>
            <a:endParaRPr lang="en-US" sz="2800" dirty="0"/>
          </a:p>
          <a:p>
            <a:pPr marL="109728" indent="0">
              <a:buNone/>
            </a:pPr>
            <a:endParaRPr lang="en-US" sz="2800" dirty="0"/>
          </a:p>
          <a:p>
            <a:endParaRPr lang="en-US" dirty="0"/>
          </a:p>
        </p:txBody>
      </p:sp>
      <p:pic>
        <p:nvPicPr>
          <p:cNvPr id="23555" name="Picture 3" descr="C:\Users\Kathy\AppData\Local\Microsoft\Windows\Temporary Internet Files\Content.IE5\ZGGMOG6Q\MC900281002[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172200" y="3886200"/>
            <a:ext cx="1380653" cy="231165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22463735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95400"/>
            <a:ext cx="8229600" cy="5181600"/>
          </a:xfrm>
        </p:spPr>
        <p:txBody>
          <a:bodyPr>
            <a:normAutofit/>
          </a:bodyPr>
          <a:lstStyle/>
          <a:p>
            <a:pPr>
              <a:buNone/>
            </a:pPr>
            <a:r>
              <a:rPr lang="en-US" sz="2800" b="1" dirty="0" smtClean="0">
                <a:solidFill>
                  <a:srgbClr val="7030A0"/>
                </a:solidFill>
              </a:rPr>
              <a:t>FREQUENCY</a:t>
            </a:r>
            <a:r>
              <a:rPr lang="en-US" sz="2800" dirty="0" smtClean="0"/>
              <a:t> – number of times, or how often a student behavior occurs</a:t>
            </a:r>
          </a:p>
          <a:p>
            <a:pPr>
              <a:buNone/>
            </a:pPr>
            <a:endParaRPr lang="en-US" sz="1200" dirty="0" smtClean="0"/>
          </a:p>
          <a:p>
            <a:r>
              <a:rPr lang="en-US" dirty="0" smtClean="0"/>
              <a:t>“Tyler turned to watch his peers offering oral responses 2/9 times or 22% of the time.”</a:t>
            </a:r>
          </a:p>
          <a:p>
            <a:pPr>
              <a:buNone/>
            </a:pPr>
            <a:endParaRPr lang="en-US" sz="1100" dirty="0" smtClean="0"/>
          </a:p>
          <a:p>
            <a:r>
              <a:rPr lang="en-US" dirty="0" smtClean="0"/>
              <a:t>“During the week of March 4 through March 9, from 9:15 to 11AM, Alison stood up and walked away from the instructional activity 26 times. On the average, this was 24          more times than her kindergarten         peers.”</a:t>
            </a:r>
          </a:p>
          <a:p>
            <a:endParaRPr lang="en-US" dirty="0"/>
          </a:p>
        </p:txBody>
      </p:sp>
      <p:sp>
        <p:nvSpPr>
          <p:cNvPr id="3" name="Title 2"/>
          <p:cNvSpPr>
            <a:spLocks noGrp="1"/>
          </p:cNvSpPr>
          <p:nvPr>
            <p:ph type="title"/>
          </p:nvPr>
        </p:nvSpPr>
        <p:spPr>
          <a:xfrm>
            <a:off x="457200" y="274638"/>
            <a:ext cx="8229600" cy="868362"/>
          </a:xfrm>
          <a:solidFill>
            <a:srgbClr val="0066CC"/>
          </a:solidFill>
        </p:spPr>
        <p:txBody>
          <a:bodyPr/>
          <a:lstStyle/>
          <a:p>
            <a:pPr algn="ctr"/>
            <a:r>
              <a:rPr lang="en-US" dirty="0" smtClean="0">
                <a:solidFill>
                  <a:schemeClr val="bg1"/>
                </a:solidFill>
              </a:rPr>
              <a:t>Types of recording methods</a:t>
            </a:r>
            <a:endParaRPr lang="en-US" dirty="0">
              <a:solidFill>
                <a:schemeClr val="bg1"/>
              </a:solidFill>
            </a:endParaRPr>
          </a:p>
        </p:txBody>
      </p:sp>
      <p:pic>
        <p:nvPicPr>
          <p:cNvPr id="26626" name="Picture 2" descr="C:\Users\karen\AppData\Local\Microsoft\Windows\Temporary Internet Files\Content.IE5\EQ84OX81\MC900232133[1].wmf"/>
          <p:cNvPicPr>
            <a:picLocks noChangeAspect="1" noChangeArrowheads="1"/>
          </p:cNvPicPr>
          <p:nvPr/>
        </p:nvPicPr>
        <p:blipFill>
          <a:blip r:embed="rId2" cstate="print"/>
          <a:srcRect/>
          <a:stretch>
            <a:fillRect/>
          </a:stretch>
        </p:blipFill>
        <p:spPr bwMode="auto">
          <a:xfrm>
            <a:off x="7075283" y="4734962"/>
            <a:ext cx="2068717" cy="212303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81000" y="1193800"/>
            <a:ext cx="8361573" cy="3810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 name="Picture 2" descr="http://sifteranderson.com/wp-content/uploads/2011/08/building-cover-1.jpg"/>
          <p:cNvPicPr>
            <a:picLocks noChangeAspect="1" noChangeArrowheads="1"/>
          </p:cNvPicPr>
          <p:nvPr/>
        </p:nvPicPr>
        <p:blipFill>
          <a:blip r:embed="rId3" cstate="print"/>
          <a:srcRect l="17751"/>
          <a:stretch>
            <a:fillRect/>
          </a:stretch>
        </p:blipFill>
        <p:spPr bwMode="auto">
          <a:xfrm rot="502898">
            <a:off x="8205076" y="5634639"/>
            <a:ext cx="858452" cy="1167027"/>
          </a:xfrm>
          <a:prstGeom prst="rect">
            <a:avLst/>
          </a:prstGeom>
          <a:noFill/>
        </p:spPr>
      </p:pic>
    </p:spTree>
    <p:extLst>
      <p:ext uri="{BB962C8B-B14F-4D97-AF65-F5344CB8AC3E}">
        <p14:creationId xmlns:p14="http://schemas.microsoft.com/office/powerpoint/2010/main" xmlns="" val="18968962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990600"/>
            <a:ext cx="8610600" cy="5638800"/>
          </a:xfrm>
        </p:spPr>
        <p:txBody>
          <a:bodyPr>
            <a:normAutofit lnSpcReduction="10000"/>
          </a:bodyPr>
          <a:lstStyle/>
          <a:p>
            <a:pPr>
              <a:buNone/>
            </a:pPr>
            <a:r>
              <a:rPr lang="en-US" dirty="0" smtClean="0"/>
              <a:t>We tend to be very careful when we are counseling parents about not being concerned about delays in birth – 3 years because ‘they will catch up’. </a:t>
            </a:r>
            <a:r>
              <a:rPr lang="en-US" b="1" dirty="0" smtClean="0"/>
              <a:t>Reality is about 85% of kids with delays DON’T catch up by age 7.</a:t>
            </a:r>
          </a:p>
          <a:p>
            <a:pPr>
              <a:buNone/>
            </a:pPr>
            <a:endParaRPr lang="en-US" sz="1200" dirty="0" smtClean="0"/>
          </a:p>
          <a:p>
            <a:pPr>
              <a:buNone/>
            </a:pPr>
            <a:r>
              <a:rPr lang="en-US" dirty="0" smtClean="0"/>
              <a:t>It is often assumed that a student who has no</a:t>
            </a:r>
          </a:p>
          <a:p>
            <a:pPr>
              <a:buNone/>
            </a:pPr>
            <a:r>
              <a:rPr lang="en-US" dirty="0" smtClean="0"/>
              <a:t>delays at school entry will continue to be okay.</a:t>
            </a:r>
          </a:p>
          <a:p>
            <a:pPr>
              <a:buNone/>
            </a:pPr>
            <a:r>
              <a:rPr lang="en-US" b="1" dirty="0" smtClean="0"/>
              <a:t>Reality is that we cannot assume that this is true – about 10% ‘slip’ by age 7.</a:t>
            </a:r>
          </a:p>
          <a:p>
            <a:pPr>
              <a:buNone/>
            </a:pPr>
            <a:endParaRPr lang="en-US" sz="1200" b="1" dirty="0" smtClean="0"/>
          </a:p>
          <a:p>
            <a:pPr>
              <a:buNone/>
            </a:pPr>
            <a:r>
              <a:rPr lang="en-US" dirty="0" smtClean="0"/>
              <a:t>Experience tells us that many normal/high performers will develop gaps as linguistic complexity and expectations increase grade 3</a:t>
            </a:r>
            <a:r>
              <a:rPr lang="en-US" dirty="0" smtClean="0"/>
              <a:t>+.</a:t>
            </a:r>
            <a:endParaRPr lang="en-US" dirty="0" smtClean="0"/>
          </a:p>
        </p:txBody>
      </p:sp>
      <p:sp>
        <p:nvSpPr>
          <p:cNvPr id="3" name="Title 2"/>
          <p:cNvSpPr>
            <a:spLocks noGrp="1"/>
          </p:cNvSpPr>
          <p:nvPr>
            <p:ph type="title"/>
          </p:nvPr>
        </p:nvSpPr>
        <p:spPr>
          <a:xfrm>
            <a:off x="457200" y="274638"/>
            <a:ext cx="8229600" cy="868362"/>
          </a:xfrm>
        </p:spPr>
        <p:txBody>
          <a:bodyPr/>
          <a:lstStyle/>
          <a:p>
            <a:r>
              <a:rPr lang="en-US" dirty="0" smtClean="0"/>
              <a:t>Findings</a:t>
            </a:r>
            <a:endParaRPr lang="en-US"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95400"/>
            <a:ext cx="8229600" cy="5334000"/>
          </a:xfrm>
        </p:spPr>
        <p:txBody>
          <a:bodyPr>
            <a:normAutofit fontScale="92500" lnSpcReduction="10000"/>
          </a:bodyPr>
          <a:lstStyle/>
          <a:p>
            <a:pPr>
              <a:buNone/>
            </a:pPr>
            <a:r>
              <a:rPr lang="en-US" sz="3000" b="1" dirty="0" smtClean="0">
                <a:solidFill>
                  <a:srgbClr val="7030A0"/>
                </a:solidFill>
              </a:rPr>
              <a:t>DURATION</a:t>
            </a:r>
            <a:r>
              <a:rPr lang="en-US" sz="3000" dirty="0" smtClean="0"/>
              <a:t> – total amount of time a student is engaged in a specific behavior</a:t>
            </a:r>
          </a:p>
          <a:p>
            <a:r>
              <a:rPr lang="en-US" dirty="0" smtClean="0"/>
              <a:t>“During Marianne’s 45 -minute civics class on October 12, she attended to the interpreter 44% of the time. The longest interval of attending was 5 minutes.”</a:t>
            </a:r>
          </a:p>
          <a:p>
            <a:pPr>
              <a:buNone/>
            </a:pPr>
            <a:endParaRPr lang="en-US" sz="1200" dirty="0" smtClean="0"/>
          </a:p>
          <a:p>
            <a:pPr>
              <a:buNone/>
            </a:pPr>
            <a:r>
              <a:rPr lang="en-US" sz="3000" b="1" dirty="0" smtClean="0">
                <a:solidFill>
                  <a:srgbClr val="7030A0"/>
                </a:solidFill>
              </a:rPr>
              <a:t>LATENCY</a:t>
            </a:r>
            <a:r>
              <a:rPr lang="en-US" sz="3000" dirty="0" smtClean="0"/>
              <a:t> – elapsed time between an event and the expected behavioral response</a:t>
            </a:r>
          </a:p>
          <a:p>
            <a:r>
              <a:rPr lang="en-US" dirty="0" smtClean="0"/>
              <a:t>“In the morning it takes William 7 minutes to follow instruction after the teacher gives a direction. In the afternoon it takes William 4 minutes to follow instruction after the           teacher gives a direction.”</a:t>
            </a:r>
          </a:p>
          <a:p>
            <a:endParaRPr lang="en-US" dirty="0"/>
          </a:p>
        </p:txBody>
      </p:sp>
      <p:sp>
        <p:nvSpPr>
          <p:cNvPr id="3" name="Title 2"/>
          <p:cNvSpPr>
            <a:spLocks noGrp="1"/>
          </p:cNvSpPr>
          <p:nvPr>
            <p:ph type="title"/>
          </p:nvPr>
        </p:nvSpPr>
        <p:spPr>
          <a:xfrm>
            <a:off x="457200" y="274638"/>
            <a:ext cx="8229600" cy="868362"/>
          </a:xfrm>
          <a:solidFill>
            <a:srgbClr val="0066CC"/>
          </a:solidFill>
        </p:spPr>
        <p:txBody>
          <a:bodyPr/>
          <a:lstStyle/>
          <a:p>
            <a:pPr algn="ctr"/>
            <a:r>
              <a:rPr lang="en-US" dirty="0" smtClean="0">
                <a:solidFill>
                  <a:schemeClr val="bg1"/>
                </a:solidFill>
              </a:rPr>
              <a:t>Types of recording methods</a:t>
            </a:r>
            <a:endParaRPr lang="en-US" dirty="0">
              <a:solidFill>
                <a:schemeClr val="bg1"/>
              </a:solidFill>
            </a:endParaRPr>
          </a:p>
        </p:txBody>
      </p:sp>
      <p:pic>
        <p:nvPicPr>
          <p:cNvPr id="27651" name="Picture 3" descr="C:\Users\karen\AppData\Local\Microsoft\Windows\Temporary Internet Files\Content.IE5\QO9BWNM6\MC900056947[1].wmf"/>
          <p:cNvPicPr>
            <a:picLocks noChangeAspect="1" noChangeArrowheads="1"/>
          </p:cNvPicPr>
          <p:nvPr/>
        </p:nvPicPr>
        <p:blipFill>
          <a:blip r:embed="rId2" cstate="print"/>
          <a:srcRect/>
          <a:stretch>
            <a:fillRect/>
          </a:stretch>
        </p:blipFill>
        <p:spPr bwMode="auto">
          <a:xfrm>
            <a:off x="7086600" y="4727782"/>
            <a:ext cx="2057400" cy="194154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09599" y="1371600"/>
            <a:ext cx="8102033" cy="3886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 name="Picture 2" descr="http://sifteranderson.com/wp-content/uploads/2011/08/building-cover-1.jpg"/>
          <p:cNvPicPr>
            <a:picLocks noChangeAspect="1" noChangeArrowheads="1"/>
          </p:cNvPicPr>
          <p:nvPr/>
        </p:nvPicPr>
        <p:blipFill>
          <a:blip r:embed="rId3" cstate="print"/>
          <a:srcRect l="17751"/>
          <a:stretch>
            <a:fillRect/>
          </a:stretch>
        </p:blipFill>
        <p:spPr bwMode="auto">
          <a:xfrm rot="502898">
            <a:off x="8205076" y="5634639"/>
            <a:ext cx="858452" cy="1167027"/>
          </a:xfrm>
          <a:prstGeom prst="rect">
            <a:avLst/>
          </a:prstGeom>
          <a:noFill/>
        </p:spPr>
      </p:pic>
    </p:spTree>
    <p:extLst>
      <p:ext uri="{BB962C8B-B14F-4D97-AF65-F5344CB8AC3E}">
        <p14:creationId xmlns:p14="http://schemas.microsoft.com/office/powerpoint/2010/main" xmlns="" val="203653240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3400" y="1295400"/>
            <a:ext cx="8216180" cy="42814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 name="Picture 2" descr="http://sifteranderson.com/wp-content/uploads/2011/08/building-cover-1.jpg"/>
          <p:cNvPicPr>
            <a:picLocks noChangeAspect="1" noChangeArrowheads="1"/>
          </p:cNvPicPr>
          <p:nvPr/>
        </p:nvPicPr>
        <p:blipFill>
          <a:blip r:embed="rId3" cstate="print"/>
          <a:srcRect l="17751"/>
          <a:stretch>
            <a:fillRect/>
          </a:stretch>
        </p:blipFill>
        <p:spPr bwMode="auto">
          <a:xfrm rot="502898">
            <a:off x="8205076" y="5634639"/>
            <a:ext cx="858452" cy="1167027"/>
          </a:xfrm>
          <a:prstGeom prst="rect">
            <a:avLst/>
          </a:prstGeom>
          <a:noFill/>
        </p:spPr>
      </p:pic>
    </p:spTree>
    <p:extLst>
      <p:ext uri="{BB962C8B-B14F-4D97-AF65-F5344CB8AC3E}">
        <p14:creationId xmlns:p14="http://schemas.microsoft.com/office/powerpoint/2010/main" xmlns="" val="131488222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752600"/>
            <a:ext cx="8229600" cy="4495800"/>
          </a:xfrm>
        </p:spPr>
        <p:txBody>
          <a:bodyPr>
            <a:normAutofit lnSpcReduction="10000"/>
          </a:bodyPr>
          <a:lstStyle/>
          <a:p>
            <a:r>
              <a:rPr lang="en-US" sz="3000" dirty="0" smtClean="0"/>
              <a:t>When/how often do you observe in the classroom?</a:t>
            </a:r>
          </a:p>
          <a:p>
            <a:pPr>
              <a:buNone/>
            </a:pPr>
            <a:endParaRPr lang="en-US" sz="2200" dirty="0" smtClean="0"/>
          </a:p>
          <a:p>
            <a:r>
              <a:rPr lang="en-US" sz="3000" dirty="0" smtClean="0"/>
              <a:t>How long do you usually stay?</a:t>
            </a:r>
          </a:p>
          <a:p>
            <a:pPr>
              <a:buNone/>
            </a:pPr>
            <a:endParaRPr lang="en-US" sz="2200" dirty="0" smtClean="0"/>
          </a:p>
          <a:p>
            <a:r>
              <a:rPr lang="en-US" sz="3000" dirty="0" smtClean="0"/>
              <a:t>Which of the described techniques do you use now?</a:t>
            </a:r>
          </a:p>
          <a:p>
            <a:pPr>
              <a:buNone/>
            </a:pPr>
            <a:endParaRPr lang="en-US" sz="3000" dirty="0" smtClean="0"/>
          </a:p>
          <a:p>
            <a:r>
              <a:rPr lang="en-US" sz="3000" dirty="0" smtClean="0"/>
              <a:t>Which techniques can you picture yourself implementing?</a:t>
            </a:r>
          </a:p>
          <a:p>
            <a:pPr>
              <a:buNone/>
            </a:pPr>
            <a:endParaRPr lang="en-US" sz="2200" dirty="0" smtClean="0"/>
          </a:p>
        </p:txBody>
      </p:sp>
      <p:sp>
        <p:nvSpPr>
          <p:cNvPr id="3" name="Title 2"/>
          <p:cNvSpPr>
            <a:spLocks noGrp="1"/>
          </p:cNvSpPr>
          <p:nvPr>
            <p:ph type="title"/>
          </p:nvPr>
        </p:nvSpPr>
        <p:spPr>
          <a:solidFill>
            <a:schemeClr val="accent1">
              <a:lumMod val="20000"/>
              <a:lumOff val="80000"/>
            </a:schemeClr>
          </a:solidFill>
        </p:spPr>
        <p:txBody>
          <a:bodyPr/>
          <a:lstStyle/>
          <a:p>
            <a:r>
              <a:rPr lang="en-US" dirty="0" smtClean="0"/>
              <a:t>Turn-and-Talk </a:t>
            </a:r>
            <a:endParaRPr lang="en-US" dirty="0"/>
          </a:p>
        </p:txBody>
      </p:sp>
      <p:pic>
        <p:nvPicPr>
          <p:cNvPr id="4" name="Picture 1" descr="C:\Users\karen\AppData\Local\Microsoft\Windows\Temporary Internet Files\Content.IE5\G6SXG491\MC900149396[1].wmf"/>
          <p:cNvPicPr>
            <a:picLocks noChangeAspect="1" noChangeArrowheads="1"/>
          </p:cNvPicPr>
          <p:nvPr/>
        </p:nvPicPr>
        <p:blipFill>
          <a:blip r:embed="rId2" cstate="print"/>
          <a:srcRect/>
          <a:stretch>
            <a:fillRect/>
          </a:stretch>
        </p:blipFill>
        <p:spPr bwMode="auto">
          <a:xfrm>
            <a:off x="6400800" y="228600"/>
            <a:ext cx="2375780" cy="1443997"/>
          </a:xfrm>
          <a:prstGeom prst="rect">
            <a:avLst/>
          </a:prstGeom>
          <a:noFill/>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609600"/>
            <a:ext cx="8229600" cy="411162"/>
          </a:xfrm>
        </p:spPr>
        <p:txBody>
          <a:bodyPr>
            <a:normAutofit fontScale="90000"/>
          </a:bodyPr>
          <a:lstStyle/>
          <a:p>
            <a:r>
              <a:rPr lang="en-US" dirty="0" smtClean="0"/>
              <a:t>Informal Evaluation: </a:t>
            </a:r>
            <a:endParaRPr lang="en-US"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l="3194" r="4167"/>
          <a:stretch>
            <a:fillRect/>
          </a:stretch>
        </p:blipFill>
        <p:spPr bwMode="auto">
          <a:xfrm>
            <a:off x="0" y="1219200"/>
            <a:ext cx="9188772" cy="4876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 name="Picture 3" descr="http://sifteranderson.com/wp-content/uploads/2011/08/building-cover-1.jpg"/>
          <p:cNvPicPr>
            <a:picLocks noChangeAspect="1" noChangeArrowheads="1"/>
          </p:cNvPicPr>
          <p:nvPr/>
        </p:nvPicPr>
        <p:blipFill>
          <a:blip r:embed="rId3" cstate="print"/>
          <a:srcRect l="17751"/>
          <a:stretch>
            <a:fillRect/>
          </a:stretch>
        </p:blipFill>
        <p:spPr bwMode="auto">
          <a:xfrm rot="502898">
            <a:off x="7792281" y="295860"/>
            <a:ext cx="1024956" cy="1393381"/>
          </a:xfrm>
          <a:prstGeom prst="rect">
            <a:avLst/>
          </a:prstGeom>
          <a:noFill/>
        </p:spPr>
      </p:pic>
    </p:spTree>
    <p:extLst>
      <p:ext uri="{BB962C8B-B14F-4D97-AF65-F5344CB8AC3E}">
        <p14:creationId xmlns:p14="http://schemas.microsoft.com/office/powerpoint/2010/main" xmlns="" val="319986853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81000"/>
            <a:ext cx="8183880" cy="1051560"/>
          </a:xfrm>
        </p:spPr>
        <p:txBody>
          <a:bodyPr>
            <a:normAutofit fontScale="90000"/>
          </a:bodyPr>
          <a:lstStyle/>
          <a:p>
            <a:pPr algn="ctr"/>
            <a:r>
              <a:rPr lang="en-US" sz="3200" dirty="0" smtClean="0"/>
              <a:t>Addressing Access </a:t>
            </a:r>
            <a:r>
              <a:rPr lang="en-US" sz="3200" dirty="0"/>
              <a:t>o</a:t>
            </a:r>
            <a:r>
              <a:rPr lang="en-US" sz="3200" dirty="0" smtClean="0"/>
              <a:t>n the IEP</a:t>
            </a:r>
            <a:br>
              <a:rPr lang="en-US" sz="3200" dirty="0" smtClean="0"/>
            </a:br>
            <a:r>
              <a:rPr lang="en-US" sz="3200" dirty="0" smtClean="0"/>
              <a:t>Instructional Access</a:t>
            </a:r>
            <a:endParaRPr lang="en-US" sz="3200" dirty="0"/>
          </a:p>
        </p:txBody>
      </p:sp>
      <p:pic>
        <p:nvPicPr>
          <p:cNvPr id="4" name="Picture 2"/>
          <p:cNvPicPr>
            <a:picLocks noGrp="1" noChangeAspect="1" noChangeArrowheads="1"/>
          </p:cNvPicPr>
          <p:nvPr>
            <p:ph idx="1"/>
          </p:nvPr>
        </p:nvPicPr>
        <p:blipFill>
          <a:blip r:embed="rId2" cstate="print"/>
          <a:srcRect r="4630"/>
          <a:stretch>
            <a:fillRect/>
          </a:stretch>
        </p:blipFill>
        <p:spPr bwMode="auto">
          <a:xfrm>
            <a:off x="246063" y="1447800"/>
            <a:ext cx="8635431" cy="4572000"/>
          </a:xfrm>
          <a:prstGeom prst="rect">
            <a:avLst/>
          </a:prstGeom>
          <a:noFill/>
          <a:ln w="9525">
            <a:noFill/>
            <a:miter lim="800000"/>
            <a:headEnd/>
            <a:tailEnd/>
          </a:ln>
        </p:spPr>
      </p:pic>
      <p:pic>
        <p:nvPicPr>
          <p:cNvPr id="5" name="Picture 4" descr="http://sifteranderson.com/wp-content/uploads/2011/08/building-cover-1.jpg"/>
          <p:cNvPicPr>
            <a:picLocks noChangeAspect="1" noChangeArrowheads="1"/>
          </p:cNvPicPr>
          <p:nvPr/>
        </p:nvPicPr>
        <p:blipFill>
          <a:blip r:embed="rId3" cstate="print"/>
          <a:srcRect l="17751"/>
          <a:stretch>
            <a:fillRect/>
          </a:stretch>
        </p:blipFill>
        <p:spPr bwMode="auto">
          <a:xfrm rot="502898">
            <a:off x="8205076" y="5634639"/>
            <a:ext cx="858452" cy="1167027"/>
          </a:xfrm>
          <a:prstGeom prst="rect">
            <a:avLst/>
          </a:prstGeom>
          <a:noFill/>
        </p:spPr>
      </p:pic>
    </p:spTree>
    <p:extLst>
      <p:ext uri="{BB962C8B-B14F-4D97-AF65-F5344CB8AC3E}">
        <p14:creationId xmlns:p14="http://schemas.microsoft.com/office/powerpoint/2010/main" xmlns="" val="100000745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81000"/>
            <a:ext cx="8183880" cy="1051560"/>
          </a:xfrm>
        </p:spPr>
        <p:txBody>
          <a:bodyPr>
            <a:normAutofit fontScale="90000"/>
          </a:bodyPr>
          <a:lstStyle/>
          <a:p>
            <a:pPr algn="ctr"/>
            <a:r>
              <a:rPr lang="en-US" sz="3600" dirty="0" smtClean="0"/>
              <a:t>Addressing Access on the IEP</a:t>
            </a:r>
            <a:br>
              <a:rPr lang="en-US" sz="3600" dirty="0" smtClean="0"/>
            </a:br>
            <a:r>
              <a:rPr lang="en-US" sz="3600" dirty="0" smtClean="0"/>
              <a:t>Self - Advocacy</a:t>
            </a:r>
            <a:endParaRPr lang="en-US" sz="3600" dirty="0"/>
          </a:p>
        </p:txBody>
      </p:sp>
      <p:pic>
        <p:nvPicPr>
          <p:cNvPr id="1027" name="Picture 3"/>
          <p:cNvPicPr>
            <a:picLocks noGrp="1" noChangeAspect="1" noChangeArrowheads="1"/>
          </p:cNvPicPr>
          <p:nvPr>
            <p:ph idx="1"/>
          </p:nvPr>
        </p:nvPicPr>
        <p:blipFill>
          <a:blip r:embed="rId2" cstate="print"/>
          <a:srcRect l="58334" t="14967" r="6481" b="24409"/>
          <a:stretch>
            <a:fillRect/>
          </a:stretch>
        </p:blipFill>
        <p:spPr bwMode="auto">
          <a:xfrm>
            <a:off x="228600" y="1447800"/>
            <a:ext cx="8548914" cy="4724400"/>
          </a:xfrm>
          <a:prstGeom prst="rect">
            <a:avLst/>
          </a:prstGeom>
          <a:noFill/>
          <a:ln w="9525">
            <a:solidFill>
              <a:schemeClr val="tx1"/>
            </a:solidFill>
            <a:miter lim="800000"/>
            <a:headEnd/>
            <a:tailEnd/>
          </a:ln>
        </p:spPr>
      </p:pic>
      <p:pic>
        <p:nvPicPr>
          <p:cNvPr id="4" name="Picture 3" descr="http://sifteranderson.com/wp-content/uploads/2011/08/building-cover-1.jpg"/>
          <p:cNvPicPr>
            <a:picLocks noChangeAspect="1" noChangeArrowheads="1"/>
          </p:cNvPicPr>
          <p:nvPr/>
        </p:nvPicPr>
        <p:blipFill>
          <a:blip r:embed="rId3" cstate="print"/>
          <a:srcRect l="17751"/>
          <a:stretch>
            <a:fillRect/>
          </a:stretch>
        </p:blipFill>
        <p:spPr bwMode="auto">
          <a:xfrm rot="502898">
            <a:off x="8205076" y="5634639"/>
            <a:ext cx="858452" cy="1167027"/>
          </a:xfrm>
          <a:prstGeom prst="rect">
            <a:avLst/>
          </a:prstGeom>
          <a:noFill/>
        </p:spPr>
      </p:pic>
    </p:spTree>
    <p:extLst>
      <p:ext uri="{BB962C8B-B14F-4D97-AF65-F5344CB8AC3E}">
        <p14:creationId xmlns:p14="http://schemas.microsoft.com/office/powerpoint/2010/main" xmlns="" val="100000745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914400"/>
            <a:ext cx="8183880" cy="1051560"/>
          </a:xfrm>
        </p:spPr>
        <p:txBody>
          <a:bodyPr>
            <a:normAutofit fontScale="90000"/>
          </a:bodyPr>
          <a:lstStyle/>
          <a:p>
            <a:r>
              <a:rPr lang="en-US" dirty="0" smtClean="0"/>
              <a:t>Ultimate Goal Regarding Instructional Access:</a:t>
            </a:r>
            <a:br>
              <a:rPr lang="en-US" dirty="0" smtClean="0"/>
            </a:br>
            <a:endParaRPr lang="en-US" dirty="0"/>
          </a:p>
        </p:txBody>
      </p:sp>
      <p:sp>
        <p:nvSpPr>
          <p:cNvPr id="3" name="Content Placeholder 2"/>
          <p:cNvSpPr>
            <a:spLocks noGrp="1"/>
          </p:cNvSpPr>
          <p:nvPr>
            <p:ph idx="1"/>
          </p:nvPr>
        </p:nvSpPr>
        <p:spPr>
          <a:xfrm>
            <a:off x="457200" y="1600200"/>
            <a:ext cx="8183880" cy="4187952"/>
          </a:xfrm>
        </p:spPr>
        <p:txBody>
          <a:bodyPr>
            <a:normAutofit lnSpcReduction="10000"/>
          </a:bodyPr>
          <a:lstStyle/>
          <a:p>
            <a:pPr marL="109728" indent="0">
              <a:buNone/>
            </a:pPr>
            <a:r>
              <a:rPr lang="en-US" dirty="0" smtClean="0"/>
              <a:t>To increase the </a:t>
            </a:r>
            <a:r>
              <a:rPr lang="en-US" b="1" dirty="0" smtClean="0"/>
              <a:t>student’s</a:t>
            </a:r>
            <a:r>
              <a:rPr lang="en-US" dirty="0" smtClean="0"/>
              <a:t> capacity for the following:</a:t>
            </a:r>
          </a:p>
          <a:p>
            <a:r>
              <a:rPr lang="en-US" dirty="0" smtClean="0"/>
              <a:t>Knowing the impact of his/her hearing loss on the ability to make progress in the general education curriculum</a:t>
            </a:r>
          </a:p>
          <a:p>
            <a:r>
              <a:rPr lang="en-US" dirty="0" smtClean="0"/>
              <a:t>Determining what accommodations will allow him/her to demonstrate mastery of content</a:t>
            </a:r>
          </a:p>
          <a:p>
            <a:r>
              <a:rPr lang="en-US" dirty="0" smtClean="0"/>
              <a:t>Making or requesting accommodations that will insure optimal access to classroom communication</a:t>
            </a:r>
          </a:p>
          <a:p>
            <a:endParaRPr lang="en-US" dirty="0"/>
          </a:p>
        </p:txBody>
      </p:sp>
      <p:pic>
        <p:nvPicPr>
          <p:cNvPr id="27650" name="Picture 2" descr="C:\Users\Kathy\AppData\Local\Microsoft\Windows\Temporary Internet Files\Content.IE5\SCG5Q9MB\MC900367492[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924550" y="5105400"/>
            <a:ext cx="1817688" cy="129063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71083936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Resources available:</a:t>
            </a:r>
            <a:br>
              <a:rPr lang="en-US" dirty="0" smtClean="0"/>
            </a:br>
            <a:r>
              <a:rPr lang="en-US" sz="2700" dirty="0" smtClean="0">
                <a:hlinkClick r:id="rId2"/>
              </a:rPr>
              <a:t>http://successforkidswithhearingloss.com</a:t>
            </a:r>
            <a:r>
              <a:rPr lang="en-US" sz="4400" dirty="0" smtClean="0"/>
              <a:t/>
            </a:r>
            <a:br>
              <a:rPr lang="en-US" sz="4400" dirty="0" smtClean="0"/>
            </a:br>
            <a:endParaRPr lang="en-US" dirty="0"/>
          </a:p>
        </p:txBody>
      </p:sp>
      <p:pic>
        <p:nvPicPr>
          <p:cNvPr id="4" name="Picture 3" descr="logo_image_copy.jpg"/>
          <p:cNvPicPr>
            <a:picLocks noChangeAspect="1"/>
          </p:cNvPicPr>
          <p:nvPr/>
        </p:nvPicPr>
        <p:blipFill>
          <a:blip r:embed="rId3" cstate="print"/>
          <a:stretch>
            <a:fillRect/>
          </a:stretch>
        </p:blipFill>
        <p:spPr>
          <a:xfrm>
            <a:off x="7010400" y="0"/>
            <a:ext cx="2133600" cy="2133600"/>
          </a:xfrm>
          <a:prstGeom prst="rect">
            <a:avLst/>
          </a:prstGeom>
        </p:spPr>
      </p:pic>
      <p:sp>
        <p:nvSpPr>
          <p:cNvPr id="6" name="Slide Number Placeholder 5"/>
          <p:cNvSpPr>
            <a:spLocks noGrp="1"/>
          </p:cNvSpPr>
          <p:nvPr>
            <p:ph type="sldNum" sz="quarter" idx="12"/>
          </p:nvPr>
        </p:nvSpPr>
        <p:spPr/>
        <p:txBody>
          <a:bodyPr/>
          <a:lstStyle/>
          <a:p>
            <a:pPr>
              <a:defRPr/>
            </a:pPr>
            <a:fld id="{F558134B-125E-4B78-824C-EEB1345EA9B7}" type="slidenum">
              <a:rPr lang="en-US" smtClean="0"/>
              <a:pPr>
                <a:defRPr/>
              </a:pPr>
              <a:t>58</a:t>
            </a:fld>
            <a:endParaRPr lang="en-US"/>
          </a:p>
        </p:txBody>
      </p:sp>
      <p:pic>
        <p:nvPicPr>
          <p:cNvPr id="2050" name="Picture 2"/>
          <p:cNvPicPr>
            <a:picLocks noGrp="1" noChangeAspect="1" noChangeArrowheads="1"/>
          </p:cNvPicPr>
          <p:nvPr>
            <p:ph idx="1"/>
          </p:nvPr>
        </p:nvPicPr>
        <p:blipFill>
          <a:blip r:embed="rId4" cstate="print"/>
          <a:srcRect l="12931" t="17971" r="59483" b="6772"/>
          <a:stretch>
            <a:fillRect/>
          </a:stretch>
        </p:blipFill>
        <p:spPr bwMode="auto">
          <a:xfrm>
            <a:off x="762000" y="1295400"/>
            <a:ext cx="4876800" cy="4267200"/>
          </a:xfrm>
          <a:prstGeom prst="rect">
            <a:avLst/>
          </a:prstGeom>
          <a:noFill/>
          <a:ln w="9525">
            <a:noFill/>
            <a:miter lim="800000"/>
            <a:headEnd/>
            <a:tailEnd/>
          </a:ln>
        </p:spPr>
      </p:pic>
      <p:sp>
        <p:nvSpPr>
          <p:cNvPr id="8" name="TextBox 7"/>
          <p:cNvSpPr txBox="1"/>
          <p:nvPr/>
        </p:nvSpPr>
        <p:spPr>
          <a:xfrm>
            <a:off x="5715000" y="1828800"/>
            <a:ext cx="3429000" cy="3724096"/>
          </a:xfrm>
          <a:prstGeom prst="rect">
            <a:avLst/>
          </a:prstGeom>
          <a:noFill/>
        </p:spPr>
        <p:txBody>
          <a:bodyPr wrap="square" rtlCol="0">
            <a:spAutoFit/>
          </a:bodyPr>
          <a:lstStyle/>
          <a:p>
            <a:r>
              <a:rPr lang="en-US" sz="2800" dirty="0" smtClean="0"/>
              <a:t>Professionals:</a:t>
            </a:r>
          </a:p>
          <a:p>
            <a:pPr>
              <a:buFont typeface="Arial" pitchFamily="34" charset="0"/>
              <a:buChar char="•"/>
            </a:pPr>
            <a:r>
              <a:rPr lang="en-US" sz="2800" dirty="0" smtClean="0"/>
              <a:t>Tests</a:t>
            </a:r>
          </a:p>
          <a:p>
            <a:pPr>
              <a:buFont typeface="Arial" pitchFamily="34" charset="0"/>
              <a:buChar char="•"/>
            </a:pPr>
            <a:r>
              <a:rPr lang="en-US" sz="2800" dirty="0" smtClean="0"/>
              <a:t>Many topics</a:t>
            </a:r>
          </a:p>
          <a:p>
            <a:pPr>
              <a:buFont typeface="Arial" pitchFamily="34" charset="0"/>
              <a:buChar char="•"/>
            </a:pPr>
            <a:r>
              <a:rPr lang="en-US" sz="2800" dirty="0" smtClean="0"/>
              <a:t>Resources!</a:t>
            </a:r>
          </a:p>
          <a:p>
            <a:pPr>
              <a:buFont typeface="Arial" pitchFamily="34" charset="0"/>
              <a:buChar char="•"/>
            </a:pPr>
            <a:r>
              <a:rPr lang="en-US" sz="2800" dirty="0" smtClean="0"/>
              <a:t>Book:</a:t>
            </a:r>
          </a:p>
          <a:p>
            <a:r>
              <a:rPr lang="en-US" sz="2400" b="1" i="1" dirty="0" smtClean="0"/>
              <a:t>Building Skills for</a:t>
            </a:r>
          </a:p>
          <a:p>
            <a:r>
              <a:rPr lang="en-US" sz="2400" b="1" i="1" dirty="0" smtClean="0"/>
              <a:t>Success in the </a:t>
            </a:r>
          </a:p>
          <a:p>
            <a:r>
              <a:rPr lang="en-US" sz="2400" b="1" i="1" dirty="0" smtClean="0"/>
              <a:t>Fast-Paced </a:t>
            </a:r>
          </a:p>
          <a:p>
            <a:r>
              <a:rPr lang="en-US" sz="2400" b="1" i="1" dirty="0" smtClean="0"/>
              <a:t>Classroom</a:t>
            </a:r>
            <a:endParaRPr lang="en-US" sz="2400" b="1" i="1" dirty="0"/>
          </a:p>
        </p:txBody>
      </p:sp>
      <p:sp>
        <p:nvSpPr>
          <p:cNvPr id="9" name="TextBox 8"/>
          <p:cNvSpPr txBox="1"/>
          <p:nvPr/>
        </p:nvSpPr>
        <p:spPr>
          <a:xfrm>
            <a:off x="533400" y="5715000"/>
            <a:ext cx="8267007" cy="830997"/>
          </a:xfrm>
          <a:prstGeom prst="rect">
            <a:avLst/>
          </a:prstGeom>
          <a:noFill/>
        </p:spPr>
        <p:txBody>
          <a:bodyPr wrap="none" rtlCol="0">
            <a:spAutoFit/>
          </a:bodyPr>
          <a:lstStyle/>
          <a:p>
            <a:pPr algn="ctr"/>
            <a:r>
              <a:rPr lang="en-US" sz="2400" dirty="0" smtClean="0"/>
              <a:t>Speech Audibility Audiogram for Classroom Listening:</a:t>
            </a:r>
          </a:p>
          <a:p>
            <a:pPr algn="ctr"/>
            <a:r>
              <a:rPr lang="en-US" sz="2400" dirty="0" smtClean="0"/>
              <a:t>FLE, LIFE-R, SIFTERs, PARC, </a:t>
            </a:r>
            <a:endParaRPr lang="en-US" sz="2400"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3400" y="457200"/>
            <a:ext cx="8183880" cy="1051560"/>
          </a:xfrm>
        </p:spPr>
        <p:txBody>
          <a:bodyPr/>
          <a:lstStyle/>
          <a:p>
            <a:r>
              <a:rPr lang="en-US" dirty="0" smtClean="0"/>
              <a:t>In summary, we…</a:t>
            </a:r>
            <a:endParaRPr lang="en-US" dirty="0"/>
          </a:p>
        </p:txBody>
      </p:sp>
      <p:sp>
        <p:nvSpPr>
          <p:cNvPr id="2" name="Content Placeholder 1"/>
          <p:cNvSpPr>
            <a:spLocks noGrp="1"/>
          </p:cNvSpPr>
          <p:nvPr>
            <p:ph idx="1"/>
          </p:nvPr>
        </p:nvSpPr>
        <p:spPr>
          <a:xfrm>
            <a:off x="533400" y="1371600"/>
            <a:ext cx="8183880" cy="3883152"/>
          </a:xfrm>
        </p:spPr>
        <p:txBody>
          <a:bodyPr>
            <a:normAutofit/>
          </a:bodyPr>
          <a:lstStyle/>
          <a:p>
            <a:r>
              <a:rPr lang="en-US" dirty="0" smtClean="0"/>
              <a:t>Defined access in the context </a:t>
            </a:r>
          </a:p>
          <a:p>
            <a:pPr marL="292100" indent="0">
              <a:buNone/>
            </a:pPr>
            <a:r>
              <a:rPr lang="en-US" dirty="0" smtClean="0"/>
              <a:t>of the deaf/ hard of hearing </a:t>
            </a:r>
          </a:p>
          <a:p>
            <a:pPr marL="292100" indent="0">
              <a:buNone/>
            </a:pPr>
            <a:r>
              <a:rPr lang="en-US" dirty="0" smtClean="0"/>
              <a:t>learner</a:t>
            </a:r>
          </a:p>
          <a:p>
            <a:r>
              <a:rPr lang="en-US" dirty="0" smtClean="0"/>
              <a:t>Identified critical components of instructional access</a:t>
            </a:r>
          </a:p>
          <a:p>
            <a:r>
              <a:rPr lang="en-US" dirty="0" smtClean="0"/>
              <a:t>Discussed options for evaluating access</a:t>
            </a:r>
          </a:p>
          <a:p>
            <a:r>
              <a:rPr lang="en-US" dirty="0" smtClean="0"/>
              <a:t>Identified some approaches for teachers and students in supporting access</a:t>
            </a:r>
            <a:endParaRPr lang="en-US" dirty="0"/>
          </a:p>
        </p:txBody>
      </p:sp>
      <p:pic>
        <p:nvPicPr>
          <p:cNvPr id="28674"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553200" y="609600"/>
            <a:ext cx="1752600" cy="21722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304800" y="5103674"/>
            <a:ext cx="9081103" cy="1754326"/>
          </a:xfrm>
          <a:prstGeom prst="rect">
            <a:avLst/>
          </a:prstGeom>
          <a:noFill/>
        </p:spPr>
        <p:txBody>
          <a:bodyPr wrap="square" lIns="91440" tIns="45720" rIns="91440" bIns="45720">
            <a:spAutoFit/>
          </a:bodyPr>
          <a:lstStyle/>
          <a:p>
            <a:pPr algn="ctr"/>
            <a:r>
              <a:rPr lang="en-US" sz="54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Thank You for Listening!</a:t>
            </a:r>
            <a:endParaRPr lang="en-US" sz="54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Tree>
    <p:extLst>
      <p:ext uri="{BB962C8B-B14F-4D97-AF65-F5344CB8AC3E}">
        <p14:creationId xmlns="" xmlns:p14="http://schemas.microsoft.com/office/powerpoint/2010/main" val="32209667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447800"/>
            <a:ext cx="8686800" cy="5071872"/>
          </a:xfrm>
        </p:spPr>
        <p:txBody>
          <a:bodyPr>
            <a:normAutofit/>
          </a:bodyPr>
          <a:lstStyle/>
          <a:p>
            <a:pPr marL="365760" lvl="1" indent="-256032">
              <a:spcBef>
                <a:spcPts val="400"/>
              </a:spcBef>
              <a:buSzPct val="68000"/>
              <a:buFont typeface="Wingdings 3"/>
              <a:buChar char=""/>
            </a:pPr>
            <a:r>
              <a:rPr lang="en-US" sz="2700" dirty="0" smtClean="0"/>
              <a:t>Ensuring </a:t>
            </a:r>
            <a:r>
              <a:rPr lang="en-US" sz="2700" u="sng" dirty="0" smtClean="0"/>
              <a:t>equal access to verbal instruction</a:t>
            </a:r>
            <a:r>
              <a:rPr lang="en-US" sz="2700" dirty="0" smtClean="0"/>
              <a:t>, then</a:t>
            </a:r>
          </a:p>
          <a:p>
            <a:r>
              <a:rPr lang="en-US" u="sng" dirty="0" smtClean="0"/>
              <a:t>Focus beyond language and academics </a:t>
            </a:r>
            <a:r>
              <a:rPr lang="en-US" dirty="0" smtClean="0"/>
              <a:t>on skills that must be mastered </a:t>
            </a:r>
            <a:r>
              <a:rPr lang="en-US" u="sng" dirty="0" smtClean="0"/>
              <a:t>in order to fully access </a:t>
            </a:r>
            <a:r>
              <a:rPr lang="en-US" dirty="0" smtClean="0"/>
              <a:t>&amp; benefit from the core curriculum. Students that:</a:t>
            </a:r>
          </a:p>
          <a:p>
            <a:pPr lvl="1"/>
            <a:r>
              <a:rPr lang="en-US" sz="2500" dirty="0" smtClean="0"/>
              <a:t>Recognize they have the right to receive the same information as other students</a:t>
            </a:r>
          </a:p>
          <a:p>
            <a:pPr lvl="1"/>
            <a:r>
              <a:rPr lang="en-US" sz="2500" dirty="0" smtClean="0"/>
              <a:t>Recognize challenging communication situations and implementing access activities</a:t>
            </a:r>
          </a:p>
          <a:p>
            <a:pPr lvl="1"/>
            <a:r>
              <a:rPr lang="en-US" sz="2500" dirty="0" smtClean="0"/>
              <a:t>Have the ability to repair communication breakdowns</a:t>
            </a:r>
          </a:p>
          <a:p>
            <a:pPr lvl="1"/>
            <a:r>
              <a:rPr lang="en-US" sz="2500" dirty="0" smtClean="0"/>
              <a:t>Have the self-concept to advocate for their own listening and communication needs</a:t>
            </a:r>
            <a:endParaRPr lang="en-US" sz="2500" dirty="0"/>
          </a:p>
        </p:txBody>
      </p:sp>
      <p:sp>
        <p:nvSpPr>
          <p:cNvPr id="3" name="Title 2"/>
          <p:cNvSpPr>
            <a:spLocks noGrp="1"/>
          </p:cNvSpPr>
          <p:nvPr>
            <p:ph type="title"/>
          </p:nvPr>
        </p:nvSpPr>
        <p:spPr/>
        <p:txBody>
          <a:bodyPr>
            <a:normAutofit fontScale="90000"/>
          </a:bodyPr>
          <a:lstStyle/>
          <a:p>
            <a:pPr algn="ctr"/>
            <a:r>
              <a:rPr lang="en-US" dirty="0" smtClean="0"/>
              <a:t>How can we help to prevent gap openers, and increase gap closers?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0"/>
                                  </p:stCondLst>
                                  <p:childTnLst>
                                    <p:set>
                                      <p:cBhvr>
                                        <p:cTn id="19" dur="1" fill="hold">
                                          <p:stCondLst>
                                            <p:cond delay="0"/>
                                          </p:stCondLst>
                                        </p:cTn>
                                        <p:tgtEl>
                                          <p:spTgt spid="2">
                                            <p:txEl>
                                              <p:pRg st="4" end="4"/>
                                            </p:txEl>
                                          </p:spTgt>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0" nodeType="after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Kathy\AppData\Local\Microsoft\Windows\Temporary Internet Files\Content.IE5\WDV20M4E\MC900047766[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791200" y="4419600"/>
            <a:ext cx="2340305" cy="2087562"/>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itle 3"/>
          <p:cNvSpPr>
            <a:spLocks noGrp="1"/>
          </p:cNvSpPr>
          <p:nvPr>
            <p:ph type="title"/>
          </p:nvPr>
        </p:nvSpPr>
        <p:spPr/>
        <p:txBody>
          <a:bodyPr/>
          <a:lstStyle/>
          <a:p>
            <a:r>
              <a:rPr lang="en-US" sz="4400" dirty="0" smtClean="0"/>
              <a:t>The focus of IDEA.</a:t>
            </a:r>
            <a:endParaRPr lang="en-US" dirty="0"/>
          </a:p>
        </p:txBody>
      </p:sp>
      <p:sp>
        <p:nvSpPr>
          <p:cNvPr id="6" name="Content Placeholder 5"/>
          <p:cNvSpPr>
            <a:spLocks noGrp="1"/>
          </p:cNvSpPr>
          <p:nvPr>
            <p:ph idx="1"/>
          </p:nvPr>
        </p:nvSpPr>
        <p:spPr>
          <a:xfrm>
            <a:off x="381000" y="1447800"/>
            <a:ext cx="8229600" cy="4525963"/>
          </a:xfrm>
        </p:spPr>
        <p:txBody>
          <a:bodyPr>
            <a:normAutofit/>
          </a:bodyPr>
          <a:lstStyle/>
          <a:p>
            <a:pPr>
              <a:buNone/>
            </a:pPr>
            <a:r>
              <a:rPr lang="en-US" sz="3200" dirty="0" smtClean="0"/>
              <a:t>Evaluating the student in light of his access to curriculum and instruction </a:t>
            </a:r>
          </a:p>
          <a:p>
            <a:pPr>
              <a:buNone/>
            </a:pPr>
            <a:r>
              <a:rPr lang="en-US" sz="3200" dirty="0" smtClean="0"/>
              <a:t>is a critical aspect of determining if his hearing loss is impacting his ability </a:t>
            </a:r>
          </a:p>
          <a:p>
            <a:pPr>
              <a:buNone/>
            </a:pPr>
            <a:r>
              <a:rPr lang="en-US" sz="3200" dirty="0" smtClean="0"/>
              <a:t>to make progress in the general education curriculum. </a:t>
            </a:r>
          </a:p>
          <a:p>
            <a:pPr>
              <a:buNone/>
            </a:pPr>
            <a:endParaRPr lang="en-US" dirty="0"/>
          </a:p>
        </p:txBody>
      </p:sp>
    </p:spTree>
    <p:extLst>
      <p:ext uri="{BB962C8B-B14F-4D97-AF65-F5344CB8AC3E}">
        <p14:creationId xmlns:p14="http://schemas.microsoft.com/office/powerpoint/2010/main" xmlns="" val="3159957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3400" y="457200"/>
            <a:ext cx="8183880" cy="1051560"/>
          </a:xfrm>
        </p:spPr>
        <p:txBody>
          <a:bodyPr/>
          <a:lstStyle/>
          <a:p>
            <a:r>
              <a:rPr lang="en-US" i="1" dirty="0"/>
              <a:t>Specially designed </a:t>
            </a:r>
            <a:r>
              <a:rPr lang="en-US" i="1" dirty="0" smtClean="0"/>
              <a:t>instruction:</a:t>
            </a:r>
            <a:endParaRPr lang="en-US" dirty="0"/>
          </a:p>
        </p:txBody>
      </p:sp>
      <p:sp>
        <p:nvSpPr>
          <p:cNvPr id="2" name="Content Placeholder 1"/>
          <p:cNvSpPr>
            <a:spLocks noGrp="1"/>
          </p:cNvSpPr>
          <p:nvPr>
            <p:ph idx="1"/>
          </p:nvPr>
        </p:nvSpPr>
        <p:spPr>
          <a:xfrm>
            <a:off x="533400" y="1295400"/>
            <a:ext cx="8183880" cy="4187952"/>
          </a:xfrm>
        </p:spPr>
        <p:txBody>
          <a:bodyPr>
            <a:normAutofit/>
          </a:bodyPr>
          <a:lstStyle/>
          <a:p>
            <a:pPr marL="109728" indent="0">
              <a:buNone/>
            </a:pPr>
            <a:r>
              <a:rPr lang="en-US" dirty="0" smtClean="0"/>
              <a:t>Means </a:t>
            </a:r>
            <a:r>
              <a:rPr lang="en-US" dirty="0"/>
              <a:t>adapting the content, methodology, or delivery of instruction:</a:t>
            </a:r>
          </a:p>
          <a:p>
            <a:r>
              <a:rPr lang="en-US" dirty="0"/>
              <a:t>to address the unique needs of the child that result from his or her disability, and</a:t>
            </a:r>
          </a:p>
          <a:p>
            <a:r>
              <a:rPr lang="en-US" dirty="0"/>
              <a:t>to ensure the child’s</a:t>
            </a:r>
            <a:r>
              <a:rPr lang="en-US" dirty="0">
                <a:effectLst>
                  <a:outerShdw blurRad="38100" dist="38100" dir="2700000" algn="tl">
                    <a:srgbClr val="000000">
                      <a:alpha val="43137"/>
                    </a:srgbClr>
                  </a:outerShdw>
                </a:effectLst>
              </a:rPr>
              <a:t> </a:t>
            </a:r>
            <a:r>
              <a:rPr lang="en-US" sz="3200" b="1" dirty="0">
                <a:solidFill>
                  <a:schemeClr val="accent1">
                    <a:lumMod val="75000"/>
                  </a:schemeClr>
                </a:solidFill>
                <a:effectLst>
                  <a:outerShdw blurRad="38100" dist="38100" dir="2700000" algn="tl">
                    <a:srgbClr val="000000">
                      <a:alpha val="43137"/>
                    </a:srgbClr>
                  </a:outerShdw>
                </a:effectLst>
              </a:rPr>
              <a:t>access</a:t>
            </a:r>
            <a:r>
              <a:rPr lang="en-US" dirty="0">
                <a:solidFill>
                  <a:schemeClr val="accent1">
                    <a:lumMod val="75000"/>
                  </a:schemeClr>
                </a:solidFill>
                <a:effectLst>
                  <a:outerShdw blurRad="38100" dist="38100" dir="2700000" algn="tl">
                    <a:srgbClr val="000000">
                      <a:alpha val="43137"/>
                    </a:srgbClr>
                  </a:outerShdw>
                </a:effectLst>
              </a:rPr>
              <a:t> </a:t>
            </a:r>
            <a:r>
              <a:rPr lang="en-US" dirty="0"/>
              <a:t>to the general education curriculum so that he or she can meet the educational standards that apply to all children within the jurisdiction of the school system. </a:t>
            </a:r>
          </a:p>
          <a:p>
            <a:endParaRPr lang="en-US" dirty="0"/>
          </a:p>
        </p:txBody>
      </p:sp>
      <p:sp>
        <p:nvSpPr>
          <p:cNvPr id="4" name="TextBox 3"/>
          <p:cNvSpPr txBox="1"/>
          <p:nvPr/>
        </p:nvSpPr>
        <p:spPr>
          <a:xfrm>
            <a:off x="3505200" y="5715000"/>
            <a:ext cx="4495800" cy="923330"/>
          </a:xfrm>
          <a:prstGeom prst="rect">
            <a:avLst/>
          </a:prstGeom>
          <a:noFill/>
        </p:spPr>
        <p:txBody>
          <a:bodyPr wrap="square" rtlCol="0">
            <a:spAutoFit/>
          </a:bodyPr>
          <a:lstStyle/>
          <a:p>
            <a:r>
              <a:rPr lang="en-US" dirty="0"/>
              <a:t>(National Dissemination Center for Children with Disabilities)</a:t>
            </a:r>
          </a:p>
          <a:p>
            <a:endParaRPr lang="en-US" dirty="0"/>
          </a:p>
        </p:txBody>
      </p:sp>
    </p:spTree>
    <p:extLst>
      <p:ext uri="{BB962C8B-B14F-4D97-AF65-F5344CB8AC3E}">
        <p14:creationId xmlns:p14="http://schemas.microsoft.com/office/powerpoint/2010/main" xmlns="" val="30129143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71600"/>
            <a:ext cx="8229600" cy="4876800"/>
          </a:xfrm>
        </p:spPr>
        <p:txBody>
          <a:bodyPr>
            <a:normAutofit/>
          </a:bodyPr>
          <a:lstStyle/>
          <a:p>
            <a:r>
              <a:rPr lang="en-US" sz="2800" dirty="0" smtClean="0"/>
              <a:t>Access is so important that the IDEA statute (20 USC 1400(c)(5)(H)) specifies “supporting the development and use of technology, including assistive technology devices and assistive technology services, to </a:t>
            </a:r>
            <a:r>
              <a:rPr lang="en-US" sz="2800" b="1" dirty="0" smtClean="0"/>
              <a:t>maximize</a:t>
            </a:r>
            <a:r>
              <a:rPr lang="en-US" sz="2800" dirty="0" smtClean="0"/>
              <a:t> accessibility for children with disabilities.” </a:t>
            </a:r>
          </a:p>
        </p:txBody>
      </p:sp>
      <p:sp>
        <p:nvSpPr>
          <p:cNvPr id="2" name="Title 1"/>
          <p:cNvSpPr>
            <a:spLocks noGrp="1"/>
          </p:cNvSpPr>
          <p:nvPr>
            <p:ph type="title"/>
          </p:nvPr>
        </p:nvSpPr>
        <p:spPr>
          <a:xfrm>
            <a:off x="457200" y="228600"/>
            <a:ext cx="8686800" cy="1143000"/>
          </a:xfrm>
        </p:spPr>
        <p:txBody>
          <a:bodyPr>
            <a:noAutofit/>
          </a:bodyPr>
          <a:lstStyle/>
          <a:p>
            <a:pPr algn="ctr"/>
            <a:r>
              <a:rPr lang="en-US" sz="3200" dirty="0" smtClean="0">
                <a:solidFill>
                  <a:srgbClr val="0070C0"/>
                </a:solidFill>
              </a:rPr>
              <a:t>Access</a:t>
            </a:r>
            <a:r>
              <a:rPr lang="en-US" sz="3200" dirty="0" smtClean="0"/>
              <a:t> is at the center of most of the struggles of the student with hearing loss</a:t>
            </a:r>
            <a:endParaRPr lang="en-US" sz="3200" dirty="0"/>
          </a:p>
        </p:txBody>
      </p:sp>
      <p:pic>
        <p:nvPicPr>
          <p:cNvPr id="41986" name="Picture 2" descr="C:\Users\karen\Desktop\Consulting\Website\desks in empty classroom B&amp;W.jpg"/>
          <p:cNvPicPr>
            <a:picLocks noChangeAspect="1" noChangeArrowheads="1"/>
          </p:cNvPicPr>
          <p:nvPr/>
        </p:nvPicPr>
        <p:blipFill>
          <a:blip r:embed="rId2" cstate="print"/>
          <a:srcRect/>
          <a:stretch>
            <a:fillRect/>
          </a:stretch>
        </p:blipFill>
        <p:spPr bwMode="auto">
          <a:xfrm>
            <a:off x="838200" y="4114800"/>
            <a:ext cx="4227872" cy="2743200"/>
          </a:xfrm>
          <a:prstGeom prst="rect">
            <a:avLst/>
          </a:prstGeom>
          <a:noFill/>
        </p:spPr>
      </p:pic>
      <p:sp>
        <p:nvSpPr>
          <p:cNvPr id="5" name="TextBox 4"/>
          <p:cNvSpPr txBox="1"/>
          <p:nvPr/>
        </p:nvSpPr>
        <p:spPr>
          <a:xfrm>
            <a:off x="5181600" y="3962400"/>
            <a:ext cx="3962400" cy="2677656"/>
          </a:xfrm>
          <a:prstGeom prst="rect">
            <a:avLst/>
          </a:prstGeom>
          <a:noFill/>
        </p:spPr>
        <p:txBody>
          <a:bodyPr wrap="square" rtlCol="0">
            <a:spAutoFit/>
          </a:bodyPr>
          <a:lstStyle/>
          <a:p>
            <a:r>
              <a:rPr lang="en-US" sz="2800" b="1" i="1" dirty="0" smtClean="0">
                <a:solidFill>
                  <a:schemeClr val="accent4">
                    <a:lumMod val="75000"/>
                  </a:schemeClr>
                </a:solidFill>
              </a:rPr>
              <a:t>How do we know that</a:t>
            </a:r>
          </a:p>
          <a:p>
            <a:r>
              <a:rPr lang="en-US" sz="2800" b="1" i="1" dirty="0" smtClean="0">
                <a:solidFill>
                  <a:schemeClr val="accent4">
                    <a:lumMod val="75000"/>
                  </a:schemeClr>
                </a:solidFill>
              </a:rPr>
              <a:t>we maximized</a:t>
            </a:r>
          </a:p>
          <a:p>
            <a:r>
              <a:rPr lang="en-US" sz="2800" b="1" i="1" dirty="0" smtClean="0">
                <a:solidFill>
                  <a:schemeClr val="accent4">
                    <a:lumMod val="75000"/>
                  </a:schemeClr>
                </a:solidFill>
              </a:rPr>
              <a:t>accessibility if we</a:t>
            </a:r>
          </a:p>
          <a:p>
            <a:r>
              <a:rPr lang="en-US" sz="2800" b="1" i="1" dirty="0" smtClean="0">
                <a:solidFill>
                  <a:schemeClr val="accent4">
                    <a:lumMod val="75000"/>
                  </a:schemeClr>
                </a:solidFill>
              </a:rPr>
              <a:t>don’t know baseline?</a:t>
            </a:r>
          </a:p>
          <a:p>
            <a:r>
              <a:rPr lang="en-US" sz="2800" b="1" i="1" dirty="0" smtClean="0">
                <a:solidFill>
                  <a:srgbClr val="0070C0"/>
                </a:solidFill>
              </a:rPr>
              <a:t>How can we assess</a:t>
            </a:r>
          </a:p>
          <a:p>
            <a:r>
              <a:rPr lang="en-US" sz="2800" b="1" i="1" dirty="0" smtClean="0">
                <a:solidFill>
                  <a:srgbClr val="0070C0"/>
                </a:solidFill>
              </a:rPr>
              <a:t>student access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4)">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Concourse</Template>
  <TotalTime>6957</TotalTime>
  <Words>3112</Words>
  <Application>Microsoft Office PowerPoint</Application>
  <PresentationFormat>On-screen Show (4:3)</PresentationFormat>
  <Paragraphs>426</Paragraphs>
  <Slides>59</Slides>
  <Notes>5</Notes>
  <HiddenSlides>0</HiddenSlides>
  <MMClips>0</MMClips>
  <ScaleCrop>false</ScaleCrop>
  <HeadingPairs>
    <vt:vector size="4" baseType="variant">
      <vt:variant>
        <vt:lpstr>Theme</vt:lpstr>
      </vt:variant>
      <vt:variant>
        <vt:i4>1</vt:i4>
      </vt:variant>
      <vt:variant>
        <vt:lpstr>Slide Titles</vt:lpstr>
      </vt:variant>
      <vt:variant>
        <vt:i4>59</vt:i4>
      </vt:variant>
    </vt:vector>
  </HeadingPairs>
  <TitlesOfParts>
    <vt:vector size="60" baseType="lpstr">
      <vt:lpstr>Concourse</vt:lpstr>
      <vt:lpstr>Accessing the General Education Curriculum</vt:lpstr>
      <vt:lpstr>Focus of this presentation</vt:lpstr>
      <vt:lpstr>Setting the stage – today’s  learners with hearing loss </vt:lpstr>
      <vt:lpstr>Language Learning during age 4-7 years</vt:lpstr>
      <vt:lpstr>Findings</vt:lpstr>
      <vt:lpstr>How can we help to prevent gap openers, and increase gap closers?</vt:lpstr>
      <vt:lpstr>The focus of IDEA.</vt:lpstr>
      <vt:lpstr>Specially designed instruction:</vt:lpstr>
      <vt:lpstr>Access is at the center of most of the struggles of the student with hearing loss</vt:lpstr>
      <vt:lpstr>Rights of Children  with Hearing Loss</vt:lpstr>
      <vt:lpstr>Estimating Access to Classroom Communication</vt:lpstr>
      <vt:lpstr>The Count the Dot Audiogram presents a representation of audible speech energy for a 45 dB HL input (audibility) </vt:lpstr>
      <vt:lpstr>The Count the Dot Audiogram adaptation to represent speech energy for a 35 dB HL input </vt:lpstr>
      <vt:lpstr>Slide 14</vt:lpstr>
      <vt:lpstr>Turn-and-Talk:  Audibility</vt:lpstr>
      <vt:lpstr> Audibility ≠ word recognition ‘Opportunity’ ≠  ‘Function’     </vt:lpstr>
      <vt:lpstr>Slide 17</vt:lpstr>
      <vt:lpstr>Slide 18</vt:lpstr>
      <vt:lpstr>Slide 19</vt:lpstr>
      <vt:lpstr>Slide 20</vt:lpstr>
      <vt:lpstr>Obtaining the Student View of Challenging Classroom Listening</vt:lpstr>
      <vt:lpstr>LIFE Classroom Situations</vt:lpstr>
      <vt:lpstr>Slide 23</vt:lpstr>
      <vt:lpstr>Slide 24</vt:lpstr>
      <vt:lpstr>Slide 25</vt:lpstr>
      <vt:lpstr>Wepman’s Auditory Discrimination Test (ADT)</vt:lpstr>
      <vt:lpstr>Slower pace =  increasing learning gaps</vt:lpstr>
      <vt:lpstr>Turn-and-Talk:</vt:lpstr>
      <vt:lpstr>Gathering Data for Eligibility Determination: We do it this way…</vt:lpstr>
      <vt:lpstr>Factors Impacting Access For The Student With Hearing Loss In The Integrated Classroom </vt:lpstr>
      <vt:lpstr>When planning an assessment, what information should be collected &amp; considered?</vt:lpstr>
      <vt:lpstr>After LIFE Questions – a measure of self awareness and self-advocacy</vt:lpstr>
      <vt:lpstr>Other After LIFE Questions</vt:lpstr>
      <vt:lpstr>Teacher LIFE-R Checklist:  Self-Advocacy and Instructional Access</vt:lpstr>
      <vt:lpstr>Critical Access Issues</vt:lpstr>
      <vt:lpstr>Options for Determining Student Access: Informal Evaluation</vt:lpstr>
      <vt:lpstr>Informal Assessment</vt:lpstr>
      <vt:lpstr>Example: Informal Teacher Interview</vt:lpstr>
      <vt:lpstr>Slide 39</vt:lpstr>
      <vt:lpstr>Slide 40</vt:lpstr>
      <vt:lpstr>Systematic Observation</vt:lpstr>
      <vt:lpstr> Issues            Method</vt:lpstr>
      <vt:lpstr>Systematic classroom observation</vt:lpstr>
      <vt:lpstr>Classroom observations also provide critical student data about the following:</vt:lpstr>
      <vt:lpstr>Slide 45</vt:lpstr>
      <vt:lpstr>Be systematic in your approach – whatever method you use</vt:lpstr>
      <vt:lpstr>Data Collection</vt:lpstr>
      <vt:lpstr>Types of recording methods</vt:lpstr>
      <vt:lpstr>Slide 49</vt:lpstr>
      <vt:lpstr>Types of recording methods</vt:lpstr>
      <vt:lpstr>Slide 51</vt:lpstr>
      <vt:lpstr>Slide 52</vt:lpstr>
      <vt:lpstr>Turn-and-Talk </vt:lpstr>
      <vt:lpstr>Informal Evaluation: </vt:lpstr>
      <vt:lpstr>Addressing Access on the IEP Instructional Access</vt:lpstr>
      <vt:lpstr>Addressing Access on the IEP Self - Advocacy</vt:lpstr>
      <vt:lpstr>Ultimate Goal Regarding Instructional Access: </vt:lpstr>
      <vt:lpstr>Resources available: http://successforkidswithhearingloss.com </vt:lpstr>
      <vt:lpstr>In summary, we…</vt:lpstr>
    </vt:vector>
  </TitlesOfParts>
  <Company>Toshiba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Helping Students  with Hearing Loss  Become Independent Communication Advocates</dc:title>
  <dc:creator>karenlanderson</dc:creator>
  <cp:lastModifiedBy>karenlanderson</cp:lastModifiedBy>
  <cp:revision>201</cp:revision>
  <dcterms:created xsi:type="dcterms:W3CDTF">2011-09-17T12:18:34Z</dcterms:created>
  <dcterms:modified xsi:type="dcterms:W3CDTF">2012-02-18T15:45:08Z</dcterms:modified>
</cp:coreProperties>
</file>