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8" r:id="rId3"/>
  </p:sldMasterIdLst>
  <p:notesMasterIdLst>
    <p:notesMasterId r:id="rId71"/>
  </p:notesMasterIdLst>
  <p:sldIdLst>
    <p:sldId id="256" r:id="rId4"/>
    <p:sldId id="353" r:id="rId5"/>
    <p:sldId id="284" r:id="rId6"/>
    <p:sldId id="286" r:id="rId7"/>
    <p:sldId id="287" r:id="rId8"/>
    <p:sldId id="257" r:id="rId9"/>
    <p:sldId id="285" r:id="rId10"/>
    <p:sldId id="288" r:id="rId11"/>
    <p:sldId id="289" r:id="rId12"/>
    <p:sldId id="290" r:id="rId13"/>
    <p:sldId id="330" r:id="rId14"/>
    <p:sldId id="293" r:id="rId15"/>
    <p:sldId id="291" r:id="rId16"/>
    <p:sldId id="296" r:id="rId17"/>
    <p:sldId id="294" r:id="rId18"/>
    <p:sldId id="297" r:id="rId19"/>
    <p:sldId id="341" r:id="rId20"/>
    <p:sldId id="342" r:id="rId21"/>
    <p:sldId id="312" r:id="rId22"/>
    <p:sldId id="313" r:id="rId23"/>
    <p:sldId id="331" r:id="rId24"/>
    <p:sldId id="332" r:id="rId25"/>
    <p:sldId id="314" r:id="rId26"/>
    <p:sldId id="298" r:id="rId27"/>
    <p:sldId id="333" r:id="rId28"/>
    <p:sldId id="334" r:id="rId29"/>
    <p:sldId id="299" r:id="rId30"/>
    <p:sldId id="295" r:id="rId31"/>
    <p:sldId id="300" r:id="rId32"/>
    <p:sldId id="304" r:id="rId33"/>
    <p:sldId id="305" r:id="rId34"/>
    <p:sldId id="301" r:id="rId35"/>
    <p:sldId id="303" r:id="rId36"/>
    <p:sldId id="292" r:id="rId37"/>
    <p:sldId id="306" r:id="rId38"/>
    <p:sldId id="307" r:id="rId39"/>
    <p:sldId id="335" r:id="rId40"/>
    <p:sldId id="336" r:id="rId41"/>
    <p:sldId id="337" r:id="rId42"/>
    <p:sldId id="338" r:id="rId43"/>
    <p:sldId id="308" r:id="rId44"/>
    <p:sldId id="310" r:id="rId45"/>
    <p:sldId id="311" r:id="rId46"/>
    <p:sldId id="309" r:id="rId47"/>
    <p:sldId id="324" r:id="rId48"/>
    <p:sldId id="315" r:id="rId49"/>
    <p:sldId id="316" r:id="rId50"/>
    <p:sldId id="339" r:id="rId51"/>
    <p:sldId id="317" r:id="rId52"/>
    <p:sldId id="318" r:id="rId53"/>
    <p:sldId id="322" r:id="rId54"/>
    <p:sldId id="319" r:id="rId55"/>
    <p:sldId id="343" r:id="rId56"/>
    <p:sldId id="344" r:id="rId57"/>
    <p:sldId id="323" r:id="rId58"/>
    <p:sldId id="325" r:id="rId59"/>
    <p:sldId id="326" r:id="rId60"/>
    <p:sldId id="327" r:id="rId61"/>
    <p:sldId id="340" r:id="rId62"/>
    <p:sldId id="328" r:id="rId63"/>
    <p:sldId id="329" r:id="rId64"/>
    <p:sldId id="345" r:id="rId65"/>
    <p:sldId id="346" r:id="rId66"/>
    <p:sldId id="347" r:id="rId67"/>
    <p:sldId id="349" r:id="rId68"/>
    <p:sldId id="350" r:id="rId69"/>
    <p:sldId id="34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6" d="100"/>
          <a:sy n="66" d="100"/>
        </p:scale>
        <p:origin x="-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DA25D-FACC-412D-B5DF-9AF7592DE0AA}" type="datetimeFigureOut">
              <a:rPr lang="en-US" smtClean="0"/>
              <a:pPr/>
              <a:t>1/31/2011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1A7AA-D91F-4F75-B589-6F43C785DE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41A7AA-D91F-4F75-B589-6F43C785DEDB}"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927100"/>
            <a:ext cx="8991600" cy="4495800"/>
            <a:chOff x="0" y="584"/>
            <a:chExt cx="5664" cy="2832"/>
          </a:xfrm>
        </p:grpSpPr>
        <p:sp>
          <p:nvSpPr>
            <p:cNvPr id="7475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fontAlgn="base">
                <a:spcBef>
                  <a:spcPct val="0"/>
                </a:spcBef>
                <a:spcAft>
                  <a:spcPct val="0"/>
                </a:spcAft>
              </a:pPr>
              <a:endParaRPr lang="en-US" sz="2400">
                <a:solidFill>
                  <a:srgbClr val="000000"/>
                </a:solidFill>
                <a:latin typeface="Times New Roman" charset="0"/>
              </a:endParaRPr>
            </a:p>
          </p:txBody>
        </p:sp>
        <p:sp>
          <p:nvSpPr>
            <p:cNvPr id="7475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fontAlgn="base">
                <a:spcBef>
                  <a:spcPct val="0"/>
                </a:spcBef>
                <a:spcAft>
                  <a:spcPct val="0"/>
                </a:spcAft>
              </a:pPr>
              <a:endParaRPr lang="en-US" sz="2400">
                <a:solidFill>
                  <a:srgbClr val="000000"/>
                </a:solidFill>
                <a:latin typeface="Times New Roman" charset="0"/>
              </a:endParaRPr>
            </a:p>
          </p:txBody>
        </p:sp>
        <p:sp>
          <p:nvSpPr>
            <p:cNvPr id="7475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fontAlgn="base">
                <a:spcBef>
                  <a:spcPct val="0"/>
                </a:spcBef>
                <a:spcAft>
                  <a:spcPct val="0"/>
                </a:spcAft>
              </a:pPr>
              <a:endParaRPr lang="en-US" sz="2400">
                <a:solidFill>
                  <a:srgbClr val="000000"/>
                </a:solidFill>
                <a:latin typeface="Times New Roman" charset="0"/>
              </a:endParaRPr>
            </a:p>
          </p:txBody>
        </p:sp>
        <p:sp>
          <p:nvSpPr>
            <p:cNvPr id="7475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eaLnBrk="0" fontAlgn="base" hangingPunct="0">
                <a:spcBef>
                  <a:spcPct val="0"/>
                </a:spcBef>
                <a:spcAft>
                  <a:spcPct val="0"/>
                </a:spcAft>
              </a:pPr>
              <a:endParaRPr lang="en-US">
                <a:solidFill>
                  <a:srgbClr val="000000"/>
                </a:solidFill>
              </a:endParaRPr>
            </a:p>
          </p:txBody>
        </p:sp>
      </p:grpSp>
      <p:sp>
        <p:nvSpPr>
          <p:cNvPr id="74759"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7476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74761" name="Rectangle 9"/>
          <p:cNvSpPr>
            <a:spLocks noGrp="1" noChangeArrowheads="1"/>
          </p:cNvSpPr>
          <p:nvPr>
            <p:ph type="dt" sz="half" idx="2"/>
          </p:nvPr>
        </p:nvSpPr>
        <p:spPr>
          <a:xfrm>
            <a:off x="457200" y="6248400"/>
            <a:ext cx="2133600" cy="471488"/>
          </a:xfrm>
        </p:spPr>
        <p:txBody>
          <a:bodyPr/>
          <a:lstStyle>
            <a:lvl1pPr>
              <a:defRPr/>
            </a:lvl1pPr>
          </a:lstStyle>
          <a:p>
            <a:endParaRPr lang="en-US">
              <a:solidFill>
                <a:srgbClr val="000000"/>
              </a:solidFill>
            </a:endParaRPr>
          </a:p>
        </p:txBody>
      </p:sp>
      <p:sp>
        <p:nvSpPr>
          <p:cNvPr id="74762" name="Rectangle 10"/>
          <p:cNvSpPr>
            <a:spLocks noGrp="1" noChangeArrowheads="1"/>
          </p:cNvSpPr>
          <p:nvPr>
            <p:ph type="ftr" sz="quarter" idx="3"/>
          </p:nvPr>
        </p:nvSpPr>
        <p:spPr>
          <a:xfrm>
            <a:off x="3124200" y="6253163"/>
            <a:ext cx="2895600" cy="457200"/>
          </a:xfrm>
        </p:spPr>
        <p:txBody>
          <a:bodyPr/>
          <a:lstStyle>
            <a:lvl1pPr>
              <a:defRPr/>
            </a:lvl1pPr>
          </a:lstStyle>
          <a:p>
            <a:endParaRPr lang="en-US">
              <a:solidFill>
                <a:srgbClr val="000000"/>
              </a:solidFill>
            </a:endParaRPr>
          </a:p>
        </p:txBody>
      </p:sp>
      <p:sp>
        <p:nvSpPr>
          <p:cNvPr id="74763" name="Rectangle 11"/>
          <p:cNvSpPr>
            <a:spLocks noGrp="1" noChangeArrowheads="1"/>
          </p:cNvSpPr>
          <p:nvPr>
            <p:ph type="sldNum" sz="quarter" idx="4"/>
          </p:nvPr>
        </p:nvSpPr>
        <p:spPr>
          <a:xfrm>
            <a:off x="6553200" y="6248400"/>
            <a:ext cx="2133600" cy="471488"/>
          </a:xfrm>
        </p:spPr>
        <p:txBody>
          <a:bodyPr/>
          <a:lstStyle>
            <a:lvl1pPr>
              <a:defRPr/>
            </a:lvl1pPr>
          </a:lstStyle>
          <a:p>
            <a:fld id="{B2615155-4C22-4C3E-A12B-2BABF2CACA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4F3BB-8680-4C96-AC47-49B334283E3B}" type="datetimeFigureOut">
              <a:rPr lang="en-US" smtClean="0"/>
              <a:pPr/>
              <a:t>1/31/2011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55D9E-FAFB-45B8-BAFC-0AE1DE6B2B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B455AD-10FB-47BD-90DF-0AEAE814AF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C1D648-83B7-457C-B602-CC0F5A29E1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924800" cy="44196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3E0757CE-9CC8-4B88-A8FA-9A0DFFFADB1D}"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
            <a:ext cx="8686800" cy="6096000"/>
            <a:chOff x="0" y="96"/>
            <a:chExt cx="5472" cy="3840"/>
          </a:xfrm>
        </p:grpSpPr>
        <p:sp>
          <p:nvSpPr>
            <p:cNvPr id="7373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fontAlgn="base">
                <a:spcBef>
                  <a:spcPct val="0"/>
                </a:spcBef>
                <a:spcAft>
                  <a:spcPct val="0"/>
                </a:spcAft>
              </a:pPr>
              <a:endParaRPr lang="en-US" sz="2400">
                <a:solidFill>
                  <a:srgbClr val="000000"/>
                </a:solidFill>
                <a:latin typeface="Times New Roman" charset="0"/>
              </a:endParaRPr>
            </a:p>
          </p:txBody>
        </p:sp>
        <p:sp>
          <p:nvSpPr>
            <p:cNvPr id="7373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fontAlgn="base">
                <a:spcBef>
                  <a:spcPct val="0"/>
                </a:spcBef>
                <a:spcAft>
                  <a:spcPct val="0"/>
                </a:spcAft>
              </a:pPr>
              <a:endParaRPr lang="en-US" sz="2400">
                <a:solidFill>
                  <a:srgbClr val="000000"/>
                </a:solidFill>
                <a:latin typeface="Times New Roman" charset="0"/>
              </a:endParaRPr>
            </a:p>
          </p:txBody>
        </p:sp>
        <p:sp>
          <p:nvSpPr>
            <p:cNvPr id="7373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eaLnBrk="0" fontAlgn="base" hangingPunct="0">
                <a:spcBef>
                  <a:spcPct val="0"/>
                </a:spcBef>
                <a:spcAft>
                  <a:spcPct val="0"/>
                </a:spcAft>
              </a:pPr>
              <a:endParaRPr lang="en-US">
                <a:solidFill>
                  <a:srgbClr val="000000"/>
                </a:solidFill>
              </a:endParaRPr>
            </a:p>
          </p:txBody>
        </p:sp>
      </p:grpSp>
      <p:sp>
        <p:nvSpPr>
          <p:cNvPr id="73734"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5"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pPr>
            <a:endParaRPr lang="en-US">
              <a:solidFill>
                <a:srgbClr val="000000"/>
              </a:solidFill>
            </a:endParaRPr>
          </a:p>
        </p:txBody>
      </p:sp>
      <p:sp>
        <p:nvSpPr>
          <p:cNvPr id="7373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pPr>
            <a:endParaRPr lang="en-US">
              <a:solidFill>
                <a:srgbClr val="000000"/>
              </a:solidFill>
            </a:endParaRPr>
          </a:p>
        </p:txBody>
      </p:sp>
      <p:sp>
        <p:nvSpPr>
          <p:cNvPr id="7373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pPr>
            <a:fld id="{3108B0CB-C7F3-49AC-A4B0-BEBDF94E7241}"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96" r:id="rId2"/>
    <p:sldLayoutId id="2147483697" r:id="rId3"/>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
            <a:ext cx="8686800" cy="6096000"/>
            <a:chOff x="0" y="96"/>
            <a:chExt cx="5472" cy="3840"/>
          </a:xfrm>
        </p:grpSpPr>
        <p:sp>
          <p:nvSpPr>
            <p:cNvPr id="7373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fontAlgn="base">
                <a:spcBef>
                  <a:spcPct val="0"/>
                </a:spcBef>
                <a:spcAft>
                  <a:spcPct val="0"/>
                </a:spcAft>
              </a:pPr>
              <a:endParaRPr lang="en-US" sz="2400">
                <a:solidFill>
                  <a:srgbClr val="000000"/>
                </a:solidFill>
                <a:latin typeface="Times New Roman" charset="0"/>
              </a:endParaRPr>
            </a:p>
          </p:txBody>
        </p:sp>
        <p:sp>
          <p:nvSpPr>
            <p:cNvPr id="7373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fontAlgn="base">
                <a:spcBef>
                  <a:spcPct val="0"/>
                </a:spcBef>
                <a:spcAft>
                  <a:spcPct val="0"/>
                </a:spcAft>
              </a:pPr>
              <a:endParaRPr lang="en-US" sz="2400">
                <a:solidFill>
                  <a:srgbClr val="000000"/>
                </a:solidFill>
                <a:latin typeface="Times New Roman" charset="0"/>
              </a:endParaRPr>
            </a:p>
          </p:txBody>
        </p:sp>
        <p:sp>
          <p:nvSpPr>
            <p:cNvPr id="7373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eaLnBrk="0" fontAlgn="base" hangingPunct="0">
                <a:spcBef>
                  <a:spcPct val="0"/>
                </a:spcBef>
                <a:spcAft>
                  <a:spcPct val="0"/>
                </a:spcAft>
              </a:pPr>
              <a:endParaRPr lang="en-US">
                <a:solidFill>
                  <a:srgbClr val="000000"/>
                </a:solidFill>
              </a:endParaRPr>
            </a:p>
          </p:txBody>
        </p:sp>
      </p:grpSp>
      <p:sp>
        <p:nvSpPr>
          <p:cNvPr id="73734"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5"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pPr>
            <a:endParaRPr lang="en-US">
              <a:solidFill>
                <a:srgbClr val="000000"/>
              </a:solidFill>
            </a:endParaRPr>
          </a:p>
        </p:txBody>
      </p:sp>
      <p:sp>
        <p:nvSpPr>
          <p:cNvPr id="7373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pPr>
            <a:endParaRPr lang="en-US">
              <a:solidFill>
                <a:srgbClr val="000000"/>
              </a:solidFill>
            </a:endParaRPr>
          </a:p>
        </p:txBody>
      </p:sp>
      <p:sp>
        <p:nvSpPr>
          <p:cNvPr id="7373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pPr>
            <a:fld id="{3108B0CB-C7F3-49AC-A4B0-BEBDF94E7241}"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
            <a:ext cx="8686800" cy="6096000"/>
            <a:chOff x="0" y="96"/>
            <a:chExt cx="5472" cy="3840"/>
          </a:xfrm>
        </p:grpSpPr>
        <p:sp>
          <p:nvSpPr>
            <p:cNvPr id="7373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fontAlgn="base">
                <a:spcBef>
                  <a:spcPct val="0"/>
                </a:spcBef>
                <a:spcAft>
                  <a:spcPct val="0"/>
                </a:spcAft>
              </a:pPr>
              <a:endParaRPr lang="en-US" sz="2400">
                <a:solidFill>
                  <a:srgbClr val="000000"/>
                </a:solidFill>
                <a:latin typeface="Times New Roman" charset="0"/>
              </a:endParaRPr>
            </a:p>
          </p:txBody>
        </p:sp>
        <p:sp>
          <p:nvSpPr>
            <p:cNvPr id="7373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fontAlgn="base">
                <a:spcBef>
                  <a:spcPct val="0"/>
                </a:spcBef>
                <a:spcAft>
                  <a:spcPct val="0"/>
                </a:spcAft>
              </a:pPr>
              <a:endParaRPr lang="en-US" sz="2400">
                <a:solidFill>
                  <a:srgbClr val="000000"/>
                </a:solidFill>
                <a:latin typeface="Times New Roman" charset="0"/>
              </a:endParaRPr>
            </a:p>
          </p:txBody>
        </p:sp>
        <p:sp>
          <p:nvSpPr>
            <p:cNvPr id="7373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eaLnBrk="0" fontAlgn="base" hangingPunct="0">
                <a:spcBef>
                  <a:spcPct val="0"/>
                </a:spcBef>
                <a:spcAft>
                  <a:spcPct val="0"/>
                </a:spcAft>
              </a:pPr>
              <a:endParaRPr lang="en-US">
                <a:solidFill>
                  <a:srgbClr val="000000"/>
                </a:solidFill>
              </a:endParaRPr>
            </a:p>
          </p:txBody>
        </p:sp>
      </p:grpSp>
      <p:sp>
        <p:nvSpPr>
          <p:cNvPr id="73734"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5"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fontAlgn="base">
              <a:spcBef>
                <a:spcPct val="0"/>
              </a:spcBef>
              <a:spcAft>
                <a:spcPct val="0"/>
              </a:spcAft>
            </a:pPr>
            <a:endParaRPr lang="en-US">
              <a:solidFill>
                <a:srgbClr val="000000"/>
              </a:solidFill>
            </a:endParaRPr>
          </a:p>
        </p:txBody>
      </p:sp>
      <p:sp>
        <p:nvSpPr>
          <p:cNvPr id="7373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fontAlgn="base">
              <a:spcBef>
                <a:spcPct val="0"/>
              </a:spcBef>
              <a:spcAft>
                <a:spcPct val="0"/>
              </a:spcAft>
            </a:pPr>
            <a:endParaRPr lang="en-US">
              <a:solidFill>
                <a:srgbClr val="000000"/>
              </a:solidFill>
            </a:endParaRPr>
          </a:p>
        </p:txBody>
      </p:sp>
      <p:sp>
        <p:nvSpPr>
          <p:cNvPr id="7373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fontAlgn="base">
              <a:spcBef>
                <a:spcPct val="0"/>
              </a:spcBef>
              <a:spcAft>
                <a:spcPct val="0"/>
              </a:spcAft>
            </a:pPr>
            <a:fld id="{3108B0CB-C7F3-49AC-A4B0-BEBDF94E7241}"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kandersonaudconsulting.com/uploads/ELF_Questionnair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archive.aft.org/pubs-reports/american_educator/spring2003/catastroph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kandersonaudconsulting.com/uploads/ELF_Questionnaire.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kandersonaudconsulting.com/Early_Intervention.html" TargetMode="External"/><Relationship Id="rId2" Type="http://schemas.openxmlformats.org/officeDocument/2006/relationships/image" Target="../media/image43.wm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kandersonaudconsulting.com/uploads/child_questionnaire.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www.kandersonaudconsulting.com/Listening_and_Learning.html"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Your Child with </a:t>
            </a:r>
            <a:br>
              <a:rPr lang="en-US" dirty="0" smtClean="0"/>
            </a:br>
            <a:r>
              <a:rPr lang="en-US" dirty="0" smtClean="0"/>
              <a:t>Hearing Loss in One Ear:</a:t>
            </a:r>
            <a:endParaRPr lang="en-US" dirty="0"/>
          </a:p>
        </p:txBody>
      </p:sp>
      <p:sp>
        <p:nvSpPr>
          <p:cNvPr id="3" name="Subtitle 2"/>
          <p:cNvSpPr>
            <a:spLocks noGrp="1"/>
          </p:cNvSpPr>
          <p:nvPr>
            <p:ph type="subTitle" idx="1"/>
          </p:nvPr>
        </p:nvSpPr>
        <p:spPr>
          <a:xfrm>
            <a:off x="762000" y="3200400"/>
            <a:ext cx="7696200" cy="3200400"/>
          </a:xfrm>
        </p:spPr>
        <p:txBody>
          <a:bodyPr>
            <a:normAutofit/>
          </a:bodyPr>
          <a:lstStyle/>
          <a:p>
            <a:pPr algn="l">
              <a:buFont typeface="Arial" pitchFamily="34" charset="0"/>
              <a:buChar char="•"/>
            </a:pPr>
            <a:r>
              <a:rPr lang="en-US" sz="2800" dirty="0" smtClean="0">
                <a:solidFill>
                  <a:schemeClr val="tx1"/>
                </a:solidFill>
              </a:rPr>
              <a:t>What does it mean to grow up with unilateral hearing loss?</a:t>
            </a:r>
            <a:endParaRPr lang="en-US" sz="2800" dirty="0"/>
          </a:p>
          <a:p>
            <a:pPr algn="l"/>
            <a:endParaRPr lang="en-US" sz="700" dirty="0" smtClean="0">
              <a:solidFill>
                <a:schemeClr val="tx1"/>
              </a:solidFill>
            </a:endParaRPr>
          </a:p>
          <a:p>
            <a:pPr algn="l">
              <a:buFont typeface="Arial" pitchFamily="34" charset="0"/>
              <a:buChar char="•"/>
            </a:pPr>
            <a:r>
              <a:rPr lang="en-US" sz="2800" dirty="0" smtClean="0">
                <a:solidFill>
                  <a:schemeClr val="tx1"/>
                </a:solidFill>
              </a:rPr>
              <a:t>What can you do to help him/her now?</a:t>
            </a:r>
          </a:p>
          <a:p>
            <a:pPr algn="l">
              <a:buFont typeface="Arial" pitchFamily="34" charset="0"/>
              <a:buChar char="•"/>
            </a:pPr>
            <a:endParaRPr lang="en-US" sz="700" dirty="0" smtClean="0">
              <a:solidFill>
                <a:schemeClr val="tx1"/>
              </a:solidFill>
            </a:endParaRPr>
          </a:p>
          <a:p>
            <a:pPr algn="l">
              <a:buFont typeface="Arial" pitchFamily="34" charset="0"/>
              <a:buChar char="•"/>
            </a:pPr>
            <a:r>
              <a:rPr lang="en-US" sz="2800" dirty="0" smtClean="0">
                <a:solidFill>
                  <a:schemeClr val="tx1"/>
                </a:solidFill>
              </a:rPr>
              <a:t>Preparing for school success</a:t>
            </a:r>
            <a:endParaRPr lang="en-US" sz="2800" dirty="0">
              <a:solidFill>
                <a:schemeClr val="tx1"/>
              </a:solidFill>
            </a:endParaRPr>
          </a:p>
        </p:txBody>
      </p:sp>
      <p:pic>
        <p:nvPicPr>
          <p:cNvPr id="10243" name="Picture 3"/>
          <p:cNvPicPr>
            <a:picLocks noChangeAspect="1" noChangeArrowheads="1"/>
          </p:cNvPicPr>
          <p:nvPr/>
        </p:nvPicPr>
        <p:blipFill>
          <a:blip r:embed="rId2" cstate="print"/>
          <a:srcRect/>
          <a:stretch>
            <a:fillRect/>
          </a:stretch>
        </p:blipFill>
        <p:spPr bwMode="auto">
          <a:xfrm>
            <a:off x="5943600" y="152400"/>
            <a:ext cx="2362200" cy="161854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comps.fotosearch.com/bigcomps/DNV/DNV204/000801_0169_0001.jpg"/>
          <p:cNvPicPr>
            <a:picLocks noChangeAspect="1" noChangeArrowheads="1"/>
          </p:cNvPicPr>
          <p:nvPr/>
        </p:nvPicPr>
        <p:blipFill>
          <a:blip r:embed="rId2" cstate="print">
            <a:duotone>
              <a:schemeClr val="accent3">
                <a:shade val="45000"/>
                <a:satMod val="135000"/>
              </a:schemeClr>
              <a:prstClr val="white"/>
            </a:duotone>
          </a:blip>
          <a:srcRect l="6667" t="15846" r="15555" b="11111"/>
          <a:stretch>
            <a:fillRect/>
          </a:stretch>
        </p:blipFill>
        <p:spPr bwMode="auto">
          <a:xfrm>
            <a:off x="6477000" y="0"/>
            <a:ext cx="2667000" cy="1756202"/>
          </a:xfrm>
          <a:prstGeom prst="rect">
            <a:avLst/>
          </a:prstGeom>
          <a:noFill/>
        </p:spPr>
      </p:pic>
      <p:sp>
        <p:nvSpPr>
          <p:cNvPr id="2" name="Title 1"/>
          <p:cNvSpPr>
            <a:spLocks noGrp="1"/>
          </p:cNvSpPr>
          <p:nvPr>
            <p:ph type="title"/>
          </p:nvPr>
        </p:nvSpPr>
        <p:spPr/>
        <p:txBody>
          <a:bodyPr/>
          <a:lstStyle/>
          <a:p>
            <a:r>
              <a:rPr lang="en-US" dirty="0" smtClean="0"/>
              <a:t>Rugged terrain</a:t>
            </a:r>
            <a:endParaRPr lang="en-US" dirty="0"/>
          </a:p>
        </p:txBody>
      </p:sp>
      <p:sp>
        <p:nvSpPr>
          <p:cNvPr id="3" name="Content Placeholder 2"/>
          <p:cNvSpPr>
            <a:spLocks noGrp="1"/>
          </p:cNvSpPr>
          <p:nvPr>
            <p:ph idx="1"/>
          </p:nvPr>
        </p:nvSpPr>
        <p:spPr>
          <a:xfrm>
            <a:off x="457200" y="1371600"/>
            <a:ext cx="8229600" cy="4419600"/>
          </a:xfrm>
        </p:spPr>
        <p:txBody>
          <a:bodyPr/>
          <a:lstStyle/>
          <a:p>
            <a:pPr>
              <a:buNone/>
            </a:pPr>
            <a:r>
              <a:rPr lang="en-US" sz="3000" dirty="0" smtClean="0"/>
              <a:t>Think again of the child with ½ foot playing with other children in a large park with grassy areas, rocky climbing areas, and an obstacle course to jump, skip and hop.</a:t>
            </a:r>
          </a:p>
          <a:p>
            <a:pPr>
              <a:buNone/>
            </a:pPr>
            <a:r>
              <a:rPr lang="en-US" sz="3000" dirty="0" smtClean="0"/>
              <a:t>She can play anywhere she likes with the other children, have fun and get exercise. </a:t>
            </a:r>
          </a:p>
          <a:p>
            <a:pPr>
              <a:buNone/>
            </a:pPr>
            <a:r>
              <a:rPr lang="en-US" sz="3000" dirty="0" smtClean="0"/>
              <a:t>She </a:t>
            </a:r>
            <a:r>
              <a:rPr lang="en-US" sz="3000" u="sng" dirty="0" smtClean="0"/>
              <a:t>will</a:t>
            </a:r>
            <a:r>
              <a:rPr lang="en-US" sz="3000" dirty="0" smtClean="0"/>
              <a:t> have difficulty experiencing some of the things to do at the park. She may need to work harder, may avoid some, or may be able to do it all, only at a slower pace. </a:t>
            </a:r>
            <a:endParaRPr lang="en-US"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foot and ear are not the same</a:t>
            </a:r>
            <a:endParaRPr lang="en-US" dirty="0"/>
          </a:p>
        </p:txBody>
      </p:sp>
      <p:sp>
        <p:nvSpPr>
          <p:cNvPr id="3" name="Content Placeholder 2"/>
          <p:cNvSpPr>
            <a:spLocks noGrp="1"/>
          </p:cNvSpPr>
          <p:nvPr>
            <p:ph idx="1"/>
          </p:nvPr>
        </p:nvSpPr>
        <p:spPr>
          <a:xfrm>
            <a:off x="457200" y="1447800"/>
            <a:ext cx="8153400" cy="4419600"/>
          </a:xfrm>
        </p:spPr>
        <p:txBody>
          <a:bodyPr/>
          <a:lstStyle/>
          <a:p>
            <a:pPr>
              <a:buNone/>
            </a:pPr>
            <a:r>
              <a:rPr lang="en-US" sz="3000" dirty="0" smtClean="0"/>
              <a:t>The analogy of the child with ½ foot is a starting place to understand that 2 ears are really needed, and one ear cannot do the job of two ears.</a:t>
            </a:r>
          </a:p>
          <a:p>
            <a:pPr>
              <a:buNone/>
            </a:pPr>
            <a:r>
              <a:rPr lang="en-US" sz="3000" dirty="0" smtClean="0"/>
              <a:t>There is at least one big difference as we think about the child with only one normal foot and your child with only one normal ear – </a:t>
            </a:r>
            <a:r>
              <a:rPr lang="en-US" sz="3000" u="sng" dirty="0" smtClean="0"/>
              <a:t>listening</a:t>
            </a:r>
            <a:r>
              <a:rPr lang="en-US" sz="3000" dirty="0" smtClean="0"/>
              <a:t> is strongly tied to the ability to learn at home and at school! A foot problem will likely not impact learning.</a:t>
            </a:r>
            <a:endParaRPr lang="en-US" sz="3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karen\AppData\Local\Microsoft\Windows\Temporary Internet Files\Content.IE5\K7NQQD9I\MCj02420070000[1].wmf"/>
          <p:cNvPicPr>
            <a:picLocks noChangeAspect="1" noChangeArrowheads="1"/>
          </p:cNvPicPr>
          <p:nvPr/>
        </p:nvPicPr>
        <p:blipFill>
          <a:blip r:embed="rId2" cstate="print">
            <a:duotone>
              <a:schemeClr val="accent3">
                <a:shade val="45000"/>
                <a:satMod val="135000"/>
              </a:schemeClr>
              <a:prstClr val="white"/>
            </a:duotone>
            <a:lum bright="10000"/>
          </a:blip>
          <a:srcRect/>
          <a:stretch>
            <a:fillRect/>
          </a:stretch>
        </p:blipFill>
        <p:spPr bwMode="auto">
          <a:xfrm>
            <a:off x="2438400" y="1600200"/>
            <a:ext cx="4234607" cy="4572000"/>
          </a:xfrm>
          <a:prstGeom prst="rect">
            <a:avLst/>
          </a:prstGeom>
          <a:noFill/>
        </p:spPr>
      </p:pic>
      <p:sp>
        <p:nvSpPr>
          <p:cNvPr id="2" name="Title 1"/>
          <p:cNvSpPr>
            <a:spLocks noGrp="1"/>
          </p:cNvSpPr>
          <p:nvPr>
            <p:ph type="title"/>
          </p:nvPr>
        </p:nvSpPr>
        <p:spPr/>
        <p:txBody>
          <a:bodyPr/>
          <a:lstStyle/>
          <a:p>
            <a:r>
              <a:rPr lang="en-US" sz="3600" dirty="0" smtClean="0"/>
              <a:t>Language learning, every hour a child is awake, every day, everywhere.</a:t>
            </a:r>
            <a:endParaRPr lang="en-US" sz="3600" dirty="0"/>
          </a:p>
        </p:txBody>
      </p:sp>
      <p:sp>
        <p:nvSpPr>
          <p:cNvPr id="3" name="Content Placeholder 2"/>
          <p:cNvSpPr>
            <a:spLocks noGrp="1"/>
          </p:cNvSpPr>
          <p:nvPr>
            <p:ph idx="1"/>
          </p:nvPr>
        </p:nvSpPr>
        <p:spPr/>
        <p:txBody>
          <a:bodyPr/>
          <a:lstStyle/>
          <a:p>
            <a:pPr>
              <a:buNone/>
            </a:pPr>
            <a:r>
              <a:rPr lang="en-US" dirty="0" smtClean="0"/>
              <a:t>Babies learn language by hearing it around them every day. Parents don’t ‘teach’ children to learn how to talk. </a:t>
            </a:r>
          </a:p>
          <a:p>
            <a:pPr>
              <a:buNone/>
            </a:pPr>
            <a:r>
              <a:rPr lang="en-US" dirty="0" smtClean="0"/>
              <a:t>Your child will learn language whenever you interact with him and as he sees you communicate with other people. </a:t>
            </a:r>
          </a:p>
          <a:p>
            <a:pPr>
              <a:buNone/>
            </a:pPr>
            <a:endParaRPr lang="en-US" dirty="0" smtClean="0"/>
          </a:p>
          <a:p>
            <a:pPr algn="ctr">
              <a:buNone/>
            </a:pPr>
            <a:r>
              <a:rPr lang="en-US" sz="4000" b="1" dirty="0">
                <a:solidFill>
                  <a:schemeClr val="accent2">
                    <a:lumMod val="50000"/>
                  </a:schemeClr>
                </a:solidFill>
              </a:rPr>
              <a:t>L</a:t>
            </a:r>
            <a:r>
              <a:rPr lang="en-US" sz="4000" b="1" dirty="0" smtClean="0">
                <a:solidFill>
                  <a:schemeClr val="accent2">
                    <a:lumMod val="50000"/>
                  </a:schemeClr>
                </a:solidFill>
              </a:rPr>
              <a:t>anguage is caught, not taught.</a:t>
            </a:r>
            <a:r>
              <a:rPr lang="en-US" b="1" dirty="0" smtClean="0">
                <a:solidFill>
                  <a:schemeClr val="accent2">
                    <a:lumMod val="50000"/>
                  </a:schemeClr>
                </a:solidFill>
              </a:rPr>
              <a:t>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Rugged listening terrain</a:t>
            </a:r>
            <a:endParaRPr lang="en-US" dirty="0"/>
          </a:p>
        </p:txBody>
      </p:sp>
      <p:sp>
        <p:nvSpPr>
          <p:cNvPr id="3" name="Content Placeholder 2"/>
          <p:cNvSpPr>
            <a:spLocks noGrp="1"/>
          </p:cNvSpPr>
          <p:nvPr>
            <p:ph idx="1"/>
          </p:nvPr>
        </p:nvSpPr>
        <p:spPr>
          <a:xfrm>
            <a:off x="457200" y="1447800"/>
            <a:ext cx="8077200" cy="4724400"/>
          </a:xfrm>
        </p:spPr>
        <p:txBody>
          <a:bodyPr/>
          <a:lstStyle/>
          <a:p>
            <a:pPr>
              <a:buNone/>
            </a:pPr>
            <a:r>
              <a:rPr lang="en-US" dirty="0" smtClean="0"/>
              <a:t>So “rugged listening terrain” would be any situation in which listening is not easy, specifically:</a:t>
            </a:r>
          </a:p>
          <a:p>
            <a:pPr>
              <a:buNone/>
            </a:pPr>
            <a:r>
              <a:rPr lang="en-US" dirty="0" smtClean="0"/>
              <a:t> </a:t>
            </a:r>
          </a:p>
          <a:p>
            <a:pPr>
              <a:buNone/>
            </a:pPr>
            <a:endParaRPr lang="en-US" dirty="0"/>
          </a:p>
          <a:p>
            <a:pPr>
              <a:buNone/>
            </a:pPr>
            <a:endParaRPr lang="en-US" dirty="0" smtClean="0"/>
          </a:p>
          <a:p>
            <a:pPr algn="ctr">
              <a:buNone/>
            </a:pPr>
            <a:r>
              <a:rPr lang="en-US" sz="4000" b="1" dirty="0" smtClean="0">
                <a:solidFill>
                  <a:schemeClr val="accent2">
                    <a:lumMod val="50000"/>
                  </a:schemeClr>
                </a:solidFill>
              </a:rPr>
              <a:t>DISTANCE &amp;</a:t>
            </a:r>
            <a:endParaRPr lang="en-US" sz="4000" b="1" dirty="0" smtClean="0"/>
          </a:p>
          <a:p>
            <a:pPr algn="ctr">
              <a:buNone/>
            </a:pPr>
            <a:r>
              <a:rPr lang="en-US" sz="4000" b="1" dirty="0" smtClean="0">
                <a:solidFill>
                  <a:schemeClr val="accent2">
                    <a:lumMod val="50000"/>
                  </a:schemeClr>
                </a:solidFill>
              </a:rPr>
              <a:t>BACKGROUND NOISE.</a:t>
            </a:r>
          </a:p>
          <a:p>
            <a:pPr>
              <a:buNone/>
            </a:pPr>
            <a:endParaRPr lang="en-US" dirty="0" smtClean="0"/>
          </a:p>
          <a:p>
            <a:pPr>
              <a:buNone/>
            </a:pPr>
            <a:endParaRPr lang="en-US" dirty="0"/>
          </a:p>
        </p:txBody>
      </p:sp>
      <p:pic>
        <p:nvPicPr>
          <p:cNvPr id="78851" name="Picture 3" descr="C:\Users\karen\AppData\Local\Microsoft\Windows\Temporary Internet Files\Content.IE5\K7NQQD9I\MPj01788450000[1].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971800" y="2514600"/>
            <a:ext cx="3429000" cy="228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838200"/>
          </a:xfrm>
        </p:spPr>
        <p:txBody>
          <a:bodyPr/>
          <a:lstStyle/>
          <a:p>
            <a:r>
              <a:rPr lang="en-US" dirty="0" smtClean="0"/>
              <a:t>    </a:t>
            </a:r>
            <a:r>
              <a:rPr lang="en-US" sz="3600" dirty="0" smtClean="0"/>
              <a:t>Every day listening with 2 ears</a:t>
            </a:r>
            <a:endParaRPr lang="en-US" sz="3600" dirty="0"/>
          </a:p>
        </p:txBody>
      </p:sp>
      <p:sp>
        <p:nvSpPr>
          <p:cNvPr id="3" name="Content Placeholder 2"/>
          <p:cNvSpPr>
            <a:spLocks noGrp="1"/>
          </p:cNvSpPr>
          <p:nvPr>
            <p:ph idx="1"/>
          </p:nvPr>
        </p:nvSpPr>
        <p:spPr>
          <a:xfrm>
            <a:off x="381000" y="1295400"/>
            <a:ext cx="8229600" cy="4495800"/>
          </a:xfrm>
        </p:spPr>
        <p:txBody>
          <a:bodyPr/>
          <a:lstStyle/>
          <a:p>
            <a:pPr>
              <a:buNone/>
            </a:pPr>
            <a:r>
              <a:rPr lang="en-US" sz="3000" dirty="0" smtClean="0"/>
              <a:t>Hearing is a distance sense.</a:t>
            </a:r>
          </a:p>
          <a:p>
            <a:pPr>
              <a:buNone/>
            </a:pPr>
            <a:r>
              <a:rPr lang="en-US" sz="3000" dirty="0"/>
              <a:t>W</a:t>
            </a:r>
            <a:r>
              <a:rPr lang="en-US" sz="3000" dirty="0" smtClean="0"/>
              <a:t>e monitor what is going on around us with our hearing. </a:t>
            </a:r>
          </a:p>
          <a:p>
            <a:pPr>
              <a:buNone/>
            </a:pPr>
            <a:r>
              <a:rPr lang="en-US" sz="3000" dirty="0" smtClean="0"/>
              <a:t>Think about all you hear right now – in the room you are in, sounds from other places in the building, sound from outside.</a:t>
            </a:r>
          </a:p>
          <a:p>
            <a:pPr>
              <a:buNone/>
            </a:pPr>
            <a:r>
              <a:rPr lang="en-US" sz="3000" dirty="0" smtClean="0"/>
              <a:t>Two ears working together hear just a bit better than one ear working alone. </a:t>
            </a:r>
            <a:r>
              <a:rPr lang="en-US" sz="1200" dirty="0" smtClean="0"/>
              <a:t>Summation effect.</a:t>
            </a:r>
          </a:p>
          <a:p>
            <a:pPr>
              <a:buNone/>
            </a:pPr>
            <a:r>
              <a:rPr lang="en-US" sz="3000" dirty="0" smtClean="0"/>
              <a:t>We turn our heads to use both ears to locate where sound is coming from. </a:t>
            </a:r>
            <a:r>
              <a:rPr lang="en-US" sz="1200" dirty="0" smtClean="0"/>
              <a:t>Binaural effect.</a:t>
            </a:r>
            <a:endParaRPr lang="en-US" dirty="0" smtClean="0"/>
          </a:p>
        </p:txBody>
      </p:sp>
      <p:pic>
        <p:nvPicPr>
          <p:cNvPr id="79874" name="Picture 2" descr="C:\Users\karen\AppData\Local\Microsoft\Windows\Temporary Internet Files\Content.IE5\WOQ4YXCF\MCBD08317_0000[1].wmf"/>
          <p:cNvPicPr>
            <a:picLocks noChangeAspect="1" noChangeArrowheads="1"/>
          </p:cNvPicPr>
          <p:nvPr/>
        </p:nvPicPr>
        <p:blipFill>
          <a:blip r:embed="rId2" cstate="print"/>
          <a:srcRect/>
          <a:stretch>
            <a:fillRect/>
          </a:stretch>
        </p:blipFill>
        <p:spPr bwMode="auto">
          <a:xfrm>
            <a:off x="0" y="228600"/>
            <a:ext cx="1193140" cy="1052518"/>
          </a:xfrm>
          <a:prstGeom prst="rect">
            <a:avLst/>
          </a:prstGeom>
          <a:noFill/>
        </p:spPr>
      </p:pic>
      <p:pic>
        <p:nvPicPr>
          <p:cNvPr id="5" name="Picture 2" descr="C:\Users\karen\AppData\Local\Microsoft\Windows\Temporary Internet Files\Content.IE5\WOQ4YXCF\MCBD08317_0000[1].wmf"/>
          <p:cNvPicPr>
            <a:picLocks noChangeAspect="1" noChangeArrowheads="1"/>
          </p:cNvPicPr>
          <p:nvPr/>
        </p:nvPicPr>
        <p:blipFill>
          <a:blip r:embed="rId2" cstate="print"/>
          <a:srcRect/>
          <a:stretch>
            <a:fillRect/>
          </a:stretch>
        </p:blipFill>
        <p:spPr bwMode="auto">
          <a:xfrm flipH="1">
            <a:off x="7950860" y="228600"/>
            <a:ext cx="1193140" cy="105251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3" name="Content Placeholder 2"/>
          <p:cNvSpPr>
            <a:spLocks noGrp="1"/>
          </p:cNvSpPr>
          <p:nvPr>
            <p:ph idx="1"/>
          </p:nvPr>
        </p:nvSpPr>
        <p:spPr>
          <a:xfrm>
            <a:off x="533400" y="1600200"/>
            <a:ext cx="7924800" cy="4572000"/>
          </a:xfrm>
        </p:spPr>
        <p:txBody>
          <a:bodyPr/>
          <a:lstStyle/>
          <a:p>
            <a:pPr>
              <a:buNone/>
            </a:pPr>
            <a:r>
              <a:rPr lang="en-US" dirty="0" smtClean="0"/>
              <a:t>The concept of the </a:t>
            </a:r>
            <a:r>
              <a:rPr lang="en-US" i="1" dirty="0" smtClean="0"/>
              <a:t>LISTENING BUBBLE</a:t>
            </a:r>
          </a:p>
          <a:p>
            <a:pPr>
              <a:buNone/>
            </a:pPr>
            <a:endParaRPr lang="en-US" i="1" dirty="0"/>
          </a:p>
          <a:p>
            <a:pPr>
              <a:buNone/>
            </a:pPr>
            <a:endParaRPr lang="en-US" i="1" dirty="0" smtClean="0"/>
          </a:p>
          <a:p>
            <a:pPr>
              <a:buNone/>
            </a:pPr>
            <a:endParaRPr lang="en-US" i="1" dirty="0"/>
          </a:p>
          <a:p>
            <a:pPr>
              <a:buNone/>
            </a:pPr>
            <a:endParaRPr lang="en-US" i="1" dirty="0" smtClean="0"/>
          </a:p>
          <a:p>
            <a:pPr>
              <a:buNone/>
            </a:pPr>
            <a:endParaRPr lang="en-US" i="1" dirty="0"/>
          </a:p>
          <a:p>
            <a:pPr>
              <a:buNone/>
            </a:pPr>
            <a:endParaRPr lang="en-US" i="1" dirty="0" smtClean="0"/>
          </a:p>
          <a:p>
            <a:pPr>
              <a:buNone/>
            </a:pPr>
            <a:endParaRPr lang="en-US" i="1" dirty="0"/>
          </a:p>
          <a:p>
            <a:pPr>
              <a:buNone/>
            </a:pPr>
            <a:r>
              <a:rPr lang="en-US" sz="2800" i="1" dirty="0" smtClean="0"/>
              <a:t>Not in listening range            In listening range!</a:t>
            </a:r>
            <a:endParaRPr lang="en-US" sz="2800" dirty="0"/>
          </a:p>
        </p:txBody>
      </p:sp>
      <p:pic>
        <p:nvPicPr>
          <p:cNvPr id="4" name="Picture 9" descr="bubbleout"/>
          <p:cNvPicPr>
            <a:picLocks noChangeAspect="1" noChangeArrowheads="1"/>
          </p:cNvPicPr>
          <p:nvPr/>
        </p:nvPicPr>
        <p:blipFill>
          <a:blip r:embed="rId2" cstate="print">
            <a:lum bright="-20000" contrast="6000"/>
          </a:blip>
          <a:srcRect/>
          <a:stretch>
            <a:fillRect/>
          </a:stretch>
        </p:blipFill>
        <p:spPr bwMode="auto">
          <a:xfrm>
            <a:off x="762000" y="2286000"/>
            <a:ext cx="3895725" cy="3733800"/>
          </a:xfrm>
          <a:prstGeom prst="rect">
            <a:avLst/>
          </a:prstGeom>
          <a:noFill/>
          <a:ln w="9525">
            <a:noFill/>
            <a:miter lim="800000"/>
            <a:headEnd/>
            <a:tailEnd/>
          </a:ln>
        </p:spPr>
      </p:pic>
      <p:pic>
        <p:nvPicPr>
          <p:cNvPr id="5" name="Picture 10" descr="bubblein"/>
          <p:cNvPicPr>
            <a:picLocks noChangeAspect="1" noChangeArrowheads="1"/>
          </p:cNvPicPr>
          <p:nvPr/>
        </p:nvPicPr>
        <p:blipFill>
          <a:blip r:embed="rId3" cstate="print">
            <a:lum bright="-20000" contrast="6000"/>
          </a:blip>
          <a:srcRect/>
          <a:stretch>
            <a:fillRect/>
          </a:stretch>
        </p:blipFill>
        <p:spPr bwMode="auto">
          <a:xfrm>
            <a:off x="4800600" y="2286000"/>
            <a:ext cx="3771900" cy="3657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a child hear?</a:t>
            </a:r>
            <a:endParaRPr lang="en-US" dirty="0"/>
          </a:p>
        </p:txBody>
      </p:sp>
      <p:sp>
        <p:nvSpPr>
          <p:cNvPr id="3" name="Content Placeholder 2"/>
          <p:cNvSpPr>
            <a:spLocks noGrp="1"/>
          </p:cNvSpPr>
          <p:nvPr>
            <p:ph idx="1"/>
          </p:nvPr>
        </p:nvSpPr>
        <p:spPr>
          <a:xfrm>
            <a:off x="381000" y="1371600"/>
            <a:ext cx="8229600" cy="4419600"/>
          </a:xfrm>
        </p:spPr>
        <p:txBody>
          <a:bodyPr/>
          <a:lstStyle/>
          <a:p>
            <a:pPr>
              <a:buNone/>
            </a:pPr>
            <a:r>
              <a:rPr lang="en-US" sz="3000" dirty="0" smtClean="0"/>
              <a:t>It depends! How interested is the child in the sound? How much background noise?</a:t>
            </a:r>
          </a:p>
          <a:p>
            <a:pPr>
              <a:buNone/>
            </a:pPr>
            <a:r>
              <a:rPr lang="en-US" sz="3000" dirty="0" smtClean="0"/>
              <a:t>She may hear the cookie jar opening from the next room because she loves cookies. </a:t>
            </a:r>
          </a:p>
          <a:p>
            <a:pPr>
              <a:buNone/>
            </a:pPr>
            <a:r>
              <a:rPr lang="en-US" sz="3000" dirty="0" smtClean="0"/>
              <a:t>He may not seem to hear when spoken to from the same room if he is very interested in what he is doing. </a:t>
            </a:r>
          </a:p>
          <a:p>
            <a:pPr>
              <a:buNone/>
            </a:pPr>
            <a:r>
              <a:rPr lang="en-US" sz="3000" dirty="0" smtClean="0"/>
              <a:t>BUT children with only one ear do not hear as well as children who have 2 ears that work together.</a:t>
            </a:r>
            <a:endParaRPr lang="en-US" sz="3000" dirty="0"/>
          </a:p>
        </p:txBody>
      </p:sp>
      <p:pic>
        <p:nvPicPr>
          <p:cNvPr id="80899" name="Picture 3" descr="C:\Users\karen\AppData\Local\Microsoft\Windows\Temporary Internet Files\Content.IE5\K7NQQD9I\MCj02395630000[1].wmf"/>
          <p:cNvPicPr>
            <a:picLocks noChangeAspect="1" noChangeArrowheads="1"/>
          </p:cNvPicPr>
          <p:nvPr/>
        </p:nvPicPr>
        <p:blipFill>
          <a:blip r:embed="rId2" cstate="print"/>
          <a:srcRect/>
          <a:stretch>
            <a:fillRect/>
          </a:stretch>
        </p:blipFill>
        <p:spPr bwMode="auto">
          <a:xfrm>
            <a:off x="6705600" y="152400"/>
            <a:ext cx="1812341" cy="132039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190501"/>
            <a:ext cx="8686800" cy="1104899"/>
          </a:xfrm>
        </p:spPr>
        <p:txBody>
          <a:bodyPr/>
          <a:lstStyle/>
          <a:p>
            <a:pPr eaLnBrk="1" hangingPunct="1"/>
            <a:r>
              <a:rPr lang="en-US" sz="2900" dirty="0" smtClean="0"/>
              <a:t>Observing child behavior when presented with contrived listening activities at different distances</a:t>
            </a:r>
          </a:p>
        </p:txBody>
      </p:sp>
      <p:sp>
        <p:nvSpPr>
          <p:cNvPr id="28675" name="Rectangle 3"/>
          <p:cNvSpPr>
            <a:spLocks noGrp="1" noChangeArrowheads="1"/>
          </p:cNvSpPr>
          <p:nvPr>
            <p:ph type="body" idx="1"/>
          </p:nvPr>
        </p:nvSpPr>
        <p:spPr>
          <a:xfrm>
            <a:off x="304800" y="1371600"/>
            <a:ext cx="8382000" cy="4876800"/>
          </a:xfrm>
        </p:spPr>
        <p:txBody>
          <a:bodyPr/>
          <a:lstStyle/>
          <a:p>
            <a:pPr marL="609600" indent="-609600">
              <a:buNone/>
            </a:pPr>
            <a:r>
              <a:rPr lang="en-US" sz="3000" dirty="0" smtClean="0"/>
              <a:t>Try the </a:t>
            </a:r>
            <a:r>
              <a:rPr lang="en-US" sz="3000" i="1" dirty="0" smtClean="0"/>
              <a:t>Early Listening Function </a:t>
            </a:r>
            <a:r>
              <a:rPr lang="en-US" sz="3000" dirty="0" smtClean="0"/>
              <a:t>activities across the room and in the next room</a:t>
            </a:r>
          </a:p>
          <a:p>
            <a:pPr marL="609600" indent="-609600" eaLnBrk="1" hangingPunct="1">
              <a:buClr>
                <a:schemeClr val="hlink"/>
              </a:buClr>
              <a:buNone/>
            </a:pPr>
            <a:r>
              <a:rPr lang="en-US" sz="3000" dirty="0" smtClean="0"/>
              <a:t>12 Activities:   </a:t>
            </a:r>
            <a:r>
              <a:rPr lang="en-US" sz="2400" b="1" dirty="0" smtClean="0"/>
              <a:t>4 quiet, 4 typical loudness, 4 loud</a:t>
            </a:r>
          </a:p>
          <a:p>
            <a:pPr marL="609600" indent="-609600"/>
            <a:r>
              <a:rPr lang="en-US" sz="3000" dirty="0" smtClean="0"/>
              <a:t>Loudness calibration is not critical – parent participation in typical environments is critical</a:t>
            </a:r>
          </a:p>
          <a:p>
            <a:pPr marL="609600" indent="-609600"/>
            <a:r>
              <a:rPr lang="en-US" sz="3000" dirty="0" smtClean="0"/>
              <a:t>Quiet and noise: develop awareness of how having the TV always on limits the child’s perception of other sounds</a:t>
            </a:r>
          </a:p>
          <a:p>
            <a:pPr marL="609600" indent="-609600">
              <a:buNone/>
            </a:pPr>
            <a:endParaRPr lang="en-US" sz="2000" dirty="0" smtClean="0">
              <a:hlinkClick r:id="rId2"/>
            </a:endParaRPr>
          </a:p>
          <a:p>
            <a:pPr marL="609600" indent="-609600">
              <a:buNone/>
            </a:pPr>
            <a:r>
              <a:rPr lang="en-US" sz="2000" dirty="0" smtClean="0">
                <a:hlinkClick r:id="rId2"/>
              </a:rPr>
              <a:t>http://www.kandersonaudconsulting.com/uploads/ELF_Questionnaire.pdf</a:t>
            </a:r>
            <a:endParaRPr lang="en-US" sz="2000" dirty="0" smtClean="0"/>
          </a:p>
          <a:p>
            <a:pPr marL="609600" indent="-609600">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5" end="5"/>
                                            </p:txEl>
                                          </p:spTgt>
                                        </p:tgtEl>
                                        <p:attrNameLst>
                                          <p:attrName>style.visibility</p:attrName>
                                        </p:attrNameLst>
                                      </p:cBhvr>
                                      <p:to>
                                        <p:strVal val="visible"/>
                                      </p:to>
                                    </p:set>
                                    <p:anim calcmode="lin" valueType="num">
                                      <p:cBhvr additive="base">
                                        <p:cTn id="31"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lf1a"/>
          <p:cNvPicPr>
            <a:picLocks noChangeAspect="1" noChangeArrowheads="1"/>
          </p:cNvPicPr>
          <p:nvPr/>
        </p:nvPicPr>
        <p:blipFill>
          <a:blip r:embed="rId2" cstate="print"/>
          <a:srcRect l="5882"/>
          <a:stretch>
            <a:fillRect/>
          </a:stretch>
        </p:blipFill>
        <p:spPr bwMode="auto">
          <a:xfrm>
            <a:off x="1196975" y="0"/>
            <a:ext cx="8175625" cy="6858000"/>
          </a:xfrm>
          <a:prstGeom prst="rect">
            <a:avLst/>
          </a:prstGeom>
          <a:noFill/>
          <a:ln w="9525">
            <a:noFill/>
            <a:miter lim="800000"/>
            <a:headEnd/>
            <a:tailEnd/>
          </a:ln>
        </p:spPr>
      </p:pic>
      <p:sp>
        <p:nvSpPr>
          <p:cNvPr id="3" name="TextBox 2"/>
          <p:cNvSpPr txBox="1"/>
          <p:nvPr/>
        </p:nvSpPr>
        <p:spPr>
          <a:xfrm>
            <a:off x="457200" y="1591356"/>
            <a:ext cx="615553" cy="5026376"/>
          </a:xfrm>
          <a:prstGeom prst="rect">
            <a:avLst/>
          </a:prstGeom>
          <a:noFill/>
        </p:spPr>
        <p:txBody>
          <a:bodyPr vert="vert270" wrap="none" rtlCol="0">
            <a:spAutoFit/>
          </a:bodyPr>
          <a:lstStyle/>
          <a:p>
            <a:r>
              <a:rPr lang="en-US" sz="2800" b="1" dirty="0" smtClean="0"/>
              <a:t>Early Listening Function test</a:t>
            </a:r>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262937" cy="914400"/>
          </a:xfrm>
        </p:spPr>
        <p:txBody>
          <a:bodyPr/>
          <a:lstStyle/>
          <a:p>
            <a:r>
              <a:rPr lang="en-US" dirty="0" smtClean="0"/>
              <a:t>You need to experience it yourself</a:t>
            </a:r>
            <a:endParaRPr lang="en-US" dirty="0"/>
          </a:p>
        </p:txBody>
      </p:sp>
      <p:sp>
        <p:nvSpPr>
          <p:cNvPr id="3" name="Content Placeholder 2"/>
          <p:cNvSpPr>
            <a:spLocks noGrp="1"/>
          </p:cNvSpPr>
          <p:nvPr>
            <p:ph idx="1"/>
          </p:nvPr>
        </p:nvSpPr>
        <p:spPr>
          <a:xfrm>
            <a:off x="457200" y="1600200"/>
            <a:ext cx="8077200" cy="4419600"/>
          </a:xfrm>
        </p:spPr>
        <p:txBody>
          <a:bodyPr/>
          <a:lstStyle/>
          <a:p>
            <a:pPr>
              <a:buNone/>
            </a:pPr>
            <a:r>
              <a:rPr lang="en-US" sz="3000" dirty="0" smtClean="0"/>
              <a:t>Buy foam ear plugs at the hardware or 	drug department of a large store.</a:t>
            </a:r>
            <a:endParaRPr lang="en-US" sz="3000" dirty="0"/>
          </a:p>
          <a:p>
            <a:pPr>
              <a:buNone/>
            </a:pPr>
            <a:r>
              <a:rPr lang="en-US" sz="3000" dirty="0" smtClean="0"/>
              <a:t>Be sure to insert it correctly so it 		causes a mild (30-35 dB) hearing loss. </a:t>
            </a:r>
          </a:p>
          <a:p>
            <a:pPr>
              <a:buNone/>
            </a:pPr>
            <a:r>
              <a:rPr lang="en-US" sz="3000" dirty="0" smtClean="0"/>
              <a:t>Be ready to record your thoughts as you try the different activities.</a:t>
            </a:r>
          </a:p>
          <a:p>
            <a:pPr>
              <a:buNone/>
            </a:pPr>
            <a:r>
              <a:rPr lang="en-US" sz="3000" dirty="0" smtClean="0"/>
              <a:t> Make a commitment to yourself to wear one earplug </a:t>
            </a:r>
            <a:r>
              <a:rPr lang="en-US" sz="3000" u="sng" dirty="0" smtClean="0"/>
              <a:t>for at least 3 hours</a:t>
            </a:r>
            <a:r>
              <a:rPr lang="en-US" sz="3000" dirty="0" smtClean="0"/>
              <a:t>. </a:t>
            </a:r>
          </a:p>
          <a:p>
            <a:pPr>
              <a:buNone/>
            </a:pPr>
            <a:endParaRPr lang="en-US" sz="3000" dirty="0"/>
          </a:p>
        </p:txBody>
      </p:sp>
      <p:pic>
        <p:nvPicPr>
          <p:cNvPr id="97283" name="Picture 3" descr="C:\Users\karen\AppData\Local\Microsoft\Windows\Temporary Internet Files\Content.IE5\WOQ4YXCF\MCBD07178_0000[1].wmf"/>
          <p:cNvPicPr>
            <a:picLocks noChangeAspect="1" noChangeArrowheads="1"/>
          </p:cNvPicPr>
          <p:nvPr/>
        </p:nvPicPr>
        <p:blipFill>
          <a:blip r:embed="rId2" cstate="print"/>
          <a:srcRect/>
          <a:stretch>
            <a:fillRect/>
          </a:stretch>
        </p:blipFill>
        <p:spPr bwMode="auto">
          <a:xfrm>
            <a:off x="7010400" y="1524000"/>
            <a:ext cx="1813255" cy="1490472"/>
          </a:xfrm>
          <a:prstGeom prst="rect">
            <a:avLst/>
          </a:prstGeom>
          <a:noFill/>
        </p:spPr>
      </p:pic>
      <p:pic>
        <p:nvPicPr>
          <p:cNvPr id="97284" name="Picture 4" descr="C:\Users\karen\AppData\Local\Microsoft\Windows\Temporary Internet Files\Content.IE5\WOQ4YXCF\MCj04414680000[1].png"/>
          <p:cNvPicPr>
            <a:picLocks noChangeAspect="1" noChangeArrowheads="1"/>
          </p:cNvPicPr>
          <p:nvPr/>
        </p:nvPicPr>
        <p:blipFill>
          <a:blip r:embed="rId3" cstate="print"/>
          <a:srcRect l="17393" r="13035" b="30435"/>
          <a:stretch>
            <a:fillRect/>
          </a:stretch>
        </p:blipFill>
        <p:spPr bwMode="auto">
          <a:xfrm>
            <a:off x="6096000" y="5029200"/>
            <a:ext cx="1219200" cy="121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Learning Outcomes</a:t>
            </a:r>
          </a:p>
        </p:txBody>
      </p:sp>
      <p:sp>
        <p:nvSpPr>
          <p:cNvPr id="5123" name="Content Placeholder 2"/>
          <p:cNvSpPr>
            <a:spLocks noGrp="1"/>
          </p:cNvSpPr>
          <p:nvPr>
            <p:ph idx="1"/>
          </p:nvPr>
        </p:nvSpPr>
        <p:spPr>
          <a:xfrm>
            <a:off x="533400" y="1676400"/>
            <a:ext cx="8001000" cy="4343400"/>
          </a:xfrm>
        </p:spPr>
        <p:txBody>
          <a:bodyPr/>
          <a:lstStyle/>
          <a:p>
            <a:pPr eaLnBrk="1" hangingPunct="1">
              <a:buFont typeface="Arial" charset="0"/>
              <a:buNone/>
            </a:pPr>
            <a:r>
              <a:rPr lang="en-US" sz="2800" dirty="0" smtClean="0"/>
              <a:t>At the end of this presentation you will be able to:</a:t>
            </a:r>
          </a:p>
          <a:p>
            <a:pPr eaLnBrk="1" hangingPunct="1">
              <a:buFont typeface="Arial" charset="0"/>
              <a:buNone/>
            </a:pPr>
            <a:endParaRPr lang="en-US" sz="2800" dirty="0" smtClean="0"/>
          </a:p>
          <a:p>
            <a:pPr marL="514350" indent="-514350" eaLnBrk="1" hangingPunct="1">
              <a:buFont typeface="Arial" charset="0"/>
              <a:buAutoNum type="arabicPeriod"/>
            </a:pPr>
            <a:r>
              <a:rPr lang="en-US" sz="2800" dirty="0" smtClean="0"/>
              <a:t>Describe the possible effects  of unilateral hearing loss on learning and future hearing</a:t>
            </a:r>
          </a:p>
          <a:p>
            <a:pPr marL="514350" indent="-514350" eaLnBrk="1" hangingPunct="1">
              <a:buFont typeface="Arial" charset="0"/>
              <a:buAutoNum type="arabicPeriod"/>
            </a:pPr>
            <a:r>
              <a:rPr lang="en-US" sz="2800" dirty="0" smtClean="0"/>
              <a:t>Use analogies to help understand potential effects and the need for action</a:t>
            </a:r>
          </a:p>
          <a:p>
            <a:pPr marL="514350" indent="-514350" eaLnBrk="1" hangingPunct="1">
              <a:buFont typeface="Arial" charset="0"/>
              <a:buAutoNum type="arabicPeriod"/>
            </a:pPr>
            <a:r>
              <a:rPr lang="en-US" sz="2800" dirty="0" smtClean="0"/>
              <a:t>Know how to use available materials and services to strive for best child outcomes</a:t>
            </a:r>
          </a:p>
          <a:p>
            <a:pPr eaLnBrk="1" hangingPunct="1">
              <a:buFont typeface="Arial" charset="0"/>
              <a:buNone/>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karen\AppData\Local\Microsoft\Windows\Temporary Internet Files\Content.IE5\K7NQQD9I\MCj03102120000[1].wmf"/>
          <p:cNvPicPr>
            <a:picLocks noChangeAspect="1" noChangeArrowheads="1"/>
          </p:cNvPicPr>
          <p:nvPr/>
        </p:nvPicPr>
        <p:blipFill>
          <a:blip r:embed="rId2" cstate="print"/>
          <a:srcRect/>
          <a:stretch>
            <a:fillRect/>
          </a:stretch>
        </p:blipFill>
        <p:spPr bwMode="auto">
          <a:xfrm>
            <a:off x="7162800" y="1066800"/>
            <a:ext cx="1502959" cy="1143000"/>
          </a:xfrm>
          <a:prstGeom prst="rect">
            <a:avLst/>
          </a:prstGeom>
          <a:noFill/>
        </p:spPr>
      </p:pic>
      <p:sp>
        <p:nvSpPr>
          <p:cNvPr id="2" name="Title 1"/>
          <p:cNvSpPr>
            <a:spLocks noGrp="1"/>
          </p:cNvSpPr>
          <p:nvPr>
            <p:ph type="title"/>
          </p:nvPr>
        </p:nvSpPr>
        <p:spPr>
          <a:xfrm>
            <a:off x="195263" y="228600"/>
            <a:ext cx="8262937" cy="914400"/>
          </a:xfrm>
        </p:spPr>
        <p:txBody>
          <a:bodyPr/>
          <a:lstStyle/>
          <a:p>
            <a:r>
              <a:rPr lang="en-US" dirty="0" smtClean="0"/>
              <a:t>You need to experience it yourself</a:t>
            </a:r>
            <a:endParaRPr lang="en-US" dirty="0"/>
          </a:p>
        </p:txBody>
      </p:sp>
      <p:sp>
        <p:nvSpPr>
          <p:cNvPr id="3" name="Content Placeholder 2"/>
          <p:cNvSpPr>
            <a:spLocks noGrp="1"/>
          </p:cNvSpPr>
          <p:nvPr>
            <p:ph idx="1"/>
          </p:nvPr>
        </p:nvSpPr>
        <p:spPr>
          <a:xfrm>
            <a:off x="381000" y="1295400"/>
            <a:ext cx="8001000" cy="4572000"/>
          </a:xfrm>
        </p:spPr>
        <p:txBody>
          <a:bodyPr/>
          <a:lstStyle/>
          <a:p>
            <a:pPr>
              <a:buNone/>
            </a:pPr>
            <a:r>
              <a:rPr lang="en-US" sz="3000" dirty="0" smtClean="0"/>
              <a:t>Activities to do in your 3 hours:</a:t>
            </a:r>
          </a:p>
          <a:p>
            <a:pPr marL="514350" indent="-514350">
              <a:buFont typeface="+mj-lt"/>
              <a:buAutoNum type="arabicPeriod"/>
            </a:pPr>
            <a:r>
              <a:rPr lang="en-US" sz="3000" dirty="0" smtClean="0"/>
              <a:t>Spend time talking quietly with someone with the television on in the background.</a:t>
            </a:r>
          </a:p>
          <a:p>
            <a:pPr marL="514350" indent="-514350">
              <a:buFont typeface="+mj-lt"/>
              <a:buAutoNum type="arabicPeriod"/>
            </a:pPr>
            <a:r>
              <a:rPr lang="en-US" sz="3000" dirty="0" smtClean="0"/>
              <a:t> Have someone talk to you from another room or from across a large room </a:t>
            </a:r>
          </a:p>
          <a:p>
            <a:pPr marL="514350" indent="-514350">
              <a:buFont typeface="+mj-lt"/>
              <a:buAutoNum type="arabicPeriod"/>
            </a:pPr>
            <a:r>
              <a:rPr lang="en-US" sz="3000" dirty="0" smtClean="0"/>
              <a:t>Use some of the </a:t>
            </a:r>
            <a:r>
              <a:rPr lang="en-US" sz="3000" i="1" dirty="0" smtClean="0"/>
              <a:t>ELF</a:t>
            </a:r>
            <a:r>
              <a:rPr lang="en-US" sz="3000" dirty="0" smtClean="0"/>
              <a:t> listening activities</a:t>
            </a:r>
          </a:p>
          <a:p>
            <a:pPr marL="971550" lvl="1" indent="-514350">
              <a:buFont typeface="+mj-lt"/>
              <a:buAutoNum type="alphaLcParenR"/>
            </a:pPr>
            <a:r>
              <a:rPr lang="en-US" dirty="0" smtClean="0"/>
              <a:t>when you are not looking at them</a:t>
            </a:r>
          </a:p>
          <a:p>
            <a:pPr marL="971550" lvl="1" indent="-514350">
              <a:buFont typeface="+mj-lt"/>
              <a:buAutoNum type="alphaLcParenR"/>
            </a:pPr>
            <a:r>
              <a:rPr lang="en-US" dirty="0" smtClean="0"/>
              <a:t>when you are reading or doing something you really enjoy or that interests you </a:t>
            </a:r>
          </a:p>
          <a:p>
            <a:pPr marL="971550" lvl="1" indent="-514350">
              <a:buFont typeface="+mj-lt"/>
              <a:buAutoNum type="alphaLcParenR"/>
            </a:pPr>
            <a:r>
              <a:rPr lang="en-US" dirty="0" smtClean="0"/>
              <a:t>with and without background noise.</a:t>
            </a:r>
          </a:p>
          <a:p>
            <a:pPr>
              <a:buNone/>
            </a:pPr>
            <a:r>
              <a:rPr lang="en-US" dirty="0" smtClean="0"/>
              <a:t> </a:t>
            </a:r>
          </a:p>
          <a:p>
            <a:pPr>
              <a:buNone/>
            </a:pP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262937" cy="914400"/>
          </a:xfrm>
        </p:spPr>
        <p:txBody>
          <a:bodyPr/>
          <a:lstStyle/>
          <a:p>
            <a:r>
              <a:rPr lang="en-US" dirty="0" smtClean="0"/>
              <a:t>You need to experience it yourself</a:t>
            </a:r>
            <a:endParaRPr lang="en-US" dirty="0"/>
          </a:p>
        </p:txBody>
      </p:sp>
      <p:sp>
        <p:nvSpPr>
          <p:cNvPr id="3" name="Content Placeholder 2"/>
          <p:cNvSpPr>
            <a:spLocks noGrp="1"/>
          </p:cNvSpPr>
          <p:nvPr>
            <p:ph idx="1"/>
          </p:nvPr>
        </p:nvSpPr>
        <p:spPr>
          <a:xfrm>
            <a:off x="609600" y="1447800"/>
            <a:ext cx="8001000" cy="4572000"/>
          </a:xfrm>
        </p:spPr>
        <p:txBody>
          <a:bodyPr/>
          <a:lstStyle/>
          <a:p>
            <a:pPr>
              <a:buNone/>
            </a:pPr>
            <a:r>
              <a:rPr lang="en-US" sz="3000" dirty="0" smtClean="0"/>
              <a:t>More activities to do in your 3 hours:</a:t>
            </a:r>
          </a:p>
          <a:p>
            <a:r>
              <a:rPr lang="en-US" sz="3000" dirty="0" smtClean="0"/>
              <a:t>Listen to a TV show or radio show               – don’t turn up the volume. </a:t>
            </a:r>
          </a:p>
          <a:p>
            <a:r>
              <a:rPr lang="en-US" sz="3000" dirty="0" smtClean="0"/>
              <a:t>Have a conversation sitting close with no background noise. </a:t>
            </a:r>
          </a:p>
          <a:p>
            <a:r>
              <a:rPr lang="en-US" sz="3000" dirty="0" smtClean="0"/>
              <a:t>Talk in the car with your ‘bad ear’ toward the person speaking</a:t>
            </a:r>
          </a:p>
          <a:p>
            <a:r>
              <a:rPr lang="en-US" sz="3000" dirty="0" smtClean="0"/>
              <a:t>Talk to someone outside at a distance. </a:t>
            </a:r>
          </a:p>
          <a:p>
            <a:pPr>
              <a:buNone/>
            </a:pPr>
            <a:r>
              <a:rPr lang="en-US" sz="3000" dirty="0" smtClean="0"/>
              <a:t> </a:t>
            </a:r>
            <a:endParaRPr lang="en-US" sz="3000" dirty="0"/>
          </a:p>
        </p:txBody>
      </p:sp>
      <p:pic>
        <p:nvPicPr>
          <p:cNvPr id="98307" name="Picture 3" descr="C:\Users\karen\AppData\Local\Microsoft\Windows\Temporary Internet Files\Content.IE5\WOQ4YXCF\MCj00975130000[1].wmf"/>
          <p:cNvPicPr>
            <a:picLocks noChangeAspect="1" noChangeArrowheads="1"/>
          </p:cNvPicPr>
          <p:nvPr/>
        </p:nvPicPr>
        <p:blipFill>
          <a:blip r:embed="rId2" cstate="print"/>
          <a:srcRect/>
          <a:stretch>
            <a:fillRect/>
          </a:stretch>
        </p:blipFill>
        <p:spPr bwMode="auto">
          <a:xfrm flipH="1">
            <a:off x="7162800" y="1524000"/>
            <a:ext cx="1198912" cy="135056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thoughts and reactions:</a:t>
            </a:r>
            <a:endParaRPr lang="en-US" dirty="0"/>
          </a:p>
        </p:txBody>
      </p:sp>
      <p:sp>
        <p:nvSpPr>
          <p:cNvPr id="3" name="Content Placeholder 2"/>
          <p:cNvSpPr>
            <a:spLocks noGrp="1"/>
          </p:cNvSpPr>
          <p:nvPr>
            <p:ph idx="1"/>
          </p:nvPr>
        </p:nvSpPr>
        <p:spPr>
          <a:xfrm>
            <a:off x="609600" y="1600200"/>
            <a:ext cx="8077200" cy="4419600"/>
          </a:xfrm>
        </p:spPr>
        <p:txBody>
          <a:bodyPr/>
          <a:lstStyle/>
          <a:p>
            <a:pPr>
              <a:buNone/>
            </a:pPr>
            <a:r>
              <a:rPr lang="en-US" dirty="0" smtClean="0"/>
              <a:t>Amount of effort to understand all speech in </a:t>
            </a:r>
          </a:p>
          <a:p>
            <a:r>
              <a:rPr lang="en-US" dirty="0" smtClean="0"/>
              <a:t>Quiet</a:t>
            </a:r>
            <a:r>
              <a:rPr lang="en-US" u="sng" dirty="0" smtClean="0"/>
              <a:t>							</a:t>
            </a:r>
          </a:p>
          <a:p>
            <a:r>
              <a:rPr lang="en-US" dirty="0" smtClean="0"/>
              <a:t>Across room</a:t>
            </a:r>
            <a:r>
              <a:rPr lang="en-US" u="sng" dirty="0" smtClean="0"/>
              <a:t>						</a:t>
            </a:r>
          </a:p>
          <a:p>
            <a:r>
              <a:rPr lang="en-US" dirty="0" smtClean="0"/>
              <a:t>Another room</a:t>
            </a:r>
            <a:r>
              <a:rPr lang="en-US" u="sng" dirty="0" smtClean="0"/>
              <a:t>					</a:t>
            </a:r>
            <a:endParaRPr lang="en-US" dirty="0" smtClean="0"/>
          </a:p>
          <a:p>
            <a:r>
              <a:rPr lang="en-US" dirty="0" smtClean="0"/>
              <a:t>Noise (TV) </a:t>
            </a:r>
            <a:r>
              <a:rPr lang="en-US" u="sng" dirty="0" smtClean="0"/>
              <a:t>														</a:t>
            </a:r>
          </a:p>
          <a:p>
            <a:r>
              <a:rPr lang="en-US" dirty="0" smtClean="0"/>
              <a:t>In car </a:t>
            </a:r>
            <a:r>
              <a:rPr lang="en-US" u="sng" dirty="0" smtClean="0"/>
              <a:t>							</a:t>
            </a:r>
            <a:endParaRPr lang="en-US" dirty="0" smtClean="0"/>
          </a:p>
          <a:p>
            <a:r>
              <a:rPr lang="en-US" dirty="0" smtClean="0"/>
              <a:t>Outside distance</a:t>
            </a:r>
            <a:r>
              <a:rPr lang="en-US" u="sng" dirty="0" smtClean="0"/>
              <a:t>					</a:t>
            </a:r>
          </a:p>
          <a:p>
            <a:pPr>
              <a:buNone/>
            </a:pPr>
            <a:r>
              <a:rPr lang="en-US" i="1" dirty="0" smtClean="0"/>
              <a:t>Think in terms of Listening Bubble size</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karen\AppData\Local\Microsoft\Windows\Temporary Internet Files\Content.IE5\WOQ4YXCF\MCj04115000000[1].wmf"/>
          <p:cNvPicPr>
            <a:picLocks noChangeAspect="1" noChangeArrowheads="1"/>
          </p:cNvPicPr>
          <p:nvPr/>
        </p:nvPicPr>
        <p:blipFill>
          <a:blip r:embed="rId2" cstate="print"/>
          <a:srcRect/>
          <a:stretch>
            <a:fillRect/>
          </a:stretch>
        </p:blipFill>
        <p:spPr bwMode="auto">
          <a:xfrm flipH="1">
            <a:off x="7010400" y="152400"/>
            <a:ext cx="1398774" cy="1612900"/>
          </a:xfrm>
          <a:prstGeom prst="rect">
            <a:avLst/>
          </a:prstGeom>
          <a:noFill/>
        </p:spPr>
      </p:pic>
      <p:pic>
        <p:nvPicPr>
          <p:cNvPr id="99331" name="Picture 3" descr="C:\Users\karen\AppData\Local\Microsoft\Windows\Temporary Internet Files\Content.IE5\X11QQM60\MCj04114980000[1].wmf"/>
          <p:cNvPicPr>
            <a:picLocks noChangeAspect="1" noChangeArrowheads="1"/>
          </p:cNvPicPr>
          <p:nvPr/>
        </p:nvPicPr>
        <p:blipFill>
          <a:blip r:embed="rId3" cstate="print"/>
          <a:srcRect/>
          <a:stretch>
            <a:fillRect/>
          </a:stretch>
        </p:blipFill>
        <p:spPr bwMode="auto">
          <a:xfrm flipH="1">
            <a:off x="609600" y="152401"/>
            <a:ext cx="1355725" cy="1578510"/>
          </a:xfrm>
          <a:prstGeom prst="rect">
            <a:avLst/>
          </a:prstGeom>
          <a:noFill/>
        </p:spPr>
      </p:pic>
      <p:sp>
        <p:nvSpPr>
          <p:cNvPr id="2" name="Title 1"/>
          <p:cNvSpPr>
            <a:spLocks noGrp="1"/>
          </p:cNvSpPr>
          <p:nvPr>
            <p:ph type="title"/>
          </p:nvPr>
        </p:nvSpPr>
        <p:spPr/>
        <p:txBody>
          <a:bodyPr/>
          <a:lstStyle/>
          <a:p>
            <a:pPr algn="ctr"/>
            <a:r>
              <a:rPr lang="en-US" dirty="0" smtClean="0"/>
              <a:t>Think about it</a:t>
            </a:r>
            <a:endParaRPr lang="en-US" dirty="0"/>
          </a:p>
        </p:txBody>
      </p:sp>
      <p:sp>
        <p:nvSpPr>
          <p:cNvPr id="3" name="Content Placeholder 2"/>
          <p:cNvSpPr>
            <a:spLocks noGrp="1"/>
          </p:cNvSpPr>
          <p:nvPr>
            <p:ph idx="1"/>
          </p:nvPr>
        </p:nvSpPr>
        <p:spPr>
          <a:xfrm>
            <a:off x="381000" y="1371600"/>
            <a:ext cx="8077200" cy="4495800"/>
          </a:xfrm>
        </p:spPr>
        <p:txBody>
          <a:bodyPr/>
          <a:lstStyle/>
          <a:p>
            <a:pPr>
              <a:buNone/>
            </a:pPr>
            <a:r>
              <a:rPr lang="en-US" sz="3000" dirty="0" smtClean="0"/>
              <a:t>How much </a:t>
            </a:r>
            <a:r>
              <a:rPr lang="en-US" sz="3000" u="sng" dirty="0" smtClean="0"/>
              <a:t>effort</a:t>
            </a:r>
            <a:r>
              <a:rPr lang="en-US" sz="3000" dirty="0" smtClean="0"/>
              <a:t> did it take you to listen?</a:t>
            </a:r>
          </a:p>
          <a:p>
            <a:pPr>
              <a:buNone/>
            </a:pPr>
            <a:r>
              <a:rPr lang="en-US" sz="3000" dirty="0" smtClean="0"/>
              <a:t>How did background noise affect your ability to </a:t>
            </a:r>
            <a:r>
              <a:rPr lang="en-US" sz="3000" u="sng" dirty="0" smtClean="0"/>
              <a:t>pay attention</a:t>
            </a:r>
            <a:r>
              <a:rPr lang="en-US" sz="3000" dirty="0" smtClean="0"/>
              <a:t> and easily </a:t>
            </a:r>
            <a:r>
              <a:rPr lang="en-US" sz="3000" u="sng" dirty="0" smtClean="0"/>
              <a:t>understand</a:t>
            </a:r>
            <a:r>
              <a:rPr lang="en-US" sz="3000" dirty="0" smtClean="0"/>
              <a:t> what was said?</a:t>
            </a:r>
          </a:p>
          <a:p>
            <a:pPr>
              <a:buNone/>
            </a:pPr>
            <a:r>
              <a:rPr lang="en-US" sz="3000" dirty="0" smtClean="0"/>
              <a:t>What was the difference between having a conversation within a few feet and from across the room, outside or in the car?</a:t>
            </a:r>
          </a:p>
          <a:p>
            <a:pPr>
              <a:buNone/>
            </a:pPr>
            <a:r>
              <a:rPr lang="en-US" sz="3000" dirty="0" smtClean="0"/>
              <a:t>Remember – you already have developed language and have the ability to ‘fill in the blanks’ if you miss part of a word.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262937" cy="914400"/>
          </a:xfrm>
        </p:spPr>
        <p:txBody>
          <a:bodyPr/>
          <a:lstStyle/>
          <a:p>
            <a:r>
              <a:rPr lang="en-US" sz="3600" dirty="0" smtClean="0"/>
              <a:t>Many language opportunities over time</a:t>
            </a:r>
            <a:endParaRPr lang="en-US" sz="3600" dirty="0"/>
          </a:p>
        </p:txBody>
      </p:sp>
      <p:sp>
        <p:nvSpPr>
          <p:cNvPr id="3" name="Content Placeholder 2"/>
          <p:cNvSpPr>
            <a:spLocks noGrp="1"/>
          </p:cNvSpPr>
          <p:nvPr>
            <p:ph idx="1"/>
          </p:nvPr>
        </p:nvSpPr>
        <p:spPr>
          <a:xfrm>
            <a:off x="457200" y="1447800"/>
            <a:ext cx="7924800" cy="4419600"/>
          </a:xfrm>
        </p:spPr>
        <p:txBody>
          <a:bodyPr/>
          <a:lstStyle/>
          <a:p>
            <a:r>
              <a:rPr lang="en-US" sz="3000" dirty="0" smtClean="0"/>
              <a:t>Picture a child learning language as an empty cup that family members fill up drop by drop, spoon by spoon every day. </a:t>
            </a:r>
          </a:p>
          <a:p>
            <a:r>
              <a:rPr lang="en-US" sz="3000" dirty="0" smtClean="0"/>
              <a:t>With every drop a child has the potential to ‘catch’ new words and concepts and learn more about how the building blocks of language go together.</a:t>
            </a:r>
          </a:p>
          <a:p>
            <a:r>
              <a:rPr lang="en-US" sz="3000" dirty="0" smtClean="0"/>
              <a:t>Children exposed to more words </a:t>
            </a:r>
          </a:p>
          <a:p>
            <a:pPr>
              <a:buNone/>
            </a:pPr>
            <a:r>
              <a:rPr lang="en-US" sz="3000" dirty="0"/>
              <a:t> </a:t>
            </a:r>
            <a:r>
              <a:rPr lang="en-US" sz="3000" dirty="0" smtClean="0"/>
              <a:t> 	understand more words by age 5. </a:t>
            </a:r>
            <a:endParaRPr lang="en-US" sz="3000" dirty="0"/>
          </a:p>
        </p:txBody>
      </p:sp>
      <p:pic>
        <p:nvPicPr>
          <p:cNvPr id="81922" name="Picture 2" descr="C:\Users\karen\AppData\Local\Microsoft\Windows\Temporary Internet Files\Content.IE5\WOQ4YXCF\MMj02365500000[1].gif"/>
          <p:cNvPicPr>
            <a:picLocks noChangeAspect="1" noChangeArrowheads="1" noCrop="1"/>
          </p:cNvPicPr>
          <p:nvPr/>
        </p:nvPicPr>
        <p:blipFill>
          <a:blip r:embed="rId2" cstate="print"/>
          <a:srcRect/>
          <a:stretch>
            <a:fillRect/>
          </a:stretch>
        </p:blipFill>
        <p:spPr bwMode="auto">
          <a:xfrm>
            <a:off x="6324600" y="4343400"/>
            <a:ext cx="2286000" cy="1714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Hart-</a:t>
            </a:r>
            <a:r>
              <a:rPr lang="en-US" dirty="0" err="1" smtClean="0"/>
              <a:t>Risley</a:t>
            </a:r>
            <a:r>
              <a:rPr lang="en-US" dirty="0" smtClean="0"/>
              <a:t> 30 Million Word Gap</a:t>
            </a:r>
            <a:endParaRPr lang="en-US" dirty="0"/>
          </a:p>
        </p:txBody>
      </p:sp>
      <p:sp>
        <p:nvSpPr>
          <p:cNvPr id="3" name="Content Placeholder 2"/>
          <p:cNvSpPr>
            <a:spLocks noGrp="1"/>
          </p:cNvSpPr>
          <p:nvPr>
            <p:ph idx="1"/>
          </p:nvPr>
        </p:nvSpPr>
        <p:spPr>
          <a:xfrm>
            <a:off x="304800" y="1447800"/>
            <a:ext cx="8458200" cy="5410200"/>
          </a:xfrm>
        </p:spPr>
        <p:txBody>
          <a:bodyPr/>
          <a:lstStyle/>
          <a:p>
            <a:pPr>
              <a:buNone/>
            </a:pPr>
            <a:r>
              <a:rPr lang="en-US" sz="2400" dirty="0" smtClean="0"/>
              <a:t>1995: Betty Hart and Todd </a:t>
            </a:r>
            <a:r>
              <a:rPr lang="en-US" sz="2400" dirty="0" err="1" smtClean="0"/>
              <a:t>Risley</a:t>
            </a:r>
            <a:r>
              <a:rPr lang="en-US" sz="2400" dirty="0" smtClean="0"/>
              <a:t> spent 2 1/2 years intensely observing the language of 42 families through out Kansas City.  They looked at household language use by 1) professional families; 2) working class; 3) welfare families. They gathered an enormous amount of data during the study finding </a:t>
            </a:r>
            <a:r>
              <a:rPr lang="en-US" sz="2400" u="sng" dirty="0" smtClean="0"/>
              <a:t>a 30 million word gap</a:t>
            </a:r>
            <a:r>
              <a:rPr lang="en-US" sz="2400" dirty="0" smtClean="0"/>
              <a:t> between the vocabularies of welfare and professional families by age three. Welfare children heard, on average, 616 words per hour, while children of college educated parents heard 2153 words per hour.  Research in the following years found a high correlation between vocabulary size at age 3 and language test scores at ages 9 and 10 in vocabulary, listening, syntax, and reading comprehension.</a:t>
            </a:r>
          </a:p>
          <a:p>
            <a:r>
              <a:rPr lang="en-US" sz="1600" dirty="0" smtClean="0">
                <a:hlinkClick r:id="rId2"/>
              </a:rPr>
              <a:t>http://archive.aft.org/pubs-reports/american_educator/spring2003/catastrophe.html</a:t>
            </a:r>
            <a:r>
              <a:rPr lang="en-US" sz="2400" dirty="0" smtClean="0"/>
              <a:t> </a:t>
            </a:r>
          </a:p>
          <a:p>
            <a:pPr>
              <a:buNone/>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5263" y="228600"/>
            <a:ext cx="8643937" cy="914400"/>
          </a:xfrm>
        </p:spPr>
        <p:txBody>
          <a:bodyPr/>
          <a:lstStyle/>
          <a:p>
            <a:r>
              <a:rPr lang="en-US" sz="3200" dirty="0" smtClean="0"/>
              <a:t>More language used, more language learned!</a:t>
            </a:r>
            <a:endParaRPr lang="en-US" sz="3200" dirty="0"/>
          </a:p>
        </p:txBody>
      </p:sp>
      <p:graphicFrame>
        <p:nvGraphicFramePr>
          <p:cNvPr id="8" name="Table Placeholder 7"/>
          <p:cNvGraphicFramePr>
            <a:graphicFrameLocks noGrp="1"/>
          </p:cNvGraphicFramePr>
          <p:nvPr>
            <p:ph type="tbl" idx="1"/>
          </p:nvPr>
        </p:nvGraphicFramePr>
        <p:xfrm>
          <a:off x="152393" y="1524000"/>
          <a:ext cx="8763006" cy="4698474"/>
        </p:xfrm>
        <a:graphic>
          <a:graphicData uri="http://schemas.openxmlformats.org/drawingml/2006/table">
            <a:tbl>
              <a:tblPr firstRow="1" bandRow="1">
                <a:tableStyleId>{5C22544A-7EE6-4342-B048-85BDC9FD1C3A}</a:tableStyleId>
              </a:tblPr>
              <a:tblGrid>
                <a:gridCol w="1524007"/>
                <a:gridCol w="979709"/>
                <a:gridCol w="1251858"/>
                <a:gridCol w="1251858"/>
                <a:gridCol w="1251858"/>
                <a:gridCol w="1251858"/>
                <a:gridCol w="1251858"/>
              </a:tblGrid>
              <a:tr h="510561">
                <a:tc gridSpan="7">
                  <a:txBody>
                    <a:bodyPr/>
                    <a:lstStyle/>
                    <a:p>
                      <a:pPr marL="0" marR="0" algn="ctr">
                        <a:lnSpc>
                          <a:spcPct val="115000"/>
                        </a:lnSpc>
                        <a:spcBef>
                          <a:spcPts val="0"/>
                        </a:spcBef>
                        <a:spcAft>
                          <a:spcPts val="0"/>
                        </a:spcAft>
                      </a:pPr>
                      <a:r>
                        <a:rPr lang="en-US" sz="2000" b="1" dirty="0">
                          <a:solidFill>
                            <a:schemeClr val="tx1"/>
                          </a:solidFill>
                          <a:latin typeface="Helvetica"/>
                          <a:ea typeface="Times New Roman"/>
                          <a:cs typeface="Times New Roman"/>
                        </a:rPr>
                        <a:t>Families’ Language and Use Differ Across Income Groups</a:t>
                      </a:r>
                      <a:endParaRPr lang="en-US" sz="2000" dirty="0">
                        <a:solidFill>
                          <a:schemeClr val="tx1"/>
                        </a:solidFill>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0561">
                <a:tc>
                  <a:txBody>
                    <a:bodyPr/>
                    <a:lstStyle/>
                    <a:p>
                      <a:pPr marL="0" marR="0">
                        <a:lnSpc>
                          <a:spcPct val="115000"/>
                        </a:lnSpc>
                        <a:spcBef>
                          <a:spcPts val="0"/>
                        </a:spcBef>
                        <a:spcAft>
                          <a:spcPts val="0"/>
                        </a:spcAft>
                      </a:pPr>
                      <a:r>
                        <a:rPr lang="en-US" sz="1200">
                          <a:latin typeface="Times New Roman"/>
                          <a:ea typeface="Times New Roman"/>
                          <a:cs typeface="Times New Roman"/>
                        </a:rPr>
                        <a:t> </a:t>
                      </a:r>
                      <a:endParaRPr lang="en-US" sz="1100">
                        <a:latin typeface="Calibri"/>
                        <a:ea typeface="Calibri"/>
                        <a:cs typeface="Times New Roman"/>
                      </a:endParaRPr>
                    </a:p>
                  </a:txBody>
                  <a:tcPr marL="0" marR="0" marT="0" marB="0" anchor="ctr"/>
                </a:tc>
                <a:tc gridSpan="6">
                  <a:txBody>
                    <a:bodyPr/>
                    <a:lstStyle/>
                    <a:p>
                      <a:pPr marL="0" marR="0" algn="ctr">
                        <a:lnSpc>
                          <a:spcPct val="115000"/>
                        </a:lnSpc>
                        <a:spcBef>
                          <a:spcPts val="0"/>
                        </a:spcBef>
                        <a:spcAft>
                          <a:spcPts val="1000"/>
                        </a:spcAft>
                      </a:pPr>
                      <a:r>
                        <a:rPr lang="en-US" sz="2000" dirty="0">
                          <a:latin typeface="Helvetica"/>
                          <a:ea typeface="Times New Roman"/>
                          <a:cs typeface="Times New Roman"/>
                        </a:rPr>
                        <a:t>Families</a:t>
                      </a:r>
                      <a:endParaRPr lang="en-US" sz="2000" dirty="0">
                        <a:latin typeface="Calibri"/>
                        <a:ea typeface="Calibri"/>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0561">
                <a:tc>
                  <a:txBody>
                    <a:bodyPr/>
                    <a:lstStyle/>
                    <a:p>
                      <a:pPr marL="0" marR="0">
                        <a:lnSpc>
                          <a:spcPct val="115000"/>
                        </a:lnSpc>
                        <a:spcBef>
                          <a:spcPts val="0"/>
                        </a:spcBef>
                        <a:spcAft>
                          <a:spcPts val="0"/>
                        </a:spcAft>
                      </a:pPr>
                      <a:r>
                        <a:rPr lang="en-US" sz="1200">
                          <a:latin typeface="Times New Roman"/>
                          <a:ea typeface="Times New Roman"/>
                          <a:cs typeface="Times New Roman"/>
                        </a:rPr>
                        <a:t> </a:t>
                      </a:r>
                      <a:endParaRPr lang="en-US" sz="1100">
                        <a:latin typeface="Calibri"/>
                        <a:ea typeface="Calibri"/>
                        <a:cs typeface="Times New Roman"/>
                      </a:endParaRPr>
                    </a:p>
                  </a:txBody>
                  <a:tcPr marL="0" marR="0" marT="0" marB="0" anchor="ctr"/>
                </a:tc>
                <a:tc gridSpan="2">
                  <a:txBody>
                    <a:bodyPr/>
                    <a:lstStyle/>
                    <a:p>
                      <a:pPr marL="0" marR="0" algn="ctr">
                        <a:lnSpc>
                          <a:spcPct val="115000"/>
                        </a:lnSpc>
                        <a:spcBef>
                          <a:spcPts val="0"/>
                        </a:spcBef>
                        <a:spcAft>
                          <a:spcPts val="1000"/>
                        </a:spcAft>
                      </a:pPr>
                      <a:r>
                        <a:rPr lang="en-US" sz="2000" u="sng">
                          <a:latin typeface="Helvetica"/>
                          <a:ea typeface="Times New Roman"/>
                          <a:cs typeface="Times New Roman"/>
                        </a:rPr>
                        <a:t> Professional </a:t>
                      </a:r>
                      <a:endParaRPr lang="en-US" sz="2000">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2000" u="sng" dirty="0">
                          <a:latin typeface="Helvetica"/>
                          <a:ea typeface="Times New Roman"/>
                          <a:cs typeface="Times New Roman"/>
                        </a:rPr>
                        <a:t>Working-class </a:t>
                      </a:r>
                      <a:endParaRPr lang="en-US" sz="2000" dirty="0">
                        <a:latin typeface="Calibri"/>
                        <a:ea typeface="Calibri"/>
                        <a:cs typeface="Times New Roman"/>
                      </a:endParaRPr>
                    </a:p>
                  </a:txBody>
                  <a:tcPr marL="0" marR="0" marT="0" marB="0" anchor="ctr"/>
                </a:tc>
                <a:tc hMerge="1">
                  <a:txBody>
                    <a:bodyPr/>
                    <a:lstStyle/>
                    <a:p>
                      <a:endParaRPr lang="en-US"/>
                    </a:p>
                  </a:txBody>
                  <a:tcPr/>
                </a:tc>
                <a:tc gridSpan="2">
                  <a:txBody>
                    <a:bodyPr/>
                    <a:lstStyle/>
                    <a:p>
                      <a:pPr marL="0" marR="0" algn="ctr">
                        <a:lnSpc>
                          <a:spcPct val="115000"/>
                        </a:lnSpc>
                        <a:spcBef>
                          <a:spcPts val="0"/>
                        </a:spcBef>
                        <a:spcAft>
                          <a:spcPts val="1000"/>
                        </a:spcAft>
                      </a:pPr>
                      <a:r>
                        <a:rPr lang="en-US" sz="2000" u="sng" dirty="0">
                          <a:latin typeface="Helvetica"/>
                          <a:ea typeface="Times New Roman"/>
                          <a:cs typeface="Times New Roman"/>
                        </a:rPr>
                        <a:t>Welfare</a:t>
                      </a:r>
                      <a:endParaRPr lang="en-US" sz="2000" dirty="0">
                        <a:latin typeface="Calibri"/>
                        <a:ea typeface="Calibri"/>
                        <a:cs typeface="Times New Roman"/>
                      </a:endParaRPr>
                    </a:p>
                  </a:txBody>
                  <a:tcPr marL="0" marR="0" marT="0" marB="0" anchor="ctr"/>
                </a:tc>
                <a:tc hMerge="1">
                  <a:txBody>
                    <a:bodyPr/>
                    <a:lstStyle/>
                    <a:p>
                      <a:endParaRPr lang="en-US"/>
                    </a:p>
                  </a:txBody>
                  <a:tcPr/>
                </a:tc>
              </a:tr>
              <a:tr h="510561">
                <a:tc>
                  <a:txBody>
                    <a:bodyPr/>
                    <a:lstStyle/>
                    <a:p>
                      <a:pPr marL="0" marR="0">
                        <a:lnSpc>
                          <a:spcPct val="115000"/>
                        </a:lnSpc>
                        <a:spcBef>
                          <a:spcPts val="0"/>
                        </a:spcBef>
                        <a:spcAft>
                          <a:spcPts val="0"/>
                        </a:spcAft>
                      </a:pPr>
                      <a:r>
                        <a:rPr lang="en-US" sz="1600">
                          <a:latin typeface="Times New Roman"/>
                          <a:ea typeface="Times New Roman"/>
                          <a:cs typeface="Times New Roman"/>
                        </a:rPr>
                        <a:t>Measures &amp; Scores</a:t>
                      </a:r>
                      <a:endParaRPr lang="en-US" sz="16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a:latin typeface="Times New Roman"/>
                          <a:ea typeface="Times New Roman"/>
                          <a:cs typeface="Times New Roman"/>
                        </a:rPr>
                        <a:t>Parent</a:t>
                      </a:r>
                      <a:endParaRPr lang="en-US" sz="16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a:latin typeface="Times New Roman"/>
                          <a:ea typeface="Times New Roman"/>
                          <a:cs typeface="Times New Roman"/>
                        </a:rPr>
                        <a:t>Child</a:t>
                      </a:r>
                      <a:endParaRPr lang="en-US" sz="16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a:latin typeface="Times New Roman"/>
                          <a:ea typeface="Times New Roman"/>
                          <a:cs typeface="Times New Roman"/>
                        </a:rPr>
                        <a:t>Parent</a:t>
                      </a:r>
                      <a:endParaRPr lang="en-US" sz="16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a:latin typeface="Times New Roman"/>
                          <a:ea typeface="Times New Roman"/>
                          <a:cs typeface="Times New Roman"/>
                        </a:rPr>
                        <a:t>Child</a:t>
                      </a:r>
                      <a:endParaRPr lang="en-US" sz="16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Parent</a:t>
                      </a:r>
                      <a:endParaRPr lang="en-US" sz="16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1600" dirty="0">
                          <a:latin typeface="Times New Roman"/>
                          <a:ea typeface="Times New Roman"/>
                          <a:cs typeface="Times New Roman"/>
                        </a:rPr>
                        <a:t>Child</a:t>
                      </a:r>
                      <a:endParaRPr lang="en-US" sz="1600" dirty="0">
                        <a:latin typeface="Calibri"/>
                        <a:ea typeface="Calibri"/>
                        <a:cs typeface="Times New Roman"/>
                      </a:endParaRPr>
                    </a:p>
                  </a:txBody>
                  <a:tcPr marL="0" marR="0" marT="0" marB="0" anchor="ctr"/>
                </a:tc>
              </a:tr>
              <a:tr h="868653">
                <a:tc>
                  <a:txBody>
                    <a:bodyPr/>
                    <a:lstStyle/>
                    <a:p>
                      <a:pPr marL="0" marR="0">
                        <a:lnSpc>
                          <a:spcPct val="115000"/>
                        </a:lnSpc>
                        <a:spcBef>
                          <a:spcPts val="0"/>
                        </a:spcBef>
                        <a:spcAft>
                          <a:spcPts val="0"/>
                        </a:spcAft>
                      </a:pPr>
                      <a:r>
                        <a:rPr lang="en-US" sz="1400" dirty="0" smtClean="0">
                          <a:latin typeface="Times New Roman"/>
                          <a:ea typeface="Times New Roman"/>
                          <a:cs typeface="Times New Roman"/>
                        </a:rPr>
                        <a:t>Recorded vocabulary </a:t>
                      </a:r>
                      <a:r>
                        <a:rPr lang="en-US" sz="1400" dirty="0">
                          <a:latin typeface="Times New Roman"/>
                          <a:ea typeface="Times New Roman"/>
                          <a:cs typeface="Times New Roman"/>
                        </a:rPr>
                        <a:t>size</a:t>
                      </a:r>
                      <a:endParaRPr lang="en-US" sz="14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Times New Roman"/>
                          <a:ea typeface="Times New Roman"/>
                          <a:cs typeface="Times New Roman"/>
                        </a:rPr>
                        <a:t>2,176</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Times New Roman"/>
                          <a:ea typeface="Times New Roman"/>
                          <a:cs typeface="Times New Roman"/>
                        </a:rPr>
                        <a:t>1,116</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1,498</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749</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974</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525</a:t>
                      </a:r>
                      <a:endParaRPr lang="en-US" sz="2800">
                        <a:latin typeface="Calibri"/>
                        <a:ea typeface="Calibri"/>
                        <a:cs typeface="Times New Roman"/>
                      </a:endParaRPr>
                    </a:p>
                  </a:txBody>
                  <a:tcPr marL="0" marR="0" marT="0" marB="0" anchor="ctr"/>
                </a:tc>
              </a:tr>
              <a:tr h="868653">
                <a:tc>
                  <a:txBody>
                    <a:bodyPr/>
                    <a:lstStyle/>
                    <a:p>
                      <a:pPr marL="0" marR="0">
                        <a:lnSpc>
                          <a:spcPct val="115000"/>
                        </a:lnSpc>
                        <a:spcBef>
                          <a:spcPts val="0"/>
                        </a:spcBef>
                        <a:spcAft>
                          <a:spcPts val="0"/>
                        </a:spcAft>
                      </a:pPr>
                      <a:r>
                        <a:rPr lang="en-US" sz="1400" dirty="0" smtClean="0">
                          <a:latin typeface="Times New Roman"/>
                          <a:ea typeface="Times New Roman"/>
                          <a:cs typeface="Times New Roman"/>
                        </a:rPr>
                        <a:t>Average </a:t>
                      </a:r>
                      <a:r>
                        <a:rPr lang="en-US" sz="1400" dirty="0">
                          <a:latin typeface="Times New Roman"/>
                          <a:ea typeface="Times New Roman"/>
                          <a:cs typeface="Times New Roman"/>
                        </a:rPr>
                        <a:t>utterances per  </a:t>
                      </a:r>
                      <a:r>
                        <a:rPr lang="en-US" sz="1400" dirty="0" smtClean="0">
                          <a:latin typeface="Times New Roman"/>
                          <a:ea typeface="Times New Roman"/>
                          <a:cs typeface="Times New Roman"/>
                        </a:rPr>
                        <a:t>hour</a:t>
                      </a:r>
                      <a:endParaRPr lang="en-US" sz="14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MS Sans Serif"/>
                          <a:ea typeface="Times New Roman"/>
                          <a:cs typeface="Times New Roman"/>
                        </a:rPr>
                        <a:t>487</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MS Sans Serif"/>
                          <a:ea typeface="Times New Roman"/>
                          <a:cs typeface="Times New Roman"/>
                        </a:rPr>
                        <a:t>310</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MS Sans Serif"/>
                          <a:ea typeface="Times New Roman"/>
                          <a:cs typeface="Times New Roman"/>
                        </a:rPr>
                        <a:t>301</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MS Sans Serif"/>
                          <a:ea typeface="Times New Roman"/>
                          <a:cs typeface="Times New Roman"/>
                        </a:rPr>
                        <a:t>223</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MS Sans Serif"/>
                          <a:ea typeface="Times New Roman"/>
                          <a:cs typeface="Times New Roman"/>
                        </a:rPr>
                        <a:t>176</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MS Sans Serif"/>
                          <a:ea typeface="Times New Roman"/>
                          <a:cs typeface="Times New Roman"/>
                        </a:rPr>
                        <a:t>168</a:t>
                      </a:r>
                      <a:endParaRPr lang="en-US" sz="2800">
                        <a:latin typeface="Calibri"/>
                        <a:ea typeface="Calibri"/>
                        <a:cs typeface="Times New Roman"/>
                      </a:endParaRPr>
                    </a:p>
                  </a:txBody>
                  <a:tcPr marL="0" marR="0" marT="0" marB="0" anchor="ctr"/>
                </a:tc>
              </a:tr>
              <a:tr h="868653">
                <a:tc>
                  <a:txBody>
                    <a:bodyPr/>
                    <a:lstStyle/>
                    <a:p>
                      <a:pPr marL="0" marR="0">
                        <a:lnSpc>
                          <a:spcPct val="115000"/>
                        </a:lnSpc>
                        <a:spcBef>
                          <a:spcPts val="0"/>
                        </a:spcBef>
                        <a:spcAft>
                          <a:spcPts val="0"/>
                        </a:spcAft>
                      </a:pPr>
                      <a:r>
                        <a:rPr lang="en-US" sz="1400" dirty="0">
                          <a:latin typeface="Times New Roman"/>
                          <a:ea typeface="Times New Roman"/>
                          <a:cs typeface="Times New Roman"/>
                        </a:rPr>
                        <a:t>Average different   </a:t>
                      </a:r>
                      <a:br>
                        <a:rPr lang="en-US" sz="1400" dirty="0">
                          <a:latin typeface="Times New Roman"/>
                          <a:ea typeface="Times New Roman"/>
                          <a:cs typeface="Times New Roman"/>
                        </a:rPr>
                      </a:br>
                      <a:r>
                        <a:rPr lang="en-US" sz="1400" dirty="0">
                          <a:latin typeface="Times New Roman"/>
                          <a:ea typeface="Times New Roman"/>
                          <a:cs typeface="Times New Roman"/>
                        </a:rPr>
                        <a:t>   words per hour</a:t>
                      </a:r>
                      <a:endParaRPr lang="en-US" sz="14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382</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297</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251</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a:latin typeface="Times New Roman"/>
                          <a:ea typeface="Times New Roman"/>
                          <a:cs typeface="Times New Roman"/>
                        </a:rPr>
                        <a:t>216</a:t>
                      </a:r>
                      <a:endParaRPr lang="en-US" sz="280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Times New Roman"/>
                          <a:ea typeface="Times New Roman"/>
                          <a:cs typeface="Times New Roman"/>
                        </a:rPr>
                        <a:t>167</a:t>
                      </a:r>
                      <a:endParaRPr lang="en-US" sz="2800" dirty="0">
                        <a:latin typeface="Calibri"/>
                        <a:ea typeface="Calibri"/>
                        <a:cs typeface="Times New Roman"/>
                      </a:endParaRPr>
                    </a:p>
                  </a:txBody>
                  <a:tcPr marL="0" marR="0" marT="0" marB="0" anchor="ctr"/>
                </a:tc>
                <a:tc>
                  <a:txBody>
                    <a:bodyPr/>
                    <a:lstStyle/>
                    <a:p>
                      <a:pPr marL="0" marR="0" algn="ctr">
                        <a:lnSpc>
                          <a:spcPct val="115000"/>
                        </a:lnSpc>
                        <a:spcBef>
                          <a:spcPts val="0"/>
                        </a:spcBef>
                        <a:spcAft>
                          <a:spcPts val="0"/>
                        </a:spcAft>
                      </a:pPr>
                      <a:r>
                        <a:rPr lang="en-US" sz="2800" dirty="0">
                          <a:latin typeface="Times New Roman"/>
                          <a:ea typeface="Times New Roman"/>
                          <a:cs typeface="Times New Roman"/>
                        </a:rPr>
                        <a:t>149</a:t>
                      </a:r>
                      <a:endParaRPr lang="en-US" sz="2800" dirty="0">
                        <a:latin typeface="Calibri"/>
                        <a:ea typeface="Calibri"/>
                        <a:cs typeface="Times New Roman"/>
                      </a:endParaRPr>
                    </a:p>
                  </a:txBody>
                  <a:tcPr marL="0" marR="0" marT="0" marB="0"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262937" cy="914400"/>
          </a:xfrm>
        </p:spPr>
        <p:txBody>
          <a:bodyPr/>
          <a:lstStyle/>
          <a:p>
            <a:r>
              <a:rPr lang="en-US" sz="3600" dirty="0" smtClean="0"/>
              <a:t>Potential for many missed language opportunities over time</a:t>
            </a:r>
            <a:endParaRPr lang="en-US" sz="3600" dirty="0"/>
          </a:p>
        </p:txBody>
      </p:sp>
      <p:sp>
        <p:nvSpPr>
          <p:cNvPr id="3" name="Content Placeholder 2"/>
          <p:cNvSpPr>
            <a:spLocks noGrp="1"/>
          </p:cNvSpPr>
          <p:nvPr>
            <p:ph idx="1"/>
          </p:nvPr>
        </p:nvSpPr>
        <p:spPr>
          <a:xfrm>
            <a:off x="381000" y="1295400"/>
            <a:ext cx="7924800" cy="4419600"/>
          </a:xfrm>
        </p:spPr>
        <p:txBody>
          <a:bodyPr/>
          <a:lstStyle/>
          <a:p>
            <a:r>
              <a:rPr lang="en-US" sz="3000" dirty="0" smtClean="0"/>
              <a:t>Again picture a child learning language as a cup that family members fill up drop by drop, spoon by spoon every day. </a:t>
            </a:r>
          </a:p>
          <a:p>
            <a:r>
              <a:rPr lang="en-US" sz="3000" dirty="0" smtClean="0"/>
              <a:t>With every drop and spoonful a child has the potential to ‘catch’ new words.</a:t>
            </a:r>
          </a:p>
          <a:p>
            <a:r>
              <a:rPr lang="en-US" sz="3000" b="1" dirty="0" smtClean="0">
                <a:solidFill>
                  <a:schemeClr val="accent2">
                    <a:lumMod val="50000"/>
                  </a:schemeClr>
                </a:solidFill>
              </a:rPr>
              <a:t>EVERY DAY</a:t>
            </a:r>
            <a:r>
              <a:rPr lang="en-US" sz="3000" b="1" dirty="0">
                <a:solidFill>
                  <a:schemeClr val="accent2">
                    <a:lumMod val="50000"/>
                  </a:schemeClr>
                </a:solidFill>
              </a:rPr>
              <a:t> </a:t>
            </a:r>
            <a:r>
              <a:rPr lang="en-US" sz="3000" dirty="0" smtClean="0"/>
              <a:t>children with only one good hearing ear will </a:t>
            </a:r>
            <a:r>
              <a:rPr lang="en-US" sz="3000" b="1" dirty="0" smtClean="0">
                <a:solidFill>
                  <a:schemeClr val="accent2">
                    <a:lumMod val="50000"/>
                  </a:schemeClr>
                </a:solidFill>
              </a:rPr>
              <a:t>miss</a:t>
            </a:r>
            <a:r>
              <a:rPr lang="en-US" sz="3000" dirty="0" smtClean="0"/>
              <a:t> part of the                language that is said around them</a:t>
            </a:r>
          </a:p>
          <a:p>
            <a:r>
              <a:rPr lang="en-US" sz="3000" dirty="0" smtClean="0"/>
              <a:t>Children exposed to </a:t>
            </a:r>
            <a:r>
              <a:rPr lang="en-US" sz="3000" u="sng" dirty="0" smtClean="0"/>
              <a:t>many</a:t>
            </a:r>
            <a:r>
              <a:rPr lang="en-US" sz="3000" dirty="0" smtClean="0"/>
              <a:t> words </a:t>
            </a:r>
          </a:p>
          <a:p>
            <a:pPr>
              <a:buNone/>
            </a:pPr>
            <a:r>
              <a:rPr lang="en-US" sz="3000" dirty="0"/>
              <a:t> </a:t>
            </a:r>
            <a:r>
              <a:rPr lang="en-US" sz="3000" dirty="0" smtClean="0"/>
              <a:t> 	will be less affected by missing some.  </a:t>
            </a:r>
            <a:endParaRPr lang="en-US" sz="3000" dirty="0"/>
          </a:p>
        </p:txBody>
      </p:sp>
      <p:pic>
        <p:nvPicPr>
          <p:cNvPr id="82946" name="Picture 2" descr="C:\Users\karen\AppData\Local\Microsoft\Windows\Temporary Internet Files\Content.IE5\X11QQM60\MCj02293470000[1].wmf"/>
          <p:cNvPicPr>
            <a:picLocks noChangeAspect="1" noChangeArrowheads="1"/>
          </p:cNvPicPr>
          <p:nvPr/>
        </p:nvPicPr>
        <p:blipFill>
          <a:blip r:embed="rId2" cstate="print"/>
          <a:srcRect/>
          <a:stretch>
            <a:fillRect/>
          </a:stretch>
        </p:blipFill>
        <p:spPr bwMode="auto">
          <a:xfrm>
            <a:off x="6858000" y="4419600"/>
            <a:ext cx="1824228" cy="163722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262937" cy="914400"/>
          </a:xfrm>
        </p:spPr>
        <p:txBody>
          <a:bodyPr/>
          <a:lstStyle/>
          <a:p>
            <a:r>
              <a:rPr lang="en-US" dirty="0" smtClean="0"/>
              <a:t>Distance scenario 1 – young child</a:t>
            </a:r>
            <a:endParaRPr lang="en-US" dirty="0"/>
          </a:p>
        </p:txBody>
      </p:sp>
      <p:sp>
        <p:nvSpPr>
          <p:cNvPr id="3" name="Content Placeholder 2"/>
          <p:cNvSpPr>
            <a:spLocks noGrp="1"/>
          </p:cNvSpPr>
          <p:nvPr>
            <p:ph idx="1"/>
          </p:nvPr>
        </p:nvSpPr>
        <p:spPr>
          <a:xfrm>
            <a:off x="457200" y="1447800"/>
            <a:ext cx="8229600" cy="4572000"/>
          </a:xfrm>
        </p:spPr>
        <p:txBody>
          <a:bodyPr/>
          <a:lstStyle/>
          <a:p>
            <a:pPr>
              <a:buNone/>
            </a:pPr>
            <a:r>
              <a:rPr lang="en-US" sz="3000" dirty="0" smtClean="0"/>
              <a:t>Mama is folding laundry on the bed while John crawls on the floor. Mama gives John 2 socks as she is folding. She talks about the pants, colors of the shirts, two socks and socks going on John’s feet. </a:t>
            </a:r>
          </a:p>
          <a:p>
            <a:pPr>
              <a:buNone/>
            </a:pPr>
            <a:r>
              <a:rPr lang="en-US" sz="3000" dirty="0" smtClean="0"/>
              <a:t>After a bit John sees the cat and crawls away into the next room. Mama can still see him and she now talks about the cat. </a:t>
            </a:r>
          </a:p>
          <a:p>
            <a:pPr>
              <a:buNone/>
            </a:pPr>
            <a:r>
              <a:rPr lang="en-US" sz="3000" dirty="0" smtClean="0"/>
              <a:t>John may not hear every word clearly, but has many opportunities to catch language.</a:t>
            </a:r>
            <a:endParaRPr lang="en-US" sz="3000" dirty="0"/>
          </a:p>
        </p:txBody>
      </p:sp>
      <p:pic>
        <p:nvPicPr>
          <p:cNvPr id="83971" name="Picture 3" descr="C:\Users\karen\AppData\Local\Microsoft\Windows\Temporary Internet Files\Content.IE5\M7SVFTFI\MCj01422410000[1].wmf"/>
          <p:cNvPicPr>
            <a:picLocks noChangeAspect="1" noChangeArrowheads="1"/>
          </p:cNvPicPr>
          <p:nvPr/>
        </p:nvPicPr>
        <p:blipFill>
          <a:blip r:embed="rId2" cstate="print"/>
          <a:srcRect/>
          <a:stretch>
            <a:fillRect/>
          </a:stretch>
        </p:blipFill>
        <p:spPr bwMode="auto">
          <a:xfrm>
            <a:off x="7543800" y="3048000"/>
            <a:ext cx="1077373" cy="985875"/>
          </a:xfrm>
          <a:prstGeom prst="rect">
            <a:avLst/>
          </a:prstGeom>
          <a:noFill/>
        </p:spPr>
      </p:pic>
      <p:pic>
        <p:nvPicPr>
          <p:cNvPr id="83972" name="Picture 4" descr="C:\Users\karen\AppData\Local\Microsoft\Windows\Temporary Internet Files\Content.IE5\K7NQQD9I\MCj04362550000[1].png"/>
          <p:cNvPicPr>
            <a:picLocks noChangeAspect="1" noChangeArrowheads="1"/>
          </p:cNvPicPr>
          <p:nvPr/>
        </p:nvPicPr>
        <p:blipFill>
          <a:blip r:embed="rId3" cstate="print"/>
          <a:srcRect/>
          <a:stretch>
            <a:fillRect/>
          </a:stretch>
        </p:blipFill>
        <p:spPr bwMode="auto">
          <a:xfrm>
            <a:off x="0" y="4267200"/>
            <a:ext cx="1066686" cy="106668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262937" cy="914400"/>
          </a:xfrm>
        </p:spPr>
        <p:txBody>
          <a:bodyPr/>
          <a:lstStyle/>
          <a:p>
            <a:r>
              <a:rPr lang="en-US" dirty="0" smtClean="0"/>
              <a:t>Distance scenario 2 – young child</a:t>
            </a:r>
            <a:endParaRPr lang="en-US" dirty="0"/>
          </a:p>
        </p:txBody>
      </p:sp>
      <p:sp>
        <p:nvSpPr>
          <p:cNvPr id="3" name="Content Placeholder 2"/>
          <p:cNvSpPr>
            <a:spLocks noGrp="1"/>
          </p:cNvSpPr>
          <p:nvPr>
            <p:ph idx="1"/>
          </p:nvPr>
        </p:nvSpPr>
        <p:spPr>
          <a:xfrm>
            <a:off x="457200" y="1447800"/>
            <a:ext cx="8229600" cy="4572000"/>
          </a:xfrm>
        </p:spPr>
        <p:txBody>
          <a:bodyPr/>
          <a:lstStyle/>
          <a:p>
            <a:pPr>
              <a:buNone/>
            </a:pPr>
            <a:r>
              <a:rPr lang="en-US" sz="3000" dirty="0" smtClean="0"/>
              <a:t>Mama is folding laundry on the bed while John crawls on the floor. </a:t>
            </a:r>
          </a:p>
          <a:p>
            <a:pPr>
              <a:buNone/>
            </a:pPr>
            <a:r>
              <a:rPr lang="en-US" sz="3000" dirty="0" smtClean="0"/>
              <a:t>After a bit John sees the cat and crawls      away into the next room. Mama sees him and tells him to leave the cat alone.</a:t>
            </a:r>
          </a:p>
          <a:p>
            <a:pPr>
              <a:buNone/>
            </a:pPr>
            <a:r>
              <a:rPr lang="en-US" sz="3000" dirty="0" smtClean="0"/>
              <a:t>John did not have many opportunities to catch new language that describe things that interest him. He would have greater consequence if he missed any words due to hearing with only 1 ear.</a:t>
            </a:r>
            <a:endParaRPr lang="en-US" sz="3000" dirty="0"/>
          </a:p>
        </p:txBody>
      </p:sp>
      <p:pic>
        <p:nvPicPr>
          <p:cNvPr id="83972" name="Picture 4" descr="C:\Users\karen\AppData\Local\Microsoft\Windows\Temporary Internet Files\Content.IE5\K7NQQD9I\MCj04362550000[1].png"/>
          <p:cNvPicPr>
            <a:picLocks noChangeAspect="1" noChangeArrowheads="1"/>
          </p:cNvPicPr>
          <p:nvPr/>
        </p:nvPicPr>
        <p:blipFill>
          <a:blip r:embed="rId2" cstate="print"/>
          <a:srcRect/>
          <a:stretch>
            <a:fillRect/>
          </a:stretch>
        </p:blipFill>
        <p:spPr bwMode="auto">
          <a:xfrm>
            <a:off x="7620000" y="1981200"/>
            <a:ext cx="1066686" cy="1066686"/>
          </a:xfrm>
          <a:prstGeom prst="rect">
            <a:avLst/>
          </a:prstGeom>
          <a:noFill/>
        </p:spPr>
      </p:pic>
      <p:pic>
        <p:nvPicPr>
          <p:cNvPr id="84994" name="Picture 2" descr="C:\Users\karen\AppData\Local\Microsoft\Windows\Temporary Internet Files\Content.IE5\K7NQQD9I\MCBS01884_0000[1].wmf"/>
          <p:cNvPicPr>
            <a:picLocks noChangeAspect="1" noChangeArrowheads="1"/>
          </p:cNvPicPr>
          <p:nvPr/>
        </p:nvPicPr>
        <p:blipFill>
          <a:blip r:embed="rId3" cstate="print"/>
          <a:srcRect/>
          <a:stretch>
            <a:fillRect/>
          </a:stretch>
        </p:blipFill>
        <p:spPr bwMode="auto">
          <a:xfrm>
            <a:off x="7467600" y="4495800"/>
            <a:ext cx="762000" cy="76517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You expected your baby to be perfect</a:t>
            </a:r>
            <a:endParaRPr lang="en-US" sz="3600" dirty="0"/>
          </a:p>
        </p:txBody>
      </p:sp>
      <p:sp>
        <p:nvSpPr>
          <p:cNvPr id="3" name="Content Placeholder 2"/>
          <p:cNvSpPr>
            <a:spLocks noGrp="1"/>
          </p:cNvSpPr>
          <p:nvPr>
            <p:ph idx="1"/>
          </p:nvPr>
        </p:nvSpPr>
        <p:spPr>
          <a:xfrm>
            <a:off x="457200" y="1447800"/>
            <a:ext cx="8001000" cy="4724400"/>
          </a:xfrm>
        </p:spPr>
        <p:txBody>
          <a:bodyPr/>
          <a:lstStyle/>
          <a:p>
            <a:pPr>
              <a:buNone/>
            </a:pPr>
            <a:r>
              <a:rPr lang="en-US" sz="3000" dirty="0" smtClean="0"/>
              <a:t>Parents dream of who their babies will be, the joy they will bring and their possible futures, all before they are ever born.</a:t>
            </a:r>
          </a:p>
          <a:p>
            <a:pPr>
              <a:buNone/>
            </a:pPr>
            <a:r>
              <a:rPr lang="en-US" sz="3000" dirty="0" smtClean="0"/>
              <a:t>Your baby came with a surprise you never expected or thought about – hearing loss.</a:t>
            </a:r>
          </a:p>
          <a:p>
            <a:pPr>
              <a:buNone/>
            </a:pPr>
            <a:r>
              <a:rPr lang="en-US" sz="3000" dirty="0" smtClean="0"/>
              <a:t>You don’t want to believe it. </a:t>
            </a:r>
          </a:p>
          <a:p>
            <a:pPr>
              <a:buNone/>
            </a:pPr>
            <a:r>
              <a:rPr lang="en-US" sz="3000" dirty="0" smtClean="0"/>
              <a:t>It doesn’t seem real that your                  baby could have any problem. </a:t>
            </a:r>
          </a:p>
        </p:txBody>
      </p:sp>
      <p:pic>
        <p:nvPicPr>
          <p:cNvPr id="11266" name="Picture 2" descr="E:\EHDI Photos\Photos for PSA\dad 2 with baby.jpg"/>
          <p:cNvPicPr>
            <a:picLocks noChangeAspect="1" noChangeArrowheads="1"/>
          </p:cNvPicPr>
          <p:nvPr/>
        </p:nvPicPr>
        <p:blipFill>
          <a:blip r:embed="rId2" cstate="print">
            <a:duotone>
              <a:prstClr val="black"/>
              <a:schemeClr val="accent5">
                <a:tint val="45000"/>
                <a:satMod val="400000"/>
              </a:schemeClr>
            </a:duotone>
          </a:blip>
          <a:srcRect l="5814" t="31005" r="6973" b="8922"/>
          <a:stretch>
            <a:fillRect/>
          </a:stretch>
        </p:blipFill>
        <p:spPr bwMode="auto">
          <a:xfrm>
            <a:off x="6248400" y="3962400"/>
            <a:ext cx="2438400" cy="2519680"/>
          </a:xfrm>
          <a:prstGeom prst="rect">
            <a:avLst/>
          </a:prstGeom>
          <a:noFill/>
          <a:ln w="28575">
            <a:solidFill>
              <a:schemeClr val="accent2">
                <a:lumMod val="50000"/>
              </a:schemeClr>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‘through’ noise</a:t>
            </a:r>
            <a:endParaRPr lang="en-US" dirty="0"/>
          </a:p>
        </p:txBody>
      </p:sp>
      <p:sp>
        <p:nvSpPr>
          <p:cNvPr id="3" name="Content Placeholder 2"/>
          <p:cNvSpPr>
            <a:spLocks noGrp="1"/>
          </p:cNvSpPr>
          <p:nvPr>
            <p:ph idx="1"/>
          </p:nvPr>
        </p:nvSpPr>
        <p:spPr>
          <a:xfrm>
            <a:off x="457200" y="1524000"/>
            <a:ext cx="8077200" cy="4495800"/>
          </a:xfrm>
        </p:spPr>
        <p:txBody>
          <a:bodyPr/>
          <a:lstStyle/>
          <a:p>
            <a:pPr>
              <a:buNone/>
            </a:pPr>
            <a:r>
              <a:rPr lang="en-US" sz="3000" dirty="0" smtClean="0"/>
              <a:t>People have 2 ears to help them locate sound and also to help listen in noise.</a:t>
            </a:r>
          </a:p>
          <a:p>
            <a:pPr>
              <a:buNone/>
            </a:pPr>
            <a:r>
              <a:rPr lang="en-US" sz="3000" dirty="0" smtClean="0"/>
              <a:t>Without even being aware of it we use both ears when we are listening in noise by pointing one ear a bit more to the person we are trying to listen to and the other ear a bit more toward the noise. Our heads actually help to block out a bit of the noise so the one ear can ‘tune in’ better to the speaker or preferred sound.</a:t>
            </a:r>
            <a:endParaRPr lang="en-US"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in noise with one ear</a:t>
            </a:r>
            <a:endParaRPr lang="en-US" dirty="0"/>
          </a:p>
        </p:txBody>
      </p:sp>
      <p:sp>
        <p:nvSpPr>
          <p:cNvPr id="3" name="Content Placeholder 2"/>
          <p:cNvSpPr>
            <a:spLocks noGrp="1"/>
          </p:cNvSpPr>
          <p:nvPr>
            <p:ph idx="1"/>
          </p:nvPr>
        </p:nvSpPr>
        <p:spPr>
          <a:xfrm>
            <a:off x="457200" y="1447800"/>
            <a:ext cx="7924800" cy="4572000"/>
          </a:xfrm>
        </p:spPr>
        <p:txBody>
          <a:bodyPr/>
          <a:lstStyle/>
          <a:p>
            <a:pPr>
              <a:buNone/>
            </a:pPr>
            <a:r>
              <a:rPr lang="en-US" sz="3000" dirty="0" smtClean="0"/>
              <a:t>Children with only one normal hearing ear have greater difficulty locating where sounds are coming from and understanding speech or recognizing sounds when there is competing noise. </a:t>
            </a:r>
          </a:p>
          <a:p>
            <a:pPr>
              <a:buNone/>
            </a:pPr>
            <a:r>
              <a:rPr lang="en-US" sz="3000" dirty="0"/>
              <a:t>C</a:t>
            </a:r>
            <a:r>
              <a:rPr lang="en-US" sz="3000" dirty="0" smtClean="0"/>
              <a:t>hildren with one hearing ear will need </a:t>
            </a:r>
            <a:r>
              <a:rPr lang="en-US" sz="3000" u="sng" dirty="0" smtClean="0"/>
              <a:t>more time </a:t>
            </a:r>
            <a:r>
              <a:rPr lang="en-US" sz="3000" dirty="0" smtClean="0"/>
              <a:t>to locate sounds and it will take </a:t>
            </a:r>
            <a:r>
              <a:rPr lang="en-US" sz="3000" u="sng" dirty="0" smtClean="0"/>
              <a:t>more effort </a:t>
            </a:r>
            <a:r>
              <a:rPr lang="en-US" sz="3000" dirty="0" smtClean="0"/>
              <a:t>to focus on sounds in            background noise. They are more </a:t>
            </a:r>
            <a:r>
              <a:rPr lang="en-US" sz="3000" dirty="0"/>
              <a:t> </a:t>
            </a:r>
            <a:r>
              <a:rPr lang="en-US" sz="3000" dirty="0" smtClean="0"/>
              <a:t>            likely to </a:t>
            </a:r>
            <a:r>
              <a:rPr lang="en-US" sz="3000" u="sng" dirty="0" smtClean="0"/>
              <a:t>‘tune out’</a:t>
            </a:r>
            <a:r>
              <a:rPr lang="en-US" sz="3000" dirty="0" smtClean="0"/>
              <a:t> in noise.</a:t>
            </a:r>
          </a:p>
        </p:txBody>
      </p:sp>
      <p:pic>
        <p:nvPicPr>
          <p:cNvPr id="87042" name="Picture 2" descr="http://unrealitymag.com/wp-content/uploads/2009/06/waldo1.jpg"/>
          <p:cNvPicPr>
            <a:picLocks noChangeAspect="1" noChangeArrowheads="1"/>
          </p:cNvPicPr>
          <p:nvPr/>
        </p:nvPicPr>
        <p:blipFill>
          <a:blip r:embed="rId2" cstate="print"/>
          <a:srcRect l="40509" t="52489" r="40046" b="26678"/>
          <a:stretch>
            <a:fillRect/>
          </a:stretch>
        </p:blipFill>
        <p:spPr bwMode="auto">
          <a:xfrm>
            <a:off x="7239000" y="4816929"/>
            <a:ext cx="1905000" cy="204107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noise - scenario 1</a:t>
            </a:r>
            <a:endParaRPr lang="en-US" dirty="0"/>
          </a:p>
        </p:txBody>
      </p:sp>
      <p:sp>
        <p:nvSpPr>
          <p:cNvPr id="3" name="Content Placeholder 2"/>
          <p:cNvSpPr>
            <a:spLocks noGrp="1"/>
          </p:cNvSpPr>
          <p:nvPr>
            <p:ph idx="1"/>
          </p:nvPr>
        </p:nvSpPr>
        <p:spPr>
          <a:xfrm>
            <a:off x="533400" y="1447800"/>
            <a:ext cx="8001000" cy="4572000"/>
          </a:xfrm>
        </p:spPr>
        <p:txBody>
          <a:bodyPr/>
          <a:lstStyle/>
          <a:p>
            <a:pPr>
              <a:buNone/>
            </a:pPr>
            <a:r>
              <a:rPr lang="en-US" sz="3000" dirty="0" smtClean="0"/>
              <a:t>Mama is doing dishes and Marie is on the kitchen floor playing with plastic containers and a large wooden spoon. </a:t>
            </a:r>
          </a:p>
          <a:p>
            <a:pPr>
              <a:buNone/>
            </a:pPr>
            <a:r>
              <a:rPr lang="en-US" sz="3000" dirty="0" smtClean="0"/>
              <a:t>Except for when she is running water, mama talks about the big dish and the little dish; the red top and the green top; the spoon going bang, bang - providing the language that describes what Marie is interested in at the moment. </a:t>
            </a:r>
            <a:endParaRPr lang="en-US" sz="3000" dirty="0"/>
          </a:p>
        </p:txBody>
      </p:sp>
      <p:pic>
        <p:nvPicPr>
          <p:cNvPr id="86018" name="Picture 2" descr="C:\Users\karen\AppData\Local\Microsoft\Windows\Temporary Internet Files\Content.IE5\WOQ4YXCF\MCj02171660000[1].wmf"/>
          <p:cNvPicPr>
            <a:picLocks noChangeAspect="1" noChangeArrowheads="1"/>
          </p:cNvPicPr>
          <p:nvPr/>
        </p:nvPicPr>
        <p:blipFill>
          <a:blip r:embed="rId2" cstate="print"/>
          <a:srcRect/>
          <a:stretch>
            <a:fillRect/>
          </a:stretch>
        </p:blipFill>
        <p:spPr bwMode="auto">
          <a:xfrm>
            <a:off x="6858000" y="5257800"/>
            <a:ext cx="1589616" cy="1447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noise - scenario 2</a:t>
            </a:r>
            <a:endParaRPr lang="en-US" dirty="0"/>
          </a:p>
        </p:txBody>
      </p:sp>
      <p:sp>
        <p:nvSpPr>
          <p:cNvPr id="3" name="Content Placeholder 2"/>
          <p:cNvSpPr>
            <a:spLocks noGrp="1"/>
          </p:cNvSpPr>
          <p:nvPr>
            <p:ph idx="1"/>
          </p:nvPr>
        </p:nvSpPr>
        <p:spPr>
          <a:xfrm>
            <a:off x="533400" y="1447800"/>
            <a:ext cx="8001000" cy="4572000"/>
          </a:xfrm>
        </p:spPr>
        <p:txBody>
          <a:bodyPr/>
          <a:lstStyle/>
          <a:p>
            <a:pPr>
              <a:buNone/>
            </a:pPr>
            <a:r>
              <a:rPr lang="en-US" sz="3000" dirty="0" smtClean="0"/>
              <a:t>Mama is doing dishes and Marie is on the kitchen floor playing with plastic containers and a large wooden spoon. </a:t>
            </a:r>
          </a:p>
          <a:p>
            <a:pPr>
              <a:buNone/>
            </a:pPr>
            <a:r>
              <a:rPr lang="en-US" sz="3000" dirty="0" smtClean="0"/>
              <a:t>Mama is running water, and the television is on.  Mama tells Marie to play.</a:t>
            </a:r>
          </a:p>
          <a:p>
            <a:pPr>
              <a:buNone/>
            </a:pPr>
            <a:r>
              <a:rPr lang="en-US" sz="3000" dirty="0" smtClean="0"/>
              <a:t>Marie stops playing in a few minutes and Mama wonders why she bothered getting out things for Marie to play with. </a:t>
            </a:r>
            <a:endParaRPr lang="en-US" sz="3000" dirty="0"/>
          </a:p>
        </p:txBody>
      </p:sp>
      <p:pic>
        <p:nvPicPr>
          <p:cNvPr id="89089" name="Picture 1" descr="C:\Users\karen\AppData\Local\Microsoft\Windows\Temporary Internet Files\Content.IE5\M7SVFTFI\MCj02813300000[1].wmf"/>
          <p:cNvPicPr>
            <a:picLocks noChangeAspect="1" noChangeArrowheads="1"/>
          </p:cNvPicPr>
          <p:nvPr/>
        </p:nvPicPr>
        <p:blipFill>
          <a:blip r:embed="rId2" cstate="print"/>
          <a:srcRect/>
          <a:stretch>
            <a:fillRect/>
          </a:stretch>
        </p:blipFill>
        <p:spPr bwMode="auto">
          <a:xfrm>
            <a:off x="6553200" y="4800600"/>
            <a:ext cx="1503777" cy="149834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Potential impact of hearing loss in one ear on language learning</a:t>
            </a:r>
            <a:endParaRPr lang="en-US" sz="4000" dirty="0"/>
          </a:p>
        </p:txBody>
      </p:sp>
      <p:sp>
        <p:nvSpPr>
          <p:cNvPr id="3" name="Content Placeholder 2"/>
          <p:cNvSpPr>
            <a:spLocks noGrp="1"/>
          </p:cNvSpPr>
          <p:nvPr>
            <p:ph idx="1"/>
          </p:nvPr>
        </p:nvSpPr>
        <p:spPr>
          <a:xfrm>
            <a:off x="3886200" y="1447800"/>
            <a:ext cx="4648200" cy="4572000"/>
          </a:xfrm>
        </p:spPr>
        <p:txBody>
          <a:bodyPr/>
          <a:lstStyle/>
          <a:p>
            <a:pPr>
              <a:buNone/>
            </a:pPr>
            <a:r>
              <a:rPr lang="en-US" sz="3000" dirty="0" smtClean="0"/>
              <a:t>As many as one out of every three children with only one good hearing ear develop delays in the number of words they say by the time they are       15 – 18 months old.</a:t>
            </a:r>
            <a:endParaRPr lang="en-US" sz="3000" dirty="0"/>
          </a:p>
        </p:txBody>
      </p:sp>
      <p:sp>
        <p:nvSpPr>
          <p:cNvPr id="11" name="Oval 10"/>
          <p:cNvSpPr/>
          <p:nvPr/>
        </p:nvSpPr>
        <p:spPr bwMode="auto">
          <a:xfrm>
            <a:off x="838200" y="1447800"/>
            <a:ext cx="2514600" cy="2286000"/>
          </a:xfrm>
          <a:prstGeom prst="ellipse">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3" name="Straight Connector 12"/>
          <p:cNvCxnSpPr>
            <a:stCxn id="11" idx="0"/>
          </p:cNvCxnSpPr>
          <p:nvPr/>
        </p:nvCxnSpPr>
        <p:spPr bwMode="auto">
          <a:xfrm rot="16200000" flipH="1" flipV="1">
            <a:off x="1466850" y="2038350"/>
            <a:ext cx="1219200" cy="3810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15" name="Straight Connector 14"/>
          <p:cNvCxnSpPr>
            <a:endCxn id="11" idx="5"/>
          </p:cNvCxnSpPr>
          <p:nvPr/>
        </p:nvCxnSpPr>
        <p:spPr bwMode="auto">
          <a:xfrm>
            <a:off x="2057400" y="2667000"/>
            <a:ext cx="927145" cy="732023"/>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16" name="TextBox 15"/>
          <p:cNvSpPr txBox="1"/>
          <p:nvPr/>
        </p:nvSpPr>
        <p:spPr>
          <a:xfrm>
            <a:off x="2209800" y="1905000"/>
            <a:ext cx="914400" cy="707886"/>
          </a:xfrm>
          <a:prstGeom prst="rect">
            <a:avLst/>
          </a:prstGeom>
          <a:noFill/>
        </p:spPr>
        <p:txBody>
          <a:bodyPr wrap="square" rtlCol="0">
            <a:spAutoFit/>
          </a:bodyPr>
          <a:lstStyle/>
          <a:p>
            <a:r>
              <a:rPr lang="en-US" sz="4000" dirty="0" smtClean="0">
                <a:solidFill>
                  <a:schemeClr val="bg1"/>
                </a:solidFill>
              </a:rPr>
              <a:t>1/3</a:t>
            </a:r>
            <a:endParaRPr lang="en-US" sz="4000" dirty="0">
              <a:solidFill>
                <a:schemeClr val="bg1"/>
              </a:solidFill>
            </a:endParaRPr>
          </a:p>
        </p:txBody>
      </p:sp>
      <p:sp>
        <p:nvSpPr>
          <p:cNvPr id="17" name="TextBox 16"/>
          <p:cNvSpPr txBox="1"/>
          <p:nvPr/>
        </p:nvSpPr>
        <p:spPr>
          <a:xfrm>
            <a:off x="533400" y="3962400"/>
            <a:ext cx="3657600" cy="1815882"/>
          </a:xfrm>
          <a:prstGeom prst="rect">
            <a:avLst/>
          </a:prstGeom>
          <a:noFill/>
        </p:spPr>
        <p:txBody>
          <a:bodyPr wrap="square" rtlCol="0">
            <a:spAutoFit/>
          </a:bodyPr>
          <a:lstStyle/>
          <a:p>
            <a:pPr algn="ctr"/>
            <a:r>
              <a:rPr lang="en-US" sz="2800" dirty="0" smtClean="0">
                <a:solidFill>
                  <a:schemeClr val="accent2">
                    <a:lumMod val="50000"/>
                  </a:schemeClr>
                </a:solidFill>
              </a:rPr>
              <a:t>Not keeping a child’s daily ‘cup of language’ full </a:t>
            </a:r>
            <a:r>
              <a:rPr lang="en-US" sz="2800" u="sng" dirty="0" smtClean="0">
                <a:solidFill>
                  <a:schemeClr val="accent2">
                    <a:lumMod val="50000"/>
                  </a:schemeClr>
                </a:solidFill>
              </a:rPr>
              <a:t>will</a:t>
            </a:r>
            <a:r>
              <a:rPr lang="en-US" sz="2800" dirty="0" smtClean="0">
                <a:solidFill>
                  <a:schemeClr val="accent2">
                    <a:lumMod val="50000"/>
                  </a:schemeClr>
                </a:solidFill>
              </a:rPr>
              <a:t> have consequences!</a:t>
            </a:r>
            <a:endParaRPr lang="en-US" sz="2800" dirty="0">
              <a:solidFill>
                <a:schemeClr val="accent2">
                  <a:lumMod val="50000"/>
                </a:schemeClr>
              </a:solidFill>
            </a:endParaRPr>
          </a:p>
        </p:txBody>
      </p:sp>
      <p:pic>
        <p:nvPicPr>
          <p:cNvPr id="92168" name="Picture 8" descr="C:\Users\karen\AppData\Local\Microsoft\Windows\Temporary Internet Files\Content.IE5\K7NQQD9I\MCFD00443_0000[1].wmf"/>
          <p:cNvPicPr>
            <a:picLocks noChangeAspect="1" noChangeArrowheads="1"/>
          </p:cNvPicPr>
          <p:nvPr/>
        </p:nvPicPr>
        <p:blipFill>
          <a:blip r:embed="rId2" cstate="print"/>
          <a:srcRect/>
          <a:stretch>
            <a:fillRect/>
          </a:stretch>
        </p:blipFill>
        <p:spPr bwMode="auto">
          <a:xfrm flipH="1">
            <a:off x="6858000" y="5271516"/>
            <a:ext cx="1905000" cy="158648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noise - scenario 3</a:t>
            </a:r>
            <a:endParaRPr lang="en-US" dirty="0"/>
          </a:p>
        </p:txBody>
      </p:sp>
      <p:sp>
        <p:nvSpPr>
          <p:cNvPr id="3" name="Content Placeholder 2"/>
          <p:cNvSpPr>
            <a:spLocks noGrp="1"/>
          </p:cNvSpPr>
          <p:nvPr>
            <p:ph idx="1"/>
          </p:nvPr>
        </p:nvSpPr>
        <p:spPr>
          <a:xfrm>
            <a:off x="381000" y="1371600"/>
            <a:ext cx="8458200" cy="4724400"/>
          </a:xfrm>
        </p:spPr>
        <p:txBody>
          <a:bodyPr/>
          <a:lstStyle/>
          <a:p>
            <a:pPr>
              <a:buNone/>
            </a:pPr>
            <a:r>
              <a:rPr lang="en-US" sz="3000" dirty="0" smtClean="0"/>
              <a:t>Mama is doing dishes and the television is on. Marie is on the kitchen floor playing with containers and a spoon. Mama tells Marie to play with the dishes.</a:t>
            </a:r>
          </a:p>
          <a:p>
            <a:pPr>
              <a:buNone/>
            </a:pPr>
            <a:r>
              <a:rPr lang="en-US" sz="3000" dirty="0" smtClean="0"/>
              <a:t>Marie soon stops playing and crawls away toward a house plant. Mama tells her to not touch. Marie pulls the plant. Mama rushes over and tells her she is a bad girl.</a:t>
            </a:r>
          </a:p>
          <a:p>
            <a:pPr>
              <a:buNone/>
            </a:pPr>
            <a:r>
              <a:rPr lang="en-US" sz="3000" dirty="0" smtClean="0"/>
              <a:t>Marie tuned out in background noise. She had no warning before seeing Mama mad.</a:t>
            </a:r>
            <a:endParaRPr lang="en-US" sz="3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186737" cy="914400"/>
          </a:xfrm>
        </p:spPr>
        <p:txBody>
          <a:bodyPr/>
          <a:lstStyle/>
          <a:p>
            <a:r>
              <a:rPr lang="en-US" dirty="0" smtClean="0"/>
              <a:t>Potential behavior &amp; social issues</a:t>
            </a:r>
            <a:endParaRPr lang="en-US" dirty="0"/>
          </a:p>
        </p:txBody>
      </p:sp>
      <p:sp>
        <p:nvSpPr>
          <p:cNvPr id="3" name="Content Placeholder 2"/>
          <p:cNvSpPr>
            <a:spLocks noGrp="1"/>
          </p:cNvSpPr>
          <p:nvPr>
            <p:ph idx="1"/>
          </p:nvPr>
        </p:nvSpPr>
        <p:spPr>
          <a:xfrm>
            <a:off x="3810000" y="1447800"/>
            <a:ext cx="4724400" cy="4267200"/>
          </a:xfrm>
        </p:spPr>
        <p:txBody>
          <a:bodyPr/>
          <a:lstStyle/>
          <a:p>
            <a:pPr>
              <a:buNone/>
            </a:pPr>
            <a:r>
              <a:rPr lang="en-US" sz="3000" dirty="0">
                <a:solidFill>
                  <a:schemeClr val="tx1"/>
                </a:solidFill>
                <a:latin typeface="+mn-lt"/>
                <a:ea typeface="+mn-ea"/>
                <a:cs typeface="+mn-cs"/>
              </a:rPr>
              <a:t>Children with </a:t>
            </a:r>
            <a:r>
              <a:rPr lang="en-US" sz="3000" dirty="0" smtClean="0">
                <a:solidFill>
                  <a:schemeClr val="tx1"/>
                </a:solidFill>
                <a:latin typeface="+mn-lt"/>
                <a:ea typeface="+mn-ea"/>
                <a:cs typeface="+mn-cs"/>
              </a:rPr>
              <a:t>unilateral hearing </a:t>
            </a:r>
            <a:r>
              <a:rPr lang="en-US" sz="3000" dirty="0">
                <a:solidFill>
                  <a:schemeClr val="tx1"/>
                </a:solidFill>
                <a:latin typeface="+mn-lt"/>
                <a:ea typeface="+mn-ea"/>
                <a:cs typeface="+mn-cs"/>
              </a:rPr>
              <a:t>loss may find it hard to hear directions and soft speech. That can lead to frustration and poor behavior. One out of five </a:t>
            </a:r>
            <a:r>
              <a:rPr lang="en-US" sz="3000" dirty="0" smtClean="0">
                <a:solidFill>
                  <a:schemeClr val="tx1"/>
                </a:solidFill>
                <a:latin typeface="+mn-lt"/>
                <a:ea typeface="+mn-ea"/>
                <a:cs typeface="+mn-cs"/>
              </a:rPr>
              <a:t>children develop behavior           or social issues.</a:t>
            </a:r>
            <a:endParaRPr lang="en-US" sz="3000" b="1" dirty="0">
              <a:solidFill>
                <a:schemeClr val="tx1"/>
              </a:solidFill>
              <a:latin typeface="+mn-lt"/>
              <a:ea typeface="+mn-ea"/>
              <a:cs typeface="+mn-cs"/>
            </a:endParaRPr>
          </a:p>
          <a:p>
            <a:pPr>
              <a:buNone/>
            </a:pPr>
            <a:endParaRPr lang="en-US" sz="3000" dirty="0"/>
          </a:p>
        </p:txBody>
      </p:sp>
      <p:sp>
        <p:nvSpPr>
          <p:cNvPr id="4" name="Oval 3"/>
          <p:cNvSpPr/>
          <p:nvPr/>
        </p:nvSpPr>
        <p:spPr bwMode="auto">
          <a:xfrm>
            <a:off x="533400" y="1447800"/>
            <a:ext cx="2590800" cy="2438400"/>
          </a:xfrm>
          <a:prstGeom prst="ellipse">
            <a:avLst/>
          </a:prstGeom>
          <a:solidFill>
            <a:srgbClr val="00B050"/>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 name="Straight Connector 5"/>
          <p:cNvCxnSpPr>
            <a:stCxn id="4" idx="0"/>
          </p:cNvCxnSpPr>
          <p:nvPr/>
        </p:nvCxnSpPr>
        <p:spPr bwMode="auto">
          <a:xfrm rot="16200000" flipH="1">
            <a:off x="1219200" y="2057400"/>
            <a:ext cx="121920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flipV="1">
            <a:off x="1828800" y="2057400"/>
            <a:ext cx="1066800" cy="60960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16" name="TextBox 15"/>
          <p:cNvSpPr txBox="1"/>
          <p:nvPr/>
        </p:nvSpPr>
        <p:spPr>
          <a:xfrm>
            <a:off x="1905000" y="1752600"/>
            <a:ext cx="684803" cy="523220"/>
          </a:xfrm>
          <a:prstGeom prst="rect">
            <a:avLst/>
          </a:prstGeom>
          <a:noFill/>
        </p:spPr>
        <p:txBody>
          <a:bodyPr wrap="none" rtlCol="0">
            <a:spAutoFit/>
          </a:bodyPr>
          <a:lstStyle/>
          <a:p>
            <a:r>
              <a:rPr lang="en-US" sz="2800" dirty="0" smtClean="0">
                <a:solidFill>
                  <a:schemeClr val="bg1"/>
                </a:solidFill>
              </a:rPr>
              <a:t>1/5</a:t>
            </a:r>
            <a:endParaRPr lang="en-US" sz="2800" dirty="0">
              <a:solidFill>
                <a:schemeClr val="bg1"/>
              </a:solidFill>
            </a:endParaRPr>
          </a:p>
        </p:txBody>
      </p:sp>
      <p:sp>
        <p:nvSpPr>
          <p:cNvPr id="17" name="TextBox 16"/>
          <p:cNvSpPr txBox="1"/>
          <p:nvPr/>
        </p:nvSpPr>
        <p:spPr>
          <a:xfrm>
            <a:off x="533400" y="4114800"/>
            <a:ext cx="7802136" cy="2677656"/>
          </a:xfrm>
          <a:prstGeom prst="rect">
            <a:avLst/>
          </a:prstGeom>
          <a:noFill/>
        </p:spPr>
        <p:txBody>
          <a:bodyPr wrap="none" rtlCol="0">
            <a:spAutoFit/>
          </a:bodyPr>
          <a:lstStyle/>
          <a:p>
            <a:r>
              <a:rPr lang="en-US" sz="2800" dirty="0" smtClean="0"/>
              <a:t>As children get older</a:t>
            </a:r>
          </a:p>
          <a:p>
            <a:r>
              <a:rPr lang="en-US" sz="2800" dirty="0" smtClean="0"/>
              <a:t>they may think that</a:t>
            </a:r>
          </a:p>
          <a:p>
            <a:r>
              <a:rPr lang="en-US" sz="2800" dirty="0" smtClean="0"/>
              <a:t>other people are </a:t>
            </a:r>
          </a:p>
          <a:p>
            <a:r>
              <a:rPr lang="en-US" sz="2800" dirty="0" smtClean="0"/>
              <a:t>talking about them </a:t>
            </a:r>
          </a:p>
          <a:p>
            <a:r>
              <a:rPr lang="en-US" sz="2800" dirty="0" smtClean="0"/>
              <a:t>when they really just</a:t>
            </a:r>
          </a:p>
          <a:p>
            <a:r>
              <a:rPr lang="en-US" sz="2800" dirty="0" smtClean="0"/>
              <a:t>did not hear what was said, especially by peers.</a:t>
            </a:r>
          </a:p>
        </p:txBody>
      </p:sp>
      <p:pic>
        <p:nvPicPr>
          <p:cNvPr id="94210" name="Picture 2" descr="C:\Users\karen\AppData\Local\Microsoft\Windows\Temporary Internet Files\Content.IE5\WOQ4YXCF\MCj04406600000[1].png"/>
          <p:cNvPicPr>
            <a:picLocks noChangeAspect="1" noChangeArrowheads="1"/>
          </p:cNvPicPr>
          <p:nvPr/>
        </p:nvPicPr>
        <p:blipFill>
          <a:blip r:embed="rId2" cstate="print"/>
          <a:srcRect/>
          <a:stretch>
            <a:fillRect/>
          </a:stretch>
        </p:blipFill>
        <p:spPr bwMode="auto">
          <a:xfrm>
            <a:off x="7543800" y="4953000"/>
            <a:ext cx="1306523" cy="1356774"/>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learn ‘rules of behavior’</a:t>
            </a:r>
            <a:endParaRPr lang="en-US" dirty="0"/>
          </a:p>
        </p:txBody>
      </p:sp>
      <p:sp>
        <p:nvSpPr>
          <p:cNvPr id="3" name="Content Placeholder 2"/>
          <p:cNvSpPr>
            <a:spLocks noGrp="1"/>
          </p:cNvSpPr>
          <p:nvPr>
            <p:ph idx="1"/>
          </p:nvPr>
        </p:nvSpPr>
        <p:spPr/>
        <p:txBody>
          <a:bodyPr/>
          <a:lstStyle/>
          <a:p>
            <a:pPr>
              <a:buNone/>
            </a:pPr>
            <a:r>
              <a:rPr lang="en-US" sz="3000" dirty="0" smtClean="0"/>
              <a:t>Think about it – how did you learn to not touch something that is hot?</a:t>
            </a:r>
          </a:p>
          <a:p>
            <a:pPr>
              <a:buNone/>
            </a:pPr>
            <a:r>
              <a:rPr lang="en-US" sz="3000" dirty="0" smtClean="0"/>
              <a:t>A parent told you to not touch, showed you what ‘hot’ meant, and repeated it often.</a:t>
            </a:r>
          </a:p>
          <a:p>
            <a:pPr>
              <a:buNone/>
            </a:pPr>
            <a:r>
              <a:rPr lang="en-US" sz="3000" dirty="0" smtClean="0"/>
              <a:t>Children need to know the expectations, why it is wrong (hurt, dirty, impolite, mean), and to be praised when they are behaving well. </a:t>
            </a:r>
          </a:p>
          <a:p>
            <a:pPr>
              <a:buNone/>
            </a:pPr>
            <a:r>
              <a:rPr lang="en-US" sz="3000" dirty="0" smtClean="0"/>
              <a:t>They also can learn by overhearing when another child is scolded or warned.</a:t>
            </a:r>
            <a:endParaRPr lang="en-US" sz="3000" dirty="0"/>
          </a:p>
        </p:txBody>
      </p:sp>
      <p:pic>
        <p:nvPicPr>
          <p:cNvPr id="120834" name="Picture 2" descr="C:\Users\karen\AppData\Local\Microsoft\Windows\Temporary Internet Files\Content.IE5\K7NQQD9I\MCj00978910000[1].wmf"/>
          <p:cNvPicPr>
            <a:picLocks noChangeAspect="1" noChangeArrowheads="1"/>
          </p:cNvPicPr>
          <p:nvPr/>
        </p:nvPicPr>
        <p:blipFill>
          <a:blip r:embed="rId2" cstate="print"/>
          <a:srcRect/>
          <a:stretch>
            <a:fillRect/>
          </a:stretch>
        </p:blipFill>
        <p:spPr bwMode="auto">
          <a:xfrm>
            <a:off x="7620000" y="228600"/>
            <a:ext cx="1226363" cy="128605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behave with 1 ear</a:t>
            </a:r>
            <a:endParaRPr lang="en-US" dirty="0"/>
          </a:p>
        </p:txBody>
      </p:sp>
      <p:sp>
        <p:nvSpPr>
          <p:cNvPr id="3" name="Content Placeholder 2"/>
          <p:cNvSpPr>
            <a:spLocks noGrp="1"/>
          </p:cNvSpPr>
          <p:nvPr>
            <p:ph idx="1"/>
          </p:nvPr>
        </p:nvSpPr>
        <p:spPr>
          <a:xfrm>
            <a:off x="609600" y="1371600"/>
            <a:ext cx="7924800" cy="4648200"/>
          </a:xfrm>
        </p:spPr>
        <p:txBody>
          <a:bodyPr/>
          <a:lstStyle/>
          <a:p>
            <a:pPr>
              <a:buNone/>
            </a:pPr>
            <a:r>
              <a:rPr lang="en-US" sz="3000" dirty="0" smtClean="0"/>
              <a:t>Children may: </a:t>
            </a:r>
          </a:p>
          <a:p>
            <a:r>
              <a:rPr lang="en-US" sz="3000" dirty="0" smtClean="0"/>
              <a:t>Miss early warnings </a:t>
            </a:r>
            <a:r>
              <a:rPr lang="en-US" sz="3000" i="1" dirty="0" smtClean="0"/>
              <a:t>(don’t touch it Marie)</a:t>
            </a:r>
          </a:p>
          <a:p>
            <a:r>
              <a:rPr lang="en-US" sz="3000" dirty="0" smtClean="0"/>
              <a:t>Need more explanation or more times in which </a:t>
            </a:r>
            <a:r>
              <a:rPr lang="en-US" sz="3000" u="sng" dirty="0" smtClean="0"/>
              <a:t>expectations</a:t>
            </a:r>
            <a:r>
              <a:rPr lang="en-US" sz="3000" dirty="0" smtClean="0"/>
              <a:t> are explained </a:t>
            </a:r>
            <a:r>
              <a:rPr lang="en-US" sz="3000" i="1" dirty="0" smtClean="0"/>
              <a:t>(plants grow in dirt, dirt is messy, plants can be hurt if you pull on them, sometimes leaves are sharp, etc)</a:t>
            </a:r>
          </a:p>
          <a:p>
            <a:r>
              <a:rPr lang="en-US" sz="3000" dirty="0" smtClean="0"/>
              <a:t>Not learn by example as quickly </a:t>
            </a:r>
            <a:r>
              <a:rPr lang="en-US" sz="3000" i="1" dirty="0" smtClean="0"/>
              <a:t>(see another child warned or scolded but missed what the child did or said)</a:t>
            </a:r>
          </a:p>
          <a:p>
            <a:pPr>
              <a:buNone/>
            </a:pPr>
            <a:endParaRPr lang="en-US" sz="3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chances to good behavior</a:t>
            </a:r>
            <a:endParaRPr lang="en-US" dirty="0"/>
          </a:p>
        </p:txBody>
      </p:sp>
      <p:sp>
        <p:nvSpPr>
          <p:cNvPr id="3" name="Content Placeholder 2"/>
          <p:cNvSpPr>
            <a:spLocks noGrp="1"/>
          </p:cNvSpPr>
          <p:nvPr>
            <p:ph idx="1"/>
          </p:nvPr>
        </p:nvSpPr>
        <p:spPr>
          <a:xfrm>
            <a:off x="304800" y="1371600"/>
            <a:ext cx="8153400" cy="4572000"/>
          </a:xfrm>
        </p:spPr>
        <p:txBody>
          <a:bodyPr/>
          <a:lstStyle/>
          <a:p>
            <a:r>
              <a:rPr lang="en-US" sz="3000" dirty="0" smtClean="0"/>
              <a:t>Warnings should be given in close, no background noise, when the child is paying attention </a:t>
            </a:r>
          </a:p>
          <a:p>
            <a:r>
              <a:rPr lang="en-US" sz="3000" dirty="0" smtClean="0"/>
              <a:t>If another child is being warned or scolded the reason why should be made clear to the child with one hearing ear</a:t>
            </a:r>
          </a:p>
          <a:p>
            <a:r>
              <a:rPr lang="en-US" sz="3000" dirty="0" smtClean="0"/>
              <a:t>Explain again and again – the why of expectations (</a:t>
            </a:r>
            <a:r>
              <a:rPr lang="en-US" sz="3000" i="1" dirty="0" smtClean="0"/>
              <a:t>this builds language too!)</a:t>
            </a:r>
            <a:endParaRPr lang="en-US" sz="3000" dirty="0" smtClean="0"/>
          </a:p>
          <a:p>
            <a:r>
              <a:rPr lang="en-US" sz="3000" dirty="0" smtClean="0"/>
              <a:t>Make sure your child really heard </a:t>
            </a:r>
            <a:r>
              <a:rPr lang="en-US" sz="3000" i="1" dirty="0" smtClean="0"/>
              <a:t>and understood</a:t>
            </a:r>
            <a:r>
              <a:rPr lang="en-US" sz="3000" dirty="0" smtClean="0"/>
              <a:t> the warning before you punish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EHDI Photos\Photos for PSA\dad 2 with baby.jpg"/>
          <p:cNvPicPr>
            <a:picLocks noChangeAspect="1" noChangeArrowheads="1"/>
          </p:cNvPicPr>
          <p:nvPr/>
        </p:nvPicPr>
        <p:blipFill>
          <a:blip r:embed="rId2" cstate="print">
            <a:duotone>
              <a:schemeClr val="bg2">
                <a:shade val="45000"/>
                <a:satMod val="135000"/>
              </a:schemeClr>
              <a:prstClr val="white"/>
            </a:duotone>
          </a:blip>
          <a:srcRect l="5814" t="31005" r="6973" b="8922"/>
          <a:stretch>
            <a:fillRect/>
          </a:stretch>
        </p:blipFill>
        <p:spPr bwMode="auto">
          <a:xfrm>
            <a:off x="6400800" y="4191000"/>
            <a:ext cx="2438400" cy="2519680"/>
          </a:xfrm>
          <a:prstGeom prst="rect">
            <a:avLst/>
          </a:prstGeom>
          <a:noFill/>
          <a:ln w="28575">
            <a:solidFill>
              <a:schemeClr val="accent2">
                <a:lumMod val="50000"/>
              </a:schemeClr>
            </a:solidFill>
          </a:ln>
        </p:spPr>
      </p:pic>
      <p:sp>
        <p:nvSpPr>
          <p:cNvPr id="3" name="Content Placeholder 2"/>
          <p:cNvSpPr>
            <a:spLocks noGrp="1"/>
          </p:cNvSpPr>
          <p:nvPr>
            <p:ph idx="1"/>
          </p:nvPr>
        </p:nvSpPr>
        <p:spPr>
          <a:xfrm>
            <a:off x="457200" y="1447800"/>
            <a:ext cx="8001000" cy="4419600"/>
          </a:xfrm>
        </p:spPr>
        <p:txBody>
          <a:bodyPr/>
          <a:lstStyle/>
          <a:p>
            <a:pPr>
              <a:buNone/>
            </a:pPr>
            <a:r>
              <a:rPr lang="en-US" sz="3000" dirty="0" smtClean="0"/>
              <a:t>It </a:t>
            </a:r>
            <a:r>
              <a:rPr lang="en-US" sz="3000" u="sng" dirty="0" smtClean="0"/>
              <a:t>is</a:t>
            </a:r>
            <a:r>
              <a:rPr lang="en-US" sz="3000" dirty="0" smtClean="0"/>
              <a:t> real. You have a baby with a hearing loss in one ear that will never go away. </a:t>
            </a:r>
          </a:p>
          <a:p>
            <a:pPr>
              <a:buNone/>
            </a:pPr>
            <a:r>
              <a:rPr lang="en-US" sz="3000" dirty="0" smtClean="0"/>
              <a:t>Maybe that ear looks different. Maybe it looks perfect – just like the other ear.</a:t>
            </a:r>
            <a:endParaRPr lang="en-US" sz="3000" dirty="0"/>
          </a:p>
          <a:p>
            <a:pPr>
              <a:buNone/>
            </a:pPr>
            <a:r>
              <a:rPr lang="en-US" sz="3000" dirty="0" smtClean="0"/>
              <a:t>The hearing loss will be a part of him every day of his life. </a:t>
            </a:r>
          </a:p>
          <a:p>
            <a:pPr>
              <a:buNone/>
            </a:pPr>
            <a:r>
              <a:rPr lang="en-US" sz="3000" dirty="0" smtClean="0"/>
              <a:t>You are thankful that hearing loss                  is only in one ear but don’t want                him to have it at all.</a:t>
            </a:r>
          </a:p>
        </p:txBody>
      </p:sp>
      <p:sp>
        <p:nvSpPr>
          <p:cNvPr id="2" name="Title 1"/>
          <p:cNvSpPr>
            <a:spLocks noGrp="1"/>
          </p:cNvSpPr>
          <p:nvPr>
            <p:ph type="title"/>
          </p:nvPr>
        </p:nvSpPr>
        <p:spPr>
          <a:xfrm>
            <a:off x="195263" y="228600"/>
            <a:ext cx="8415337" cy="914400"/>
          </a:xfrm>
        </p:spPr>
        <p:txBody>
          <a:bodyPr/>
          <a:lstStyle/>
          <a:p>
            <a:r>
              <a:rPr lang="en-US" sz="3600" dirty="0" smtClean="0"/>
              <a:t>You want to believe your baby is perfect</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subtle social rules</a:t>
            </a:r>
            <a:endParaRPr lang="en-US" dirty="0"/>
          </a:p>
        </p:txBody>
      </p:sp>
      <p:sp>
        <p:nvSpPr>
          <p:cNvPr id="3" name="Content Placeholder 2"/>
          <p:cNvSpPr>
            <a:spLocks noGrp="1"/>
          </p:cNvSpPr>
          <p:nvPr>
            <p:ph idx="1"/>
          </p:nvPr>
        </p:nvSpPr>
        <p:spPr>
          <a:xfrm>
            <a:off x="533400" y="1371600"/>
            <a:ext cx="7924800" cy="4419600"/>
          </a:xfrm>
        </p:spPr>
        <p:txBody>
          <a:bodyPr/>
          <a:lstStyle/>
          <a:p>
            <a:pPr>
              <a:buNone/>
            </a:pPr>
            <a:r>
              <a:rPr lang="en-US" sz="3000" dirty="0" smtClean="0"/>
              <a:t>Children in ‘rugged listening conditions’ often miss subtle social exchanges.</a:t>
            </a:r>
          </a:p>
          <a:p>
            <a:pPr>
              <a:buNone/>
            </a:pPr>
            <a:r>
              <a:rPr lang="en-US" sz="3000" dirty="0" smtClean="0"/>
              <a:t>May hear 2 children close by speaking. When the child looks up he sees the other children looking at him. The child who wasn’t able to catch part of what the others were saying may think that he was being talked about. He may feel self-conscious or even angry. </a:t>
            </a:r>
          </a:p>
          <a:p>
            <a:pPr>
              <a:buNone/>
            </a:pPr>
            <a:r>
              <a:rPr lang="en-US" sz="3000" dirty="0" smtClean="0"/>
              <a:t>Social scenarios should be role played. </a:t>
            </a:r>
            <a:endParaRPr lang="en-US" sz="3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C:\Users\karen\AppData\Local\Microsoft\Windows\Temporary Internet Files\Content.IE5\WOQ4YXCF\MCj02332200000[1].wmf"/>
          <p:cNvPicPr>
            <a:picLocks noChangeAspect="1" noChangeArrowheads="1"/>
          </p:cNvPicPr>
          <p:nvPr/>
        </p:nvPicPr>
        <p:blipFill>
          <a:blip r:embed="rId2" cstate="print">
            <a:lum bright="20000"/>
          </a:blip>
          <a:srcRect/>
          <a:stretch>
            <a:fillRect/>
          </a:stretch>
        </p:blipFill>
        <p:spPr bwMode="auto">
          <a:xfrm flipH="1">
            <a:off x="7620000" y="228600"/>
            <a:ext cx="1190388" cy="1679726"/>
          </a:xfrm>
          <a:prstGeom prst="rect">
            <a:avLst/>
          </a:prstGeom>
          <a:noFill/>
        </p:spPr>
      </p:pic>
      <p:sp>
        <p:nvSpPr>
          <p:cNvPr id="2" name="Title 1"/>
          <p:cNvSpPr>
            <a:spLocks noGrp="1"/>
          </p:cNvSpPr>
          <p:nvPr>
            <p:ph type="title"/>
          </p:nvPr>
        </p:nvSpPr>
        <p:spPr>
          <a:xfrm>
            <a:off x="1" y="228600"/>
            <a:ext cx="8839200" cy="914400"/>
          </a:xfrm>
        </p:spPr>
        <p:txBody>
          <a:bodyPr/>
          <a:lstStyle/>
          <a:p>
            <a:r>
              <a:rPr lang="en-US" sz="4000" dirty="0" smtClean="0"/>
              <a:t>Something families need to know!</a:t>
            </a:r>
            <a:endParaRPr lang="en-US" sz="4000" dirty="0"/>
          </a:p>
        </p:txBody>
      </p:sp>
      <p:sp>
        <p:nvSpPr>
          <p:cNvPr id="3" name="Content Placeholder 2"/>
          <p:cNvSpPr>
            <a:spLocks noGrp="1"/>
          </p:cNvSpPr>
          <p:nvPr>
            <p:ph idx="1"/>
          </p:nvPr>
        </p:nvSpPr>
        <p:spPr>
          <a:xfrm>
            <a:off x="381000" y="1371600"/>
            <a:ext cx="8153400" cy="4419600"/>
          </a:xfrm>
        </p:spPr>
        <p:txBody>
          <a:bodyPr/>
          <a:lstStyle/>
          <a:p>
            <a:pPr>
              <a:buNone/>
            </a:pPr>
            <a:r>
              <a:rPr lang="en-US" sz="3000" b="1" dirty="0" smtClean="0">
                <a:solidFill>
                  <a:schemeClr val="accent2">
                    <a:lumMod val="75000"/>
                  </a:schemeClr>
                </a:solidFill>
              </a:rPr>
              <a:t>Hearing does not always stay the same. </a:t>
            </a:r>
          </a:p>
          <a:p>
            <a:pPr>
              <a:buNone/>
            </a:pPr>
            <a:r>
              <a:rPr lang="en-US" sz="3000" dirty="0" smtClean="0"/>
              <a:t>Children can have ear infection that can cause hearing loss in both ears. This additional hearing loss will affect them more than other children because they are relying so heavily on their one better hearing ear for listening and learning. </a:t>
            </a:r>
          </a:p>
          <a:p>
            <a:pPr>
              <a:buNone/>
            </a:pPr>
            <a:r>
              <a:rPr lang="en-US" sz="3000" dirty="0" smtClean="0"/>
              <a:t>Hearing can be damaged by loud noises, even when they occur only once. </a:t>
            </a:r>
            <a:endParaRPr lang="en-US" sz="3000" dirty="0"/>
          </a:p>
        </p:txBody>
      </p:sp>
      <p:pic>
        <p:nvPicPr>
          <p:cNvPr id="96258" name="Picture 2" descr="C:\Users\karen\AppData\Local\Microsoft\Windows\Temporary Internet Files\Content.IE5\K7NQQD9I\MCj04257400000[1].wmf"/>
          <p:cNvPicPr>
            <a:picLocks noChangeAspect="1" noChangeArrowheads="1"/>
          </p:cNvPicPr>
          <p:nvPr/>
        </p:nvPicPr>
        <p:blipFill>
          <a:blip r:embed="rId3" cstate="print"/>
          <a:srcRect/>
          <a:stretch>
            <a:fillRect/>
          </a:stretch>
        </p:blipFill>
        <p:spPr bwMode="auto">
          <a:xfrm flipH="1">
            <a:off x="7038975" y="5384800"/>
            <a:ext cx="2105025" cy="14732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839200" cy="914400"/>
          </a:xfrm>
        </p:spPr>
        <p:txBody>
          <a:bodyPr/>
          <a:lstStyle/>
          <a:p>
            <a:r>
              <a:rPr lang="en-US" sz="4000" dirty="0" smtClean="0"/>
              <a:t>Families need to know…</a:t>
            </a:r>
            <a:endParaRPr lang="en-US" sz="4000" dirty="0"/>
          </a:p>
        </p:txBody>
      </p:sp>
      <p:sp>
        <p:nvSpPr>
          <p:cNvPr id="3" name="Content Placeholder 2"/>
          <p:cNvSpPr>
            <a:spLocks noGrp="1"/>
          </p:cNvSpPr>
          <p:nvPr>
            <p:ph idx="1"/>
          </p:nvPr>
        </p:nvSpPr>
        <p:spPr>
          <a:xfrm>
            <a:off x="533400" y="1371600"/>
            <a:ext cx="7924800" cy="685800"/>
          </a:xfrm>
        </p:spPr>
        <p:txBody>
          <a:bodyPr/>
          <a:lstStyle/>
          <a:p>
            <a:pPr>
              <a:buNone/>
            </a:pPr>
            <a:r>
              <a:rPr lang="en-US" b="1" dirty="0" smtClean="0">
                <a:solidFill>
                  <a:schemeClr val="accent2">
                    <a:lumMod val="75000"/>
                  </a:schemeClr>
                </a:solidFill>
              </a:rPr>
              <a:t>Hearing does not always stay the same. </a:t>
            </a:r>
          </a:p>
        </p:txBody>
      </p:sp>
      <p:sp>
        <p:nvSpPr>
          <p:cNvPr id="4" name="Oval 3"/>
          <p:cNvSpPr/>
          <p:nvPr/>
        </p:nvSpPr>
        <p:spPr bwMode="auto">
          <a:xfrm>
            <a:off x="533400" y="1981200"/>
            <a:ext cx="2438400" cy="2362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6" name="Straight Connector 5"/>
          <p:cNvCxnSpPr>
            <a:stCxn id="4" idx="0"/>
          </p:cNvCxnSpPr>
          <p:nvPr/>
        </p:nvCxnSpPr>
        <p:spPr bwMode="auto">
          <a:xfrm rot="16200000" flipH="1">
            <a:off x="1143000" y="2590800"/>
            <a:ext cx="1219200" cy="0"/>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8" name="Straight Connector 7"/>
          <p:cNvCxnSpPr>
            <a:endCxn id="4" idx="6"/>
          </p:cNvCxnSpPr>
          <p:nvPr/>
        </p:nvCxnSpPr>
        <p:spPr bwMode="auto">
          <a:xfrm flipV="1">
            <a:off x="1752600" y="3162300"/>
            <a:ext cx="1219200" cy="3810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14" name="TextBox 13"/>
          <p:cNvSpPr txBox="1"/>
          <p:nvPr/>
        </p:nvSpPr>
        <p:spPr>
          <a:xfrm>
            <a:off x="1905000" y="2667000"/>
            <a:ext cx="753732" cy="584775"/>
          </a:xfrm>
          <a:prstGeom prst="rect">
            <a:avLst/>
          </a:prstGeom>
          <a:noFill/>
        </p:spPr>
        <p:txBody>
          <a:bodyPr wrap="square" rtlCol="0">
            <a:spAutoFit/>
          </a:bodyPr>
          <a:lstStyle/>
          <a:p>
            <a:r>
              <a:rPr lang="en-US" sz="3200" b="1" dirty="0" smtClean="0">
                <a:solidFill>
                  <a:schemeClr val="bg1"/>
                </a:solidFill>
              </a:rPr>
              <a:t>1/4</a:t>
            </a:r>
            <a:endParaRPr lang="en-US" sz="3200" b="1" dirty="0">
              <a:solidFill>
                <a:schemeClr val="bg1"/>
              </a:solidFill>
            </a:endParaRPr>
          </a:p>
        </p:txBody>
      </p:sp>
      <p:sp>
        <p:nvSpPr>
          <p:cNvPr id="15" name="TextBox 14"/>
          <p:cNvSpPr txBox="1"/>
          <p:nvPr/>
        </p:nvSpPr>
        <p:spPr>
          <a:xfrm>
            <a:off x="3200400" y="1905000"/>
            <a:ext cx="5155808" cy="2400657"/>
          </a:xfrm>
          <a:prstGeom prst="rect">
            <a:avLst/>
          </a:prstGeom>
          <a:noFill/>
        </p:spPr>
        <p:txBody>
          <a:bodyPr wrap="square" rtlCol="0">
            <a:spAutoFit/>
          </a:bodyPr>
          <a:lstStyle/>
          <a:p>
            <a:r>
              <a:rPr lang="en-US" sz="3000" dirty="0" smtClean="0"/>
              <a:t>It appears that one out of </a:t>
            </a:r>
          </a:p>
          <a:p>
            <a:r>
              <a:rPr lang="en-US" sz="3000" dirty="0" smtClean="0"/>
              <a:t>every four children with one </a:t>
            </a:r>
          </a:p>
          <a:p>
            <a:r>
              <a:rPr lang="en-US" sz="3000" dirty="0" smtClean="0"/>
              <a:t>normal hearing ear </a:t>
            </a:r>
            <a:r>
              <a:rPr lang="en-US" sz="3000" b="1" dirty="0" smtClean="0">
                <a:solidFill>
                  <a:schemeClr val="accent2">
                    <a:lumMod val="50000"/>
                  </a:schemeClr>
                </a:solidFill>
              </a:rPr>
              <a:t>will develop hearing loss in their better hearing ear.</a:t>
            </a:r>
            <a:endParaRPr lang="en-US" sz="3000" b="1" dirty="0">
              <a:solidFill>
                <a:schemeClr val="accent2">
                  <a:lumMod val="50000"/>
                </a:schemeClr>
              </a:solidFill>
            </a:endParaRPr>
          </a:p>
        </p:txBody>
      </p:sp>
      <p:sp>
        <p:nvSpPr>
          <p:cNvPr id="16" name="TextBox 15"/>
          <p:cNvSpPr txBox="1"/>
          <p:nvPr/>
        </p:nvSpPr>
        <p:spPr>
          <a:xfrm>
            <a:off x="533400" y="4267200"/>
            <a:ext cx="7765267" cy="1938992"/>
          </a:xfrm>
          <a:prstGeom prst="rect">
            <a:avLst/>
          </a:prstGeom>
          <a:noFill/>
        </p:spPr>
        <p:txBody>
          <a:bodyPr wrap="none" rtlCol="0">
            <a:spAutoFit/>
          </a:bodyPr>
          <a:lstStyle/>
          <a:p>
            <a:r>
              <a:rPr lang="en-US" sz="3000" dirty="0" smtClean="0"/>
              <a:t>This appears true for the children normal</a:t>
            </a:r>
          </a:p>
          <a:p>
            <a:r>
              <a:rPr lang="en-US" sz="3000" dirty="0" smtClean="0"/>
              <a:t>looking ears, not those born with a deformed</a:t>
            </a:r>
          </a:p>
          <a:p>
            <a:r>
              <a:rPr lang="en-US" sz="3000" dirty="0" smtClean="0"/>
              <a:t>ear. We cannot predict which children will </a:t>
            </a:r>
          </a:p>
          <a:p>
            <a:r>
              <a:rPr lang="en-US" sz="3000" dirty="0" smtClean="0"/>
              <a:t>end up </a:t>
            </a:r>
            <a:r>
              <a:rPr lang="en-US" sz="3000" dirty="0" smtClean="0">
                <a:solidFill>
                  <a:srgbClr val="FF0000"/>
                </a:solidFill>
              </a:rPr>
              <a:t>having permanent loss in both ears</a:t>
            </a:r>
            <a:r>
              <a:rPr lang="en-US" sz="3000" dirty="0" smtClean="0"/>
              <a:t>!</a:t>
            </a:r>
            <a:endParaRPr lang="en-US" sz="3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additional hearing loss…</a:t>
            </a:r>
            <a:endParaRPr lang="en-US" dirty="0"/>
          </a:p>
        </p:txBody>
      </p:sp>
      <p:sp>
        <p:nvSpPr>
          <p:cNvPr id="3" name="Content Placeholder 2"/>
          <p:cNvSpPr>
            <a:spLocks noGrp="1"/>
          </p:cNvSpPr>
          <p:nvPr>
            <p:ph idx="1"/>
          </p:nvPr>
        </p:nvSpPr>
        <p:spPr>
          <a:xfrm>
            <a:off x="609600" y="1600200"/>
            <a:ext cx="8077200" cy="4419600"/>
          </a:xfrm>
        </p:spPr>
        <p:txBody>
          <a:bodyPr/>
          <a:lstStyle/>
          <a:p>
            <a:pPr>
              <a:buFontTx/>
              <a:buChar char="-"/>
            </a:pPr>
            <a:r>
              <a:rPr lang="en-US" sz="3000" dirty="0" smtClean="0"/>
              <a:t>In the better hearing ear</a:t>
            </a:r>
          </a:p>
          <a:p>
            <a:pPr>
              <a:buFontTx/>
              <a:buChar char="-"/>
            </a:pPr>
            <a:r>
              <a:rPr lang="en-US" sz="3000" dirty="0" smtClean="0"/>
              <a:t>Or in the poor hearing ear </a:t>
            </a:r>
          </a:p>
          <a:p>
            <a:pPr>
              <a:buNone/>
            </a:pPr>
            <a:r>
              <a:rPr lang="en-US" sz="3000" dirty="0"/>
              <a:t> </a:t>
            </a:r>
            <a:r>
              <a:rPr lang="en-US" sz="3000" b="1" dirty="0" smtClean="0">
                <a:solidFill>
                  <a:schemeClr val="accent2">
                    <a:lumMod val="50000"/>
                  </a:schemeClr>
                </a:solidFill>
              </a:rPr>
              <a:t>WILL </a:t>
            </a:r>
            <a:r>
              <a:rPr lang="en-US" sz="3000" dirty="0" smtClean="0"/>
              <a:t>increase the child’s chance of developing greater listening, language, behavior and learning issues.</a:t>
            </a:r>
          </a:p>
          <a:p>
            <a:pPr>
              <a:buNone/>
            </a:pPr>
            <a:r>
              <a:rPr lang="en-US" sz="3000" dirty="0" smtClean="0"/>
              <a:t>This does NOT mean that ¼ of these children become deaf in both ears, just that some amount of additional hearing loss – </a:t>
            </a:r>
            <a:r>
              <a:rPr lang="en-US" sz="3000" i="1" dirty="0" smtClean="0"/>
              <a:t>great or small</a:t>
            </a:r>
            <a:r>
              <a:rPr lang="en-US" sz="3000" dirty="0" smtClean="0"/>
              <a:t> - will develop.</a:t>
            </a:r>
            <a:endParaRPr lang="en-US" sz="3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descr="C:\Users\karen\AppData\Local\Microsoft\Windows\Temporary Internet Files\Content.IE5\WOQ4YXCF\MCj03981330000[1].wmf"/>
          <p:cNvPicPr>
            <a:picLocks noChangeAspect="1" noChangeArrowheads="1"/>
          </p:cNvPicPr>
          <p:nvPr/>
        </p:nvPicPr>
        <p:blipFill>
          <a:blip r:embed="rId2" cstate="print"/>
          <a:srcRect/>
          <a:stretch>
            <a:fillRect/>
          </a:stretch>
        </p:blipFill>
        <p:spPr bwMode="auto">
          <a:xfrm>
            <a:off x="6629400" y="3657600"/>
            <a:ext cx="2133600" cy="2037008"/>
          </a:xfrm>
          <a:prstGeom prst="rect">
            <a:avLst/>
          </a:prstGeom>
          <a:noFill/>
        </p:spPr>
      </p:pic>
      <p:sp>
        <p:nvSpPr>
          <p:cNvPr id="3" name="Content Placeholder 2"/>
          <p:cNvSpPr>
            <a:spLocks noGrp="1"/>
          </p:cNvSpPr>
          <p:nvPr>
            <p:ph idx="1"/>
          </p:nvPr>
        </p:nvSpPr>
        <p:spPr>
          <a:xfrm>
            <a:off x="381000" y="1371600"/>
            <a:ext cx="8305800" cy="4648200"/>
          </a:xfrm>
        </p:spPr>
        <p:txBody>
          <a:bodyPr/>
          <a:lstStyle/>
          <a:p>
            <a:pPr>
              <a:buNone/>
            </a:pPr>
            <a:r>
              <a:rPr lang="en-US" sz="3000" dirty="0" smtClean="0"/>
              <a:t>Children with developmental issues related to hearing normally in only one ear do </a:t>
            </a:r>
            <a:r>
              <a:rPr lang="en-US" sz="3000" u="sng" dirty="0" smtClean="0"/>
              <a:t>not</a:t>
            </a:r>
            <a:r>
              <a:rPr lang="en-US" sz="3000" dirty="0" smtClean="0"/>
              <a:t> outgrow them by school-age.</a:t>
            </a:r>
          </a:p>
          <a:p>
            <a:pPr>
              <a:buNone/>
            </a:pPr>
            <a:r>
              <a:rPr lang="en-US" sz="3000" b="1" dirty="0" smtClean="0">
                <a:solidFill>
                  <a:schemeClr val="accent2">
                    <a:lumMod val="50000"/>
                  </a:schemeClr>
                </a:solidFill>
              </a:rPr>
              <a:t>Children with unilateral hearing loss are at </a:t>
            </a:r>
            <a:r>
              <a:rPr lang="en-US" sz="3000" b="1" dirty="0" smtClean="0">
                <a:solidFill>
                  <a:srgbClr val="FF0000"/>
                </a:solidFill>
              </a:rPr>
              <a:t>10 times the risk </a:t>
            </a:r>
            <a:r>
              <a:rPr lang="en-US" sz="3000" b="1" dirty="0" smtClean="0">
                <a:solidFill>
                  <a:schemeClr val="accent2">
                    <a:lumMod val="50000"/>
                  </a:schemeClr>
                </a:solidFill>
              </a:rPr>
              <a:t>for school problems as those with 2 good ears.</a:t>
            </a:r>
          </a:p>
          <a:p>
            <a:pPr>
              <a:buNone/>
            </a:pPr>
            <a:r>
              <a:rPr lang="en-US" sz="3000" dirty="0" smtClean="0"/>
              <a:t>   1/3 – 1/2 of children with unilateral hearing loss repeat a grade or require special education services in school. </a:t>
            </a:r>
          </a:p>
          <a:p>
            <a:pPr>
              <a:buNone/>
            </a:pPr>
            <a:r>
              <a:rPr lang="en-US" sz="3000" b="1" dirty="0" smtClean="0">
                <a:solidFill>
                  <a:schemeClr val="accent2">
                    <a:lumMod val="50000"/>
                  </a:schemeClr>
                </a:solidFill>
              </a:rPr>
              <a:t>We do not know what predicts problems!</a:t>
            </a:r>
            <a:endParaRPr lang="en-US" sz="3000" b="1" dirty="0">
              <a:solidFill>
                <a:schemeClr val="accent2">
                  <a:lumMod val="50000"/>
                </a:schemeClr>
              </a:solidFill>
            </a:endParaRPr>
          </a:p>
        </p:txBody>
      </p:sp>
      <p:sp>
        <p:nvSpPr>
          <p:cNvPr id="2" name="Title 1"/>
          <p:cNvSpPr>
            <a:spLocks noGrp="1"/>
          </p:cNvSpPr>
          <p:nvPr>
            <p:ph type="title"/>
          </p:nvPr>
        </p:nvSpPr>
        <p:spPr/>
        <p:txBody>
          <a:bodyPr/>
          <a:lstStyle/>
          <a:p>
            <a:r>
              <a:rPr lang="en-US" sz="3600" dirty="0" smtClean="0"/>
              <a:t>Hearing in only one ear </a:t>
            </a:r>
            <a:r>
              <a:rPr lang="en-US" sz="3600" b="1" dirty="0" smtClean="0"/>
              <a:t>IS</a:t>
            </a:r>
            <a:r>
              <a:rPr lang="en-US" sz="3600" dirty="0" smtClean="0"/>
              <a:t> a big deal</a:t>
            </a:r>
            <a:endParaRPr lang="en-US" sz="3600" dirty="0"/>
          </a:p>
        </p:txBody>
      </p:sp>
      <p:sp>
        <p:nvSpPr>
          <p:cNvPr id="6" name="TextBox 5"/>
          <p:cNvSpPr txBox="1"/>
          <p:nvPr/>
        </p:nvSpPr>
        <p:spPr>
          <a:xfrm rot="16200000">
            <a:off x="-201267" y="4697069"/>
            <a:ext cx="1596912" cy="584775"/>
          </a:xfrm>
          <a:prstGeom prst="rect">
            <a:avLst/>
          </a:prstGeom>
          <a:noFill/>
        </p:spPr>
        <p:txBody>
          <a:bodyPr wrap="none" rtlCol="0">
            <a:spAutoFit/>
          </a:bodyPr>
          <a:lstStyle/>
          <a:p>
            <a:r>
              <a:rPr lang="en-US" sz="3200" dirty="0" smtClean="0">
                <a:solidFill>
                  <a:srgbClr val="FF0000"/>
                </a:solidFill>
              </a:rPr>
              <a:t>33-50%</a:t>
            </a:r>
            <a:endParaRPr lang="en-US" sz="3200"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 #1</a:t>
            </a:r>
            <a:endParaRPr lang="en-US" dirty="0"/>
          </a:p>
        </p:txBody>
      </p:sp>
      <p:sp>
        <p:nvSpPr>
          <p:cNvPr id="3" name="Content Placeholder 2"/>
          <p:cNvSpPr>
            <a:spLocks noGrp="1"/>
          </p:cNvSpPr>
          <p:nvPr>
            <p:ph idx="1"/>
          </p:nvPr>
        </p:nvSpPr>
        <p:spPr>
          <a:xfrm>
            <a:off x="381000" y="1371600"/>
            <a:ext cx="8382000" cy="4648200"/>
          </a:xfrm>
        </p:spPr>
        <p:txBody>
          <a:bodyPr/>
          <a:lstStyle/>
          <a:p>
            <a:pPr>
              <a:buNone/>
            </a:pPr>
            <a:r>
              <a:rPr lang="en-US" sz="3000" dirty="0" smtClean="0"/>
              <a:t>The most important thing to do is to advocate for your child’s needs.</a:t>
            </a:r>
          </a:p>
          <a:p>
            <a:pPr>
              <a:buNone/>
            </a:pPr>
            <a:r>
              <a:rPr lang="en-US" sz="3000" dirty="0" smtClean="0"/>
              <a:t>Some physicians and audiologists may not be aware of the research we now know about the potential consequences to 1/3 to 1/2 of children with unilateral hearing loss.</a:t>
            </a:r>
          </a:p>
          <a:p>
            <a:pPr>
              <a:buNone/>
            </a:pPr>
            <a:r>
              <a:rPr lang="en-US" sz="3000" dirty="0" smtClean="0"/>
              <a:t>We do not know how to predict which children will be affected – it could be </a:t>
            </a:r>
            <a:r>
              <a:rPr lang="en-US" sz="3000" u="sng" dirty="0" smtClean="0"/>
              <a:t>your</a:t>
            </a:r>
            <a:r>
              <a:rPr lang="en-US" sz="3000" dirty="0" smtClean="0"/>
              <a:t> child. You may prevent issues from developing by helping your child now!</a:t>
            </a:r>
            <a:endParaRPr lang="en-US" sz="3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 #2</a:t>
            </a:r>
            <a:endParaRPr lang="en-US" dirty="0"/>
          </a:p>
        </p:txBody>
      </p:sp>
      <p:sp>
        <p:nvSpPr>
          <p:cNvPr id="3" name="Content Placeholder 2"/>
          <p:cNvSpPr>
            <a:spLocks noGrp="1"/>
          </p:cNvSpPr>
          <p:nvPr>
            <p:ph idx="1"/>
          </p:nvPr>
        </p:nvSpPr>
        <p:spPr>
          <a:xfrm>
            <a:off x="381000" y="1295400"/>
            <a:ext cx="8077200" cy="4572000"/>
          </a:xfrm>
        </p:spPr>
        <p:txBody>
          <a:bodyPr/>
          <a:lstStyle/>
          <a:p>
            <a:pPr>
              <a:buNone/>
            </a:pPr>
            <a:r>
              <a:rPr lang="en-US" sz="3000" dirty="0" smtClean="0"/>
              <a:t>Since one out of every four children with unilateral hearing loss develops hearing loss in the better ear it is critical for your child to have his or her hearing checked by the audiologist regularly.</a:t>
            </a:r>
          </a:p>
          <a:p>
            <a:r>
              <a:rPr lang="en-US" sz="3000" dirty="0" smtClean="0"/>
              <a:t>Every 3 months to age 1 year</a:t>
            </a:r>
          </a:p>
          <a:p>
            <a:r>
              <a:rPr lang="en-US" sz="3000" dirty="0" smtClean="0"/>
              <a:t>Every 6 months from 1-3 years</a:t>
            </a:r>
          </a:p>
          <a:p>
            <a:r>
              <a:rPr lang="en-US" sz="3000" dirty="0" smtClean="0"/>
              <a:t>Get prompt medical care for suspected ear infections </a:t>
            </a:r>
          </a:p>
          <a:p>
            <a:r>
              <a:rPr lang="en-US" sz="3000" dirty="0" smtClean="0"/>
              <a:t>Teach him to avoid loud noise!</a:t>
            </a:r>
            <a:endParaRPr lang="en-US" sz="3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 #3</a:t>
            </a:r>
            <a:endParaRPr lang="en-US" dirty="0"/>
          </a:p>
        </p:txBody>
      </p:sp>
      <p:sp>
        <p:nvSpPr>
          <p:cNvPr id="3" name="Content Placeholder 2"/>
          <p:cNvSpPr>
            <a:spLocks noGrp="1"/>
          </p:cNvSpPr>
          <p:nvPr>
            <p:ph idx="1"/>
          </p:nvPr>
        </p:nvSpPr>
        <p:spPr>
          <a:xfrm>
            <a:off x="304800" y="1447800"/>
            <a:ext cx="8382000" cy="4572000"/>
          </a:xfrm>
        </p:spPr>
        <p:txBody>
          <a:bodyPr/>
          <a:lstStyle/>
          <a:p>
            <a:pPr>
              <a:buNone/>
            </a:pPr>
            <a:r>
              <a:rPr lang="en-US" sz="3000" dirty="0" smtClean="0"/>
              <a:t>Try a hearing aid. If your child has hearing in the worse ear (i.e., thresholds between 35 – 75 dB) then it may be possible for a hearing aid to ‘balance out’ the child’s hearing ability – meaning provide near normal hearing in the poor hearing ear. Amplification could help with sound location and listening in noise!</a:t>
            </a:r>
          </a:p>
          <a:p>
            <a:pPr>
              <a:buNone/>
            </a:pPr>
            <a:r>
              <a:rPr lang="en-US" sz="3000" dirty="0" smtClean="0"/>
              <a:t>Children who are deaf in one ear </a:t>
            </a:r>
            <a:r>
              <a:rPr lang="en-US" sz="3000" i="1" dirty="0" smtClean="0"/>
              <a:t>may</a:t>
            </a:r>
            <a:r>
              <a:rPr lang="en-US" sz="3000" dirty="0" smtClean="0"/>
              <a:t> have too much hearing loss to cause improvement. Ask your child’s audiologist for more information.</a:t>
            </a:r>
            <a:endParaRPr lang="en-US" sz="3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415337" cy="914400"/>
          </a:xfrm>
        </p:spPr>
        <p:txBody>
          <a:bodyPr/>
          <a:lstStyle/>
          <a:p>
            <a:r>
              <a:rPr lang="en-US" sz="3200" dirty="0" smtClean="0"/>
              <a:t>A hearing aid – but he hears fine in one ear!!!</a:t>
            </a:r>
            <a:endParaRPr lang="en-US" sz="3200" dirty="0"/>
          </a:p>
        </p:txBody>
      </p:sp>
      <p:sp>
        <p:nvSpPr>
          <p:cNvPr id="3" name="Content Placeholder 2"/>
          <p:cNvSpPr>
            <a:spLocks noGrp="1"/>
          </p:cNvSpPr>
          <p:nvPr>
            <p:ph idx="1"/>
          </p:nvPr>
        </p:nvSpPr>
        <p:spPr>
          <a:xfrm>
            <a:off x="457200" y="1371600"/>
            <a:ext cx="8305800" cy="4419600"/>
          </a:xfrm>
        </p:spPr>
        <p:txBody>
          <a:bodyPr/>
          <a:lstStyle/>
          <a:p>
            <a:pPr>
              <a:buNone/>
            </a:pPr>
            <a:r>
              <a:rPr lang="en-US" sz="3000" dirty="0" smtClean="0"/>
              <a:t>Think back to our analogy with the child who was born with ½ foot. If there was a prosthesis (like a strap on foot) that would allow the child to walk gracefully with a normal gait, to run similar to, but maybe not as fast, as other children - would it make sense for the child to use it? Would it help him as he is learning to walk? Would it help him fit in better when playing with other children because he could keep up more easily?</a:t>
            </a:r>
            <a:endParaRPr lang="en-US" sz="3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C:\Users\karen\AppData\Local\Microsoft\Windows\Temporary Internet Files\Content.IE5\M7SVFTFI\MCj03587690000[1].wmf"/>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2514600" y="3200400"/>
            <a:ext cx="1524000" cy="2112701"/>
          </a:xfrm>
          <a:prstGeom prst="rect">
            <a:avLst/>
          </a:prstGeom>
          <a:noFill/>
        </p:spPr>
      </p:pic>
      <p:pic>
        <p:nvPicPr>
          <p:cNvPr id="101380" name="Picture 4" descr="C:\Users\karen\AppData\Local\Microsoft\Windows\Temporary Internet Files\Content.IE5\X11QQM60\MCj03101560000[1].wm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5410200" y="3124200"/>
            <a:ext cx="1676400" cy="2261985"/>
          </a:xfrm>
          <a:prstGeom prst="rect">
            <a:avLst/>
          </a:prstGeom>
          <a:noFill/>
        </p:spPr>
      </p:pic>
      <p:sp>
        <p:nvSpPr>
          <p:cNvPr id="3" name="Content Placeholder 2"/>
          <p:cNvSpPr>
            <a:spLocks noGrp="1"/>
          </p:cNvSpPr>
          <p:nvPr>
            <p:ph idx="1"/>
          </p:nvPr>
        </p:nvSpPr>
        <p:spPr>
          <a:xfrm>
            <a:off x="381000" y="1371600"/>
            <a:ext cx="8305800" cy="4572000"/>
          </a:xfrm>
        </p:spPr>
        <p:txBody>
          <a:bodyPr/>
          <a:lstStyle/>
          <a:p>
            <a:pPr>
              <a:buNone/>
            </a:pPr>
            <a:r>
              <a:rPr lang="en-US" sz="2800" dirty="0" smtClean="0">
                <a:solidFill>
                  <a:schemeClr val="tx1"/>
                </a:solidFill>
                <a:latin typeface="+mn-lt"/>
                <a:ea typeface="+mn-ea"/>
                <a:cs typeface="+mn-cs"/>
              </a:rPr>
              <a:t>Other </a:t>
            </a:r>
            <a:r>
              <a:rPr lang="en-US" sz="2800" dirty="0">
                <a:solidFill>
                  <a:schemeClr val="tx1"/>
                </a:solidFill>
                <a:latin typeface="+mn-lt"/>
                <a:ea typeface="+mn-ea"/>
                <a:cs typeface="+mn-cs"/>
              </a:rPr>
              <a:t>parents of children with unilateral hearing loss have tried hearing </a:t>
            </a:r>
            <a:r>
              <a:rPr lang="en-US" sz="2800" dirty="0" smtClean="0">
                <a:solidFill>
                  <a:schemeClr val="tx1"/>
                </a:solidFill>
                <a:latin typeface="+mn-lt"/>
                <a:ea typeface="+mn-ea"/>
                <a:cs typeface="+mn-cs"/>
              </a:rPr>
              <a:t>aids and said</a:t>
            </a:r>
            <a:r>
              <a:rPr lang="en-US" sz="2800" dirty="0">
                <a:solidFill>
                  <a:schemeClr val="tx1"/>
                </a:solidFill>
                <a:latin typeface="+mn-lt"/>
                <a:ea typeface="+mn-ea"/>
                <a:cs typeface="+mn-cs"/>
              </a:rPr>
              <a:t>:</a:t>
            </a:r>
          </a:p>
          <a:p>
            <a:pPr>
              <a:buNone/>
            </a:pPr>
            <a:r>
              <a:rPr lang="en-US" dirty="0">
                <a:solidFill>
                  <a:schemeClr val="tx1"/>
                </a:solidFill>
                <a:latin typeface="+mn-lt"/>
                <a:ea typeface="+mn-ea"/>
                <a:cs typeface="+mn-cs"/>
              </a:rPr>
              <a:t>· </a:t>
            </a:r>
            <a:r>
              <a:rPr lang="en-US" sz="2800" i="1" dirty="0">
                <a:solidFill>
                  <a:schemeClr val="tx1"/>
                </a:solidFill>
                <a:latin typeface="+mn-lt"/>
                <a:ea typeface="+mn-ea"/>
                <a:cs typeface="+mn-cs"/>
              </a:rPr>
              <a:t>He doesn’t talk so loud when wearing his aid.</a:t>
            </a:r>
            <a:endParaRPr lang="en-US" sz="2800" dirty="0">
              <a:solidFill>
                <a:schemeClr val="tx1"/>
              </a:solidFill>
              <a:latin typeface="+mn-lt"/>
              <a:ea typeface="+mn-ea"/>
              <a:cs typeface="+mn-cs"/>
            </a:endParaRPr>
          </a:p>
          <a:p>
            <a:pPr>
              <a:buNone/>
            </a:pPr>
            <a:r>
              <a:rPr lang="en-US" sz="2800" dirty="0">
                <a:solidFill>
                  <a:schemeClr val="tx1"/>
                </a:solidFill>
                <a:latin typeface="+mn-lt"/>
                <a:ea typeface="+mn-ea"/>
                <a:cs typeface="+mn-cs"/>
              </a:rPr>
              <a:t>· </a:t>
            </a:r>
            <a:r>
              <a:rPr lang="en-US" sz="2800" i="1" dirty="0">
                <a:solidFill>
                  <a:schemeClr val="tx1"/>
                </a:solidFill>
                <a:latin typeface="+mn-lt"/>
                <a:ea typeface="+mn-ea"/>
                <a:cs typeface="+mn-cs"/>
              </a:rPr>
              <a:t>He was missing one half of everything before he got his aid.</a:t>
            </a:r>
            <a:endParaRPr lang="en-US" sz="2800" dirty="0">
              <a:solidFill>
                <a:schemeClr val="tx1"/>
              </a:solidFill>
              <a:latin typeface="+mn-lt"/>
              <a:ea typeface="+mn-ea"/>
              <a:cs typeface="+mn-cs"/>
            </a:endParaRPr>
          </a:p>
          <a:p>
            <a:pPr>
              <a:buNone/>
            </a:pPr>
            <a:r>
              <a:rPr lang="en-US" sz="2800" dirty="0">
                <a:solidFill>
                  <a:schemeClr val="tx1"/>
                </a:solidFill>
                <a:latin typeface="+mn-lt"/>
                <a:ea typeface="+mn-ea"/>
                <a:cs typeface="+mn-cs"/>
              </a:rPr>
              <a:t>· </a:t>
            </a:r>
            <a:r>
              <a:rPr lang="en-US" sz="2800" i="1" dirty="0">
                <a:solidFill>
                  <a:schemeClr val="tx1"/>
                </a:solidFill>
                <a:latin typeface="+mn-lt"/>
                <a:ea typeface="+mn-ea"/>
                <a:cs typeface="+mn-cs"/>
              </a:rPr>
              <a:t>He hears sounds he never heard before.</a:t>
            </a:r>
            <a:endParaRPr lang="en-US" sz="2800" dirty="0">
              <a:solidFill>
                <a:schemeClr val="tx1"/>
              </a:solidFill>
              <a:latin typeface="+mn-lt"/>
              <a:ea typeface="+mn-ea"/>
              <a:cs typeface="+mn-cs"/>
            </a:endParaRPr>
          </a:p>
          <a:p>
            <a:pPr>
              <a:buNone/>
            </a:pPr>
            <a:r>
              <a:rPr lang="en-US" sz="2800" dirty="0">
                <a:solidFill>
                  <a:schemeClr val="tx1"/>
                </a:solidFill>
                <a:latin typeface="+mn-lt"/>
                <a:ea typeface="+mn-ea"/>
                <a:cs typeface="+mn-cs"/>
              </a:rPr>
              <a:t>· </a:t>
            </a:r>
            <a:r>
              <a:rPr lang="en-US" sz="2800" dirty="0" smtClean="0">
                <a:solidFill>
                  <a:schemeClr val="tx1"/>
                </a:solidFill>
                <a:latin typeface="+mn-lt"/>
                <a:ea typeface="+mn-ea"/>
                <a:cs typeface="+mn-cs"/>
              </a:rPr>
              <a:t>D</a:t>
            </a:r>
            <a:r>
              <a:rPr lang="en-US" sz="2800" i="1" dirty="0" smtClean="0">
                <a:solidFill>
                  <a:schemeClr val="tx1"/>
                </a:solidFill>
                <a:latin typeface="+mn-lt"/>
                <a:ea typeface="+mn-ea"/>
                <a:cs typeface="+mn-cs"/>
              </a:rPr>
              <a:t>oesn’t </a:t>
            </a:r>
            <a:r>
              <a:rPr lang="en-US" sz="2800" i="1" dirty="0">
                <a:solidFill>
                  <a:schemeClr val="tx1"/>
                </a:solidFill>
                <a:latin typeface="+mn-lt"/>
                <a:ea typeface="+mn-ea"/>
                <a:cs typeface="+mn-cs"/>
              </a:rPr>
              <a:t>interrupt people in group situations now.</a:t>
            </a:r>
            <a:endParaRPr lang="en-US" sz="2800" dirty="0">
              <a:solidFill>
                <a:schemeClr val="tx1"/>
              </a:solidFill>
              <a:latin typeface="+mn-lt"/>
              <a:ea typeface="+mn-ea"/>
              <a:cs typeface="+mn-cs"/>
            </a:endParaRPr>
          </a:p>
          <a:p>
            <a:pPr>
              <a:buNone/>
            </a:pPr>
            <a:r>
              <a:rPr lang="en-US" sz="2800" dirty="0">
                <a:solidFill>
                  <a:schemeClr val="tx1"/>
                </a:solidFill>
                <a:latin typeface="+mn-lt"/>
                <a:ea typeface="+mn-ea"/>
                <a:cs typeface="+mn-cs"/>
              </a:rPr>
              <a:t>· </a:t>
            </a:r>
            <a:r>
              <a:rPr lang="en-US" sz="2800" i="1" dirty="0">
                <a:solidFill>
                  <a:schemeClr val="tx1"/>
                </a:solidFill>
                <a:latin typeface="+mn-lt"/>
                <a:ea typeface="+mn-ea"/>
                <a:cs typeface="+mn-cs"/>
              </a:rPr>
              <a:t>It is a very positive thing. </a:t>
            </a:r>
            <a:endParaRPr lang="en-US" sz="2800" dirty="0">
              <a:solidFill>
                <a:schemeClr val="tx1"/>
              </a:solidFill>
              <a:latin typeface="+mn-lt"/>
              <a:ea typeface="+mn-ea"/>
              <a:cs typeface="+mn-cs"/>
            </a:endParaRPr>
          </a:p>
          <a:p>
            <a:pPr>
              <a:buNone/>
            </a:pPr>
            <a:r>
              <a:rPr lang="en-US" sz="2800" dirty="0">
                <a:solidFill>
                  <a:schemeClr val="tx1"/>
                </a:solidFill>
                <a:latin typeface="+mn-lt"/>
                <a:ea typeface="+mn-ea"/>
                <a:cs typeface="+mn-cs"/>
              </a:rPr>
              <a:t>· </a:t>
            </a:r>
            <a:r>
              <a:rPr lang="en-US" sz="2800" i="1" dirty="0">
                <a:solidFill>
                  <a:schemeClr val="tx1"/>
                </a:solidFill>
                <a:latin typeface="+mn-lt"/>
                <a:ea typeface="+mn-ea"/>
                <a:cs typeface="+mn-cs"/>
              </a:rPr>
              <a:t>Audiologists and doctors say children with only one good hearing ear will be fine—they are not </a:t>
            </a:r>
            <a:r>
              <a:rPr lang="en-US" sz="2800" i="1" dirty="0" smtClean="0">
                <a:solidFill>
                  <a:schemeClr val="tx1"/>
                </a:solidFill>
                <a:latin typeface="+mn-lt"/>
                <a:ea typeface="+mn-ea"/>
                <a:cs typeface="+mn-cs"/>
              </a:rPr>
              <a:t>fine!</a:t>
            </a:r>
            <a:endParaRPr lang="en-US" dirty="0">
              <a:solidFill>
                <a:schemeClr val="tx1"/>
              </a:solidFill>
              <a:latin typeface="+mn-lt"/>
              <a:ea typeface="+mn-ea"/>
              <a:cs typeface="+mn-cs"/>
            </a:endParaRPr>
          </a:p>
          <a:p>
            <a:pPr>
              <a:buNone/>
            </a:pPr>
            <a:endParaRPr lang="en-US" dirty="0"/>
          </a:p>
        </p:txBody>
      </p:sp>
      <p:sp>
        <p:nvSpPr>
          <p:cNvPr id="2" name="Title 1"/>
          <p:cNvSpPr>
            <a:spLocks noGrp="1"/>
          </p:cNvSpPr>
          <p:nvPr>
            <p:ph type="title"/>
          </p:nvPr>
        </p:nvSpPr>
        <p:spPr>
          <a:xfrm>
            <a:off x="1" y="228600"/>
            <a:ext cx="8839200" cy="914400"/>
          </a:xfrm>
        </p:spPr>
        <p:txBody>
          <a:bodyPr/>
          <a:lstStyle/>
          <a:p>
            <a:r>
              <a:rPr lang="en-US" sz="4000" dirty="0" smtClean="0"/>
              <a:t>Parent comments on hearing aid use</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EHDI Photos\Photos for PSA\dad 2 with baby.jpg"/>
          <p:cNvPicPr>
            <a:picLocks noChangeAspect="1" noChangeArrowheads="1"/>
          </p:cNvPicPr>
          <p:nvPr/>
        </p:nvPicPr>
        <p:blipFill>
          <a:blip r:embed="rId2" cstate="print">
            <a:duotone>
              <a:schemeClr val="accent5">
                <a:shade val="45000"/>
                <a:satMod val="135000"/>
              </a:schemeClr>
              <a:prstClr val="white"/>
            </a:duotone>
          </a:blip>
          <a:srcRect l="5814" t="31005" r="6973" b="8922"/>
          <a:stretch>
            <a:fillRect/>
          </a:stretch>
        </p:blipFill>
        <p:spPr bwMode="auto">
          <a:xfrm>
            <a:off x="6248400" y="4038600"/>
            <a:ext cx="2438400" cy="2519680"/>
          </a:xfrm>
          <a:prstGeom prst="rect">
            <a:avLst/>
          </a:prstGeom>
          <a:noFill/>
          <a:ln w="28575">
            <a:solidFill>
              <a:schemeClr val="accent2">
                <a:lumMod val="50000"/>
              </a:schemeClr>
            </a:solidFill>
          </a:ln>
        </p:spPr>
      </p:pic>
      <p:sp>
        <p:nvSpPr>
          <p:cNvPr id="3" name="Content Placeholder 2"/>
          <p:cNvSpPr>
            <a:spLocks noGrp="1"/>
          </p:cNvSpPr>
          <p:nvPr>
            <p:ph idx="1"/>
          </p:nvPr>
        </p:nvSpPr>
        <p:spPr>
          <a:xfrm>
            <a:off x="457200" y="1447800"/>
            <a:ext cx="8153400" cy="4419600"/>
          </a:xfrm>
        </p:spPr>
        <p:txBody>
          <a:bodyPr/>
          <a:lstStyle/>
          <a:p>
            <a:pPr>
              <a:buNone/>
            </a:pPr>
            <a:r>
              <a:rPr lang="en-US" sz="3000" dirty="0" smtClean="0"/>
              <a:t>When a baby is so young it is hard to believe that hearing tests can be accurate. </a:t>
            </a:r>
          </a:p>
          <a:p>
            <a:pPr>
              <a:buNone/>
            </a:pPr>
            <a:r>
              <a:rPr lang="en-US" sz="3000" dirty="0" smtClean="0"/>
              <a:t>Hearing tests </a:t>
            </a:r>
            <a:r>
              <a:rPr lang="en-US" sz="3000" u="sng" dirty="0" smtClean="0"/>
              <a:t>are</a:t>
            </a:r>
            <a:r>
              <a:rPr lang="en-US" sz="3000" dirty="0" smtClean="0"/>
              <a:t> very accurate, even when babies are only days or weeks old.</a:t>
            </a:r>
          </a:p>
          <a:p>
            <a:pPr>
              <a:buNone/>
            </a:pPr>
            <a:r>
              <a:rPr lang="en-US" sz="3000" dirty="0" smtClean="0"/>
              <a:t>Whether you child has some hearing in that ear or no hearing, there </a:t>
            </a:r>
            <a:r>
              <a:rPr lang="en-US" sz="3000" u="sng" dirty="0" smtClean="0"/>
              <a:t>is</a:t>
            </a:r>
            <a:r>
              <a:rPr lang="en-US" sz="3000" dirty="0" smtClean="0"/>
              <a:t> a                hearing loss that is part of who                  she is now and part of the child                 and adult she will become. </a:t>
            </a:r>
          </a:p>
        </p:txBody>
      </p:sp>
      <p:sp>
        <p:nvSpPr>
          <p:cNvPr id="2" name="Title 1"/>
          <p:cNvSpPr>
            <a:spLocks noGrp="1"/>
          </p:cNvSpPr>
          <p:nvPr>
            <p:ph type="title"/>
          </p:nvPr>
        </p:nvSpPr>
        <p:spPr>
          <a:xfrm>
            <a:off x="195263" y="228600"/>
            <a:ext cx="8491537" cy="914400"/>
          </a:xfrm>
        </p:spPr>
        <p:txBody>
          <a:bodyPr/>
          <a:lstStyle/>
          <a:p>
            <a:r>
              <a:rPr lang="en-US" sz="3200" dirty="0" smtClean="0"/>
              <a:t>It is hard to accept your baby is not perfect</a:t>
            </a:r>
            <a:endParaRPr 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Try it and see….</a:t>
            </a:r>
            <a:endParaRPr lang="en-US" sz="3600" dirty="0"/>
          </a:p>
        </p:txBody>
      </p:sp>
      <p:sp>
        <p:nvSpPr>
          <p:cNvPr id="3" name="Content Placeholder 2"/>
          <p:cNvSpPr>
            <a:spLocks noGrp="1"/>
          </p:cNvSpPr>
          <p:nvPr>
            <p:ph idx="1"/>
          </p:nvPr>
        </p:nvSpPr>
        <p:spPr>
          <a:xfrm>
            <a:off x="381000" y="1371600"/>
            <a:ext cx="8153400" cy="4572000"/>
          </a:xfrm>
        </p:spPr>
        <p:txBody>
          <a:bodyPr/>
          <a:lstStyle/>
          <a:p>
            <a:pPr>
              <a:buNone/>
            </a:pPr>
            <a:r>
              <a:rPr lang="en-US" sz="3000" dirty="0" smtClean="0">
                <a:solidFill>
                  <a:schemeClr val="tx1"/>
                </a:solidFill>
                <a:latin typeface="+mn-lt"/>
                <a:ea typeface="+mn-ea"/>
                <a:cs typeface="+mn-cs"/>
              </a:rPr>
              <a:t>A hearing aid usually helps a child with unilateral hearing loss, but not always. </a:t>
            </a:r>
          </a:p>
          <a:p>
            <a:pPr>
              <a:buNone/>
            </a:pPr>
            <a:r>
              <a:rPr lang="en-US" sz="3000" dirty="0" smtClean="0">
                <a:solidFill>
                  <a:schemeClr val="tx1"/>
                </a:solidFill>
                <a:latin typeface="+mn-lt"/>
                <a:ea typeface="+mn-ea"/>
                <a:cs typeface="+mn-cs"/>
              </a:rPr>
              <a:t>The only way to tell is to try a hearing aid and watch for improved listening – the difference may be subtle </a:t>
            </a:r>
            <a:r>
              <a:rPr lang="en-US" sz="3000" i="1" dirty="0" smtClean="0"/>
              <a:t>but important!</a:t>
            </a:r>
          </a:p>
          <a:p>
            <a:r>
              <a:rPr lang="en-US" sz="3000" dirty="0" smtClean="0"/>
              <a:t>Does the hearing aid help the child “catch language” and “keep the teacup full”? </a:t>
            </a:r>
          </a:p>
          <a:p>
            <a:r>
              <a:rPr lang="en-US" sz="3000" dirty="0" smtClean="0">
                <a:solidFill>
                  <a:schemeClr val="tx1"/>
                </a:solidFill>
                <a:latin typeface="+mn-lt"/>
                <a:ea typeface="+mn-ea"/>
                <a:cs typeface="+mn-cs"/>
              </a:rPr>
              <a:t>Does it help in locating sound source?</a:t>
            </a:r>
          </a:p>
          <a:p>
            <a:r>
              <a:rPr lang="en-US" sz="3000" dirty="0" smtClean="0"/>
              <a:t>Does it help in listening at a distance or in background noise? </a:t>
            </a:r>
            <a:endParaRPr lang="en-US" sz="3000" dirty="0" smtClean="0">
              <a:solidFill>
                <a:schemeClr val="tx1"/>
              </a:solidFill>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E:\EHDI Photos\Photos for PSA\sc0002dc10.jpg"/>
          <p:cNvPicPr>
            <a:picLocks noChangeAspect="1" noChangeArrowheads="1"/>
          </p:cNvPicPr>
          <p:nvPr/>
        </p:nvPicPr>
        <p:blipFill>
          <a:blip r:embed="rId2" cstate="print"/>
          <a:srcRect l="20690" r="15517"/>
          <a:stretch>
            <a:fillRect/>
          </a:stretch>
        </p:blipFill>
        <p:spPr bwMode="auto">
          <a:xfrm>
            <a:off x="5181600" y="1981200"/>
            <a:ext cx="3352800" cy="3855645"/>
          </a:xfrm>
          <a:prstGeom prst="rect">
            <a:avLst/>
          </a:prstGeom>
          <a:noFill/>
        </p:spPr>
      </p:pic>
      <p:sp>
        <p:nvSpPr>
          <p:cNvPr id="2" name="Title 1"/>
          <p:cNvSpPr>
            <a:spLocks noGrp="1"/>
          </p:cNvSpPr>
          <p:nvPr>
            <p:ph type="title"/>
          </p:nvPr>
        </p:nvSpPr>
        <p:spPr>
          <a:xfrm>
            <a:off x="195263" y="228600"/>
            <a:ext cx="8186737" cy="914400"/>
          </a:xfrm>
        </p:spPr>
        <p:txBody>
          <a:bodyPr/>
          <a:lstStyle/>
          <a:p>
            <a:r>
              <a:rPr lang="en-US" sz="3600" dirty="0" smtClean="0"/>
              <a:t>How soon should we try a hearing aid?</a:t>
            </a:r>
            <a:endParaRPr lang="en-US" sz="3600" dirty="0"/>
          </a:p>
        </p:txBody>
      </p:sp>
      <p:sp>
        <p:nvSpPr>
          <p:cNvPr id="3" name="Content Placeholder 2"/>
          <p:cNvSpPr>
            <a:spLocks noGrp="1"/>
          </p:cNvSpPr>
          <p:nvPr>
            <p:ph idx="1"/>
          </p:nvPr>
        </p:nvSpPr>
        <p:spPr>
          <a:xfrm>
            <a:off x="457200" y="1447800"/>
            <a:ext cx="4648200" cy="4572000"/>
          </a:xfrm>
        </p:spPr>
        <p:txBody>
          <a:bodyPr/>
          <a:lstStyle/>
          <a:p>
            <a:pPr>
              <a:buNone/>
            </a:pPr>
            <a:r>
              <a:rPr lang="en-US" dirty="0" smtClean="0"/>
              <a:t>The earlier a child tries amplification and gets used to ‘balanced hearing’ the easier it will be for him or her to adjust to hearing with both ears and want to wear the hearing aid all the time. </a:t>
            </a:r>
            <a:endParaRPr lang="en-US" dirty="0" smtClean="0">
              <a:solidFill>
                <a:schemeClr val="tx1"/>
              </a:solidFill>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Another thought about hearing aid use</a:t>
            </a:r>
            <a:endParaRPr lang="en-US" sz="3600" dirty="0"/>
          </a:p>
        </p:txBody>
      </p:sp>
      <p:sp>
        <p:nvSpPr>
          <p:cNvPr id="3" name="Content Placeholder 2"/>
          <p:cNvSpPr>
            <a:spLocks noGrp="1"/>
          </p:cNvSpPr>
          <p:nvPr>
            <p:ph idx="1"/>
          </p:nvPr>
        </p:nvSpPr>
        <p:spPr/>
        <p:txBody>
          <a:bodyPr/>
          <a:lstStyle/>
          <a:p>
            <a:pPr>
              <a:buNone/>
            </a:pPr>
            <a:r>
              <a:rPr lang="en-US" sz="3000" dirty="0" smtClean="0"/>
              <a:t>Brains develop due to constant stimulation.</a:t>
            </a:r>
          </a:p>
          <a:p>
            <a:pPr>
              <a:buNone/>
            </a:pPr>
            <a:r>
              <a:rPr lang="en-US" sz="3000" dirty="0" smtClean="0"/>
              <a:t>With ¼ of children potentially developing hearing loss in both ears, early stimulation of the poor hearing ear may end up making a real difference in the child’s ability to compensate if all or most hearing  is lost in both ears. </a:t>
            </a:r>
          </a:p>
          <a:p>
            <a:pPr>
              <a:buNone/>
            </a:pPr>
            <a:r>
              <a:rPr lang="en-US" sz="3000" dirty="0" smtClean="0"/>
              <a:t>Think of it as ‘keeping an ear in reserve               if the worst happens (and it may!).</a:t>
            </a:r>
          </a:p>
          <a:p>
            <a:pPr>
              <a:buNone/>
            </a:pPr>
            <a:endParaRPr lang="en-US" dirty="0"/>
          </a:p>
        </p:txBody>
      </p:sp>
      <p:pic>
        <p:nvPicPr>
          <p:cNvPr id="103426" name="Picture 2" descr="C:\Users\karen\AppData\Local\Microsoft\Windows\Temporary Internet Files\Content.IE5\K7NQQD9I\MCj02345430000[1].wmf"/>
          <p:cNvPicPr>
            <a:picLocks noChangeAspect="1" noChangeArrowheads="1"/>
          </p:cNvPicPr>
          <p:nvPr/>
        </p:nvPicPr>
        <p:blipFill>
          <a:blip r:embed="rId2" cstate="print"/>
          <a:srcRect l="12569" t="8379" r="12016" b="16206"/>
          <a:stretch>
            <a:fillRect/>
          </a:stretch>
        </p:blipFill>
        <p:spPr bwMode="auto">
          <a:xfrm>
            <a:off x="7391400" y="4724400"/>
            <a:ext cx="1371600" cy="13716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Observing for changes with the hearing aid</a:t>
            </a:r>
            <a:endParaRPr lang="en-US" sz="3200" dirty="0"/>
          </a:p>
        </p:txBody>
      </p:sp>
      <p:sp>
        <p:nvSpPr>
          <p:cNvPr id="3" name="Content Placeholder 2"/>
          <p:cNvSpPr>
            <a:spLocks noGrp="1"/>
          </p:cNvSpPr>
          <p:nvPr>
            <p:ph idx="1"/>
          </p:nvPr>
        </p:nvSpPr>
        <p:spPr/>
        <p:txBody>
          <a:bodyPr/>
          <a:lstStyle/>
          <a:p>
            <a:pPr>
              <a:buNone/>
            </a:pPr>
            <a:r>
              <a:rPr lang="en-US" dirty="0" smtClean="0"/>
              <a:t>Changes may be subtle and can improve over time as the child learns to listen with 2 ears and gets practice in challenging situations such as listening across distance and in background noise. </a:t>
            </a:r>
          </a:p>
          <a:p>
            <a:pPr>
              <a:buNone/>
            </a:pPr>
            <a:r>
              <a:rPr lang="en-US" dirty="0" smtClean="0"/>
              <a:t>The </a:t>
            </a:r>
            <a:r>
              <a:rPr lang="en-US" i="1" dirty="0" smtClean="0"/>
              <a:t>Early Listening Function </a:t>
            </a:r>
            <a:r>
              <a:rPr lang="en-US" dirty="0" smtClean="0"/>
              <a:t>activities when presented at a distance may help identify changes. </a:t>
            </a:r>
            <a:r>
              <a:rPr lang="en-US" sz="1800" dirty="0" smtClean="0">
                <a:hlinkClick r:id="rId2"/>
              </a:rPr>
              <a:t>http://www.kandersonaudconsulting.com/uploads/ELF_Questionnaire.pdf</a:t>
            </a:r>
            <a:endParaRPr lang="en-US" sz="1800" dirty="0" smtClean="0"/>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52400"/>
            <a:ext cx="8915400" cy="1143000"/>
          </a:xfrm>
        </p:spPr>
        <p:txBody>
          <a:bodyPr/>
          <a:lstStyle/>
          <a:p>
            <a:pPr eaLnBrk="1" hangingPunct="1"/>
            <a:r>
              <a:rPr lang="en-US" sz="3600" i="1" dirty="0" smtClean="0"/>
              <a:t>ELF Infant &amp; Young Child </a:t>
            </a:r>
            <a:br>
              <a:rPr lang="en-US" sz="3600" i="1" dirty="0" smtClean="0"/>
            </a:br>
            <a:r>
              <a:rPr lang="en-US" sz="3600" i="1" dirty="0" smtClean="0"/>
              <a:t>Amplification Use Checklist</a:t>
            </a:r>
          </a:p>
        </p:txBody>
      </p:sp>
      <p:sp>
        <p:nvSpPr>
          <p:cNvPr id="30723" name="Rectangle 3"/>
          <p:cNvSpPr>
            <a:spLocks noGrp="1" noChangeArrowheads="1"/>
          </p:cNvSpPr>
          <p:nvPr>
            <p:ph type="body" idx="1"/>
          </p:nvPr>
        </p:nvSpPr>
        <p:spPr>
          <a:xfrm>
            <a:off x="381000" y="1371600"/>
            <a:ext cx="8763000" cy="5041900"/>
          </a:xfrm>
        </p:spPr>
        <p:txBody>
          <a:bodyPr/>
          <a:lstStyle/>
          <a:p>
            <a:pPr marL="533400" indent="-533400" eaLnBrk="1" hangingPunct="1">
              <a:lnSpc>
                <a:spcPct val="90000"/>
              </a:lnSpc>
              <a:buFont typeface="Wingdings" pitchFamily="2" charset="2"/>
              <a:buNone/>
            </a:pPr>
            <a:r>
              <a:rPr lang="en-US" sz="2000" dirty="0" smtClean="0">
                <a:cs typeface="Times New Roman" pitchFamily="18" charset="0"/>
              </a:rPr>
              <a:t>COMPLETING THE </a:t>
            </a:r>
            <a:r>
              <a:rPr lang="en-US" sz="2000" i="1" dirty="0" smtClean="0">
                <a:cs typeface="Times New Roman" pitchFamily="18" charset="0"/>
              </a:rPr>
              <a:t>ELF</a:t>
            </a:r>
            <a:r>
              <a:rPr lang="en-US" sz="2000" dirty="0" smtClean="0">
                <a:cs typeface="Times New Roman" pitchFamily="18" charset="0"/>
              </a:rPr>
              <a:t> CHECKLIST MAY ALSO HELP IDENTIFY SUBTLE CHANGE IN LISTENING AFTER A NEW HEARING AID</a:t>
            </a:r>
          </a:p>
          <a:p>
            <a:pPr marL="533400" indent="-533400" eaLnBrk="1" hangingPunct="1">
              <a:lnSpc>
                <a:spcPct val="90000"/>
              </a:lnSpc>
              <a:buFont typeface="Wingdings" pitchFamily="2" charset="2"/>
              <a:buNone/>
            </a:pPr>
            <a:r>
              <a:rPr lang="en-US" sz="2000" dirty="0" smtClean="0">
                <a:cs typeface="Times New Roman" pitchFamily="18" charset="0"/>
              </a:rPr>
              <a:t>Parents circle 1-5 scale:  Agree, No Change, or Disagree	</a:t>
            </a:r>
          </a:p>
          <a:p>
            <a:pPr marL="533400" indent="-533400" eaLnBrk="1" hangingPunct="1">
              <a:lnSpc>
                <a:spcPct val="90000"/>
              </a:lnSpc>
              <a:buFont typeface="Wingdings" pitchFamily="2" charset="2"/>
              <a:buNone/>
            </a:pPr>
            <a:r>
              <a:rPr lang="en-US" sz="2100" dirty="0" smtClean="0">
                <a:cs typeface="Times New Roman" pitchFamily="18" charset="0"/>
              </a:rPr>
              <a:t>My child appears to:			 </a:t>
            </a:r>
          </a:p>
          <a:p>
            <a:pPr marL="533400" indent="-533400" eaLnBrk="1" hangingPunct="1">
              <a:lnSpc>
                <a:spcPct val="90000"/>
              </a:lnSpc>
              <a:buFont typeface="Wingdings" pitchFamily="2" charset="2"/>
              <a:buNone/>
            </a:pPr>
            <a:r>
              <a:rPr lang="en-US" sz="2100" dirty="0" smtClean="0">
                <a:cs typeface="Times New Roman" pitchFamily="18" charset="0"/>
              </a:rPr>
              <a:t>1. Be more aware of my voice	</a:t>
            </a:r>
          </a:p>
          <a:p>
            <a:pPr marL="533400" indent="-533400" eaLnBrk="1" hangingPunct="1">
              <a:lnSpc>
                <a:spcPct val="90000"/>
              </a:lnSpc>
              <a:buFont typeface="Wingdings" pitchFamily="2" charset="2"/>
              <a:buNone/>
            </a:pPr>
            <a:r>
              <a:rPr lang="en-US" sz="2100" dirty="0" smtClean="0">
                <a:cs typeface="Times New Roman" pitchFamily="18" charset="0"/>
              </a:rPr>
              <a:t>2. Be more aware of environmental sounds	 </a:t>
            </a:r>
          </a:p>
          <a:p>
            <a:pPr marL="533400" indent="-533400" eaLnBrk="1" hangingPunct="1">
              <a:lnSpc>
                <a:spcPct val="90000"/>
              </a:lnSpc>
              <a:buFont typeface="Wingdings" pitchFamily="2" charset="2"/>
              <a:buNone/>
            </a:pPr>
            <a:r>
              <a:rPr lang="en-US" sz="2100" dirty="0" smtClean="0">
                <a:cs typeface="Times New Roman" pitchFamily="18" charset="0"/>
              </a:rPr>
              <a:t>3. Search more readily for the location of my voice	 </a:t>
            </a:r>
          </a:p>
          <a:p>
            <a:pPr marL="533400" indent="-533400" eaLnBrk="1" hangingPunct="1">
              <a:lnSpc>
                <a:spcPct val="90000"/>
              </a:lnSpc>
              <a:buFont typeface="Wingdings" pitchFamily="2" charset="2"/>
              <a:buNone/>
            </a:pPr>
            <a:r>
              <a:rPr lang="en-US" sz="2100" dirty="0" smtClean="0">
                <a:cs typeface="Times New Roman" pitchFamily="18" charset="0"/>
              </a:rPr>
              <a:t>4. Have an increased amount of babbling or talking	 </a:t>
            </a:r>
          </a:p>
          <a:p>
            <a:pPr marL="533400" indent="-533400" eaLnBrk="1" hangingPunct="1">
              <a:lnSpc>
                <a:spcPct val="90000"/>
              </a:lnSpc>
              <a:buFont typeface="Wingdings" pitchFamily="2" charset="2"/>
              <a:buNone/>
            </a:pPr>
            <a:r>
              <a:rPr lang="en-US" sz="2100" dirty="0" smtClean="0">
                <a:cs typeface="Times New Roman" pitchFamily="18" charset="0"/>
              </a:rPr>
              <a:t>5. Have more interest in communicating	 </a:t>
            </a:r>
          </a:p>
          <a:p>
            <a:pPr marL="533400" indent="-533400" eaLnBrk="1" hangingPunct="1">
              <a:lnSpc>
                <a:spcPct val="90000"/>
              </a:lnSpc>
              <a:buFont typeface="Wingdings" pitchFamily="2" charset="2"/>
              <a:buNone/>
            </a:pPr>
            <a:r>
              <a:rPr lang="en-US" sz="2000" dirty="0" smtClean="0">
                <a:cs typeface="Times New Roman" pitchFamily="18" charset="0"/>
              </a:rPr>
              <a:t>During ELF listening activities, the size of my child’s listening bubble:</a:t>
            </a:r>
          </a:p>
          <a:p>
            <a:pPr marL="533400" indent="-533400" eaLnBrk="1" hangingPunct="1">
              <a:lnSpc>
                <a:spcPct val="90000"/>
              </a:lnSpc>
              <a:buFont typeface="Wingdings" pitchFamily="2" charset="2"/>
              <a:buNone/>
            </a:pPr>
            <a:r>
              <a:rPr lang="en-US" sz="2100" dirty="0" smtClean="0">
                <a:cs typeface="Times New Roman" pitchFamily="18" charset="0"/>
              </a:rPr>
              <a:t>1. Has improved for quiet sounds voices	 </a:t>
            </a:r>
          </a:p>
          <a:p>
            <a:pPr marL="533400" indent="-533400" eaLnBrk="1" hangingPunct="1">
              <a:lnSpc>
                <a:spcPct val="90000"/>
              </a:lnSpc>
              <a:buFont typeface="Wingdings" pitchFamily="2" charset="2"/>
              <a:buNone/>
            </a:pPr>
            <a:r>
              <a:rPr lang="en-US" sz="2100" dirty="0" smtClean="0">
                <a:cs typeface="Times New Roman" pitchFamily="18" charset="0"/>
              </a:rPr>
              <a:t>2. Has improved for typical sounds and voices	 </a:t>
            </a:r>
          </a:p>
          <a:p>
            <a:pPr marL="533400" indent="-533400" eaLnBrk="1" hangingPunct="1">
              <a:lnSpc>
                <a:spcPct val="90000"/>
              </a:lnSpc>
              <a:buFont typeface="Wingdings" pitchFamily="2" charset="2"/>
              <a:buNone/>
            </a:pPr>
            <a:r>
              <a:rPr lang="en-US" sz="2100" dirty="0" smtClean="0">
                <a:cs typeface="Times New Roman" pitchFamily="18" charset="0"/>
              </a:rPr>
              <a:t>3. Has improved for loud sounds and voices	 </a:t>
            </a:r>
          </a:p>
          <a:p>
            <a:pPr marL="533400" indent="-533400" eaLnBrk="1" hangingPunct="1">
              <a:lnSpc>
                <a:spcPct val="90000"/>
              </a:lnSpc>
              <a:buFont typeface="Wingdings" pitchFamily="2" charset="2"/>
              <a:buNone/>
            </a:pPr>
            <a:r>
              <a:rPr lang="en-US" sz="2100" dirty="0" smtClean="0">
                <a:cs typeface="Times New Roman" pitchFamily="18" charset="0"/>
              </a:rPr>
              <a:t>4. Has improved for listening in background noise	 </a:t>
            </a:r>
          </a:p>
          <a:p>
            <a:pPr marL="533400" indent="-533400" eaLnBrk="1" hangingPunct="1">
              <a:lnSpc>
                <a:spcPct val="90000"/>
              </a:lnSpc>
              <a:buFont typeface="Wingdings" pitchFamily="2" charset="2"/>
              <a:buNone/>
            </a:pPr>
            <a:r>
              <a:rPr lang="en-US" sz="2100" dirty="0" smtClean="0">
                <a:cs typeface="Times New Roman" pitchFamily="18" charset="0"/>
              </a:rPr>
              <a:t>Describe specific situations when you noticed improvements in listening ability:</a:t>
            </a:r>
            <a:endParaRPr lang="en-US" sz="2100" dirty="0" smtClean="0"/>
          </a:p>
        </p:txBody>
      </p:sp>
      <p:pic>
        <p:nvPicPr>
          <p:cNvPr id="30724" name="Picture 5"/>
          <p:cNvPicPr>
            <a:picLocks noChangeAspect="1" noChangeArrowheads="1"/>
          </p:cNvPicPr>
          <p:nvPr/>
        </p:nvPicPr>
        <p:blipFill>
          <a:blip r:embed="rId2" cstate="print"/>
          <a:srcRect/>
          <a:stretch>
            <a:fillRect/>
          </a:stretch>
        </p:blipFill>
        <p:spPr bwMode="auto">
          <a:xfrm>
            <a:off x="6957172" y="2057400"/>
            <a:ext cx="1812178" cy="2362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 #4</a:t>
            </a:r>
            <a:endParaRPr lang="en-US" dirty="0"/>
          </a:p>
        </p:txBody>
      </p:sp>
      <p:sp>
        <p:nvSpPr>
          <p:cNvPr id="3" name="Content Placeholder 2"/>
          <p:cNvSpPr>
            <a:spLocks noGrp="1"/>
          </p:cNvSpPr>
          <p:nvPr>
            <p:ph idx="1"/>
          </p:nvPr>
        </p:nvSpPr>
        <p:spPr>
          <a:xfrm>
            <a:off x="457200" y="1447800"/>
            <a:ext cx="8001000" cy="4495800"/>
          </a:xfrm>
        </p:spPr>
        <p:txBody>
          <a:bodyPr/>
          <a:lstStyle/>
          <a:p>
            <a:pPr>
              <a:buNone/>
            </a:pPr>
            <a:r>
              <a:rPr lang="en-US" sz="3000" dirty="0" smtClean="0"/>
              <a:t>Get help. Most states provide services          to families of infants and toddlers (to age 3) who have unilateral hearing loss.</a:t>
            </a:r>
          </a:p>
          <a:p>
            <a:pPr>
              <a:buNone/>
            </a:pPr>
            <a:r>
              <a:rPr lang="en-US" sz="3000" dirty="0" smtClean="0"/>
              <a:t>These early intervention services would include someone coming to your home and/or the child’s day care to talk about the child’s hearing needs and what can be done to help learning. </a:t>
            </a:r>
          </a:p>
          <a:p>
            <a:pPr>
              <a:buNone/>
            </a:pPr>
            <a:r>
              <a:rPr lang="en-US" sz="3000" dirty="0" smtClean="0"/>
              <a:t>They may also help you find out how to obtain a hearing aid trial.</a:t>
            </a:r>
          </a:p>
        </p:txBody>
      </p:sp>
      <p:pic>
        <p:nvPicPr>
          <p:cNvPr id="104450" name="Picture 2" descr="C:\Users\karen\AppData\Local\Microsoft\Windows\Temporary Internet Files\Content.IE5\X11QQM60\MCj04404960000[1].wmf"/>
          <p:cNvPicPr>
            <a:picLocks noChangeAspect="1" noChangeArrowheads="1"/>
          </p:cNvPicPr>
          <p:nvPr/>
        </p:nvPicPr>
        <p:blipFill>
          <a:blip r:embed="rId2" cstate="print"/>
          <a:srcRect/>
          <a:stretch>
            <a:fillRect/>
          </a:stretch>
        </p:blipFill>
        <p:spPr bwMode="auto">
          <a:xfrm>
            <a:off x="7556500" y="0"/>
            <a:ext cx="1587500" cy="18288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when trying a hearing aid</a:t>
            </a:r>
            <a:endParaRPr lang="en-US" dirty="0"/>
          </a:p>
        </p:txBody>
      </p:sp>
      <p:sp>
        <p:nvSpPr>
          <p:cNvPr id="3" name="Content Placeholder 2"/>
          <p:cNvSpPr>
            <a:spLocks noGrp="1"/>
          </p:cNvSpPr>
          <p:nvPr>
            <p:ph idx="1"/>
          </p:nvPr>
        </p:nvSpPr>
        <p:spPr/>
        <p:txBody>
          <a:bodyPr/>
          <a:lstStyle/>
          <a:p>
            <a:pPr>
              <a:buNone/>
            </a:pPr>
            <a:r>
              <a:rPr lang="en-US" sz="3000" dirty="0" smtClean="0"/>
              <a:t>Most people have not used hearing aids or ever seen one on a young child.</a:t>
            </a:r>
          </a:p>
          <a:p>
            <a:pPr>
              <a:buNone/>
            </a:pPr>
            <a:r>
              <a:rPr lang="en-US" sz="3000" dirty="0" smtClean="0"/>
              <a:t>Early intervention professionals typically include teachers of the deaf and hard of hearing or speech language pathologists who can help you learn how to accomplish daily hearing aid wear.</a:t>
            </a:r>
          </a:p>
          <a:p>
            <a:pPr>
              <a:buNone/>
            </a:pPr>
            <a:r>
              <a:rPr lang="en-US" sz="3000" dirty="0" smtClean="0"/>
              <a:t>They can also help you to watch for improvement in listening behaviors	         </a:t>
            </a:r>
            <a:r>
              <a:rPr lang="en-US" sz="2400" dirty="0" smtClean="0"/>
              <a:t>(do the ELF with the help of the EI teacher).</a:t>
            </a:r>
            <a:endParaRPr lang="en-US" sz="3000" dirty="0"/>
          </a:p>
        </p:txBody>
      </p:sp>
      <p:pic>
        <p:nvPicPr>
          <p:cNvPr id="105474" name="Picture 2" descr="C:\Users\karen\AppData\Local\Microsoft\Windows\Temporary Internet Files\Content.IE5\M7SVFTFI\MCj04404920000[1].wmf"/>
          <p:cNvPicPr>
            <a:picLocks noChangeAspect="1" noChangeArrowheads="1"/>
          </p:cNvPicPr>
          <p:nvPr/>
        </p:nvPicPr>
        <p:blipFill>
          <a:blip r:embed="rId2" cstate="print"/>
          <a:srcRect/>
          <a:stretch>
            <a:fillRect/>
          </a:stretch>
        </p:blipFill>
        <p:spPr bwMode="auto">
          <a:xfrm>
            <a:off x="7239000" y="4495800"/>
            <a:ext cx="1447800" cy="182562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Help to ‘keep the language teacup full</a:t>
            </a:r>
            <a:r>
              <a:rPr lang="en-US" sz="3600" dirty="0" smtClean="0"/>
              <a:t>’</a:t>
            </a:r>
            <a:endParaRPr lang="en-US" sz="3600" dirty="0"/>
          </a:p>
        </p:txBody>
      </p:sp>
      <p:sp>
        <p:nvSpPr>
          <p:cNvPr id="3" name="Content Placeholder 2"/>
          <p:cNvSpPr>
            <a:spLocks noGrp="1"/>
          </p:cNvSpPr>
          <p:nvPr>
            <p:ph idx="1"/>
          </p:nvPr>
        </p:nvSpPr>
        <p:spPr>
          <a:xfrm>
            <a:off x="457200" y="1600200"/>
            <a:ext cx="8458200" cy="4419600"/>
          </a:xfrm>
        </p:spPr>
        <p:txBody>
          <a:bodyPr/>
          <a:lstStyle/>
          <a:p>
            <a:pPr>
              <a:buNone/>
            </a:pPr>
            <a:r>
              <a:rPr lang="en-US" sz="3000" dirty="0" smtClean="0"/>
              <a:t>Families are a child’s first and most important teachers. </a:t>
            </a:r>
          </a:p>
          <a:p>
            <a:pPr>
              <a:buNone/>
            </a:pPr>
            <a:r>
              <a:rPr lang="en-US" sz="3000" dirty="0" smtClean="0"/>
              <a:t>Early intervention teachers can help families to learn how they can communicate with children in ways to really stimulate language learning during everyday activities.</a:t>
            </a:r>
          </a:p>
          <a:p>
            <a:pPr>
              <a:buNone/>
            </a:pPr>
            <a:r>
              <a:rPr lang="en-US" sz="3000" dirty="0" smtClean="0"/>
              <a:t>Some families use simple signs with              their very young children to boost early language growth – you may find this fun too. </a:t>
            </a:r>
          </a:p>
          <a:p>
            <a:pPr>
              <a:buNone/>
            </a:pPr>
            <a:endParaRPr lang="en-US" dirty="0"/>
          </a:p>
        </p:txBody>
      </p:sp>
      <p:pic>
        <p:nvPicPr>
          <p:cNvPr id="106499" name="Picture 3" descr="C:\Users\karen\AppData\Local\Microsoft\Windows\Temporary Internet Files\Content.IE5\K7NQQD9I\MCj04404840000[1].wmf"/>
          <p:cNvPicPr>
            <a:picLocks noChangeAspect="1" noChangeArrowheads="1"/>
          </p:cNvPicPr>
          <p:nvPr/>
        </p:nvPicPr>
        <p:blipFill>
          <a:blip r:embed="rId2" cstate="print"/>
          <a:srcRect/>
          <a:stretch>
            <a:fillRect/>
          </a:stretch>
        </p:blipFill>
        <p:spPr bwMode="auto">
          <a:xfrm>
            <a:off x="7543800" y="4038600"/>
            <a:ext cx="1085850" cy="1371600"/>
          </a:xfrm>
          <a:prstGeom prst="rect">
            <a:avLst/>
          </a:prstGeom>
          <a:noFill/>
        </p:spPr>
      </p:pic>
      <p:pic>
        <p:nvPicPr>
          <p:cNvPr id="106500" name="Picture 4" descr="C:\Users\karen\AppData\Local\Microsoft\Windows\Temporary Internet Files\Content.IE5\X11QQM60\MCj02508280000[1].wmf"/>
          <p:cNvPicPr>
            <a:picLocks noChangeAspect="1" noChangeArrowheads="1"/>
          </p:cNvPicPr>
          <p:nvPr/>
        </p:nvPicPr>
        <p:blipFill>
          <a:blip r:embed="rId3" cstate="print"/>
          <a:srcRect/>
          <a:stretch>
            <a:fillRect/>
          </a:stretch>
        </p:blipFill>
        <p:spPr bwMode="auto">
          <a:xfrm flipH="1">
            <a:off x="7315200" y="0"/>
            <a:ext cx="1419817" cy="135273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karen\AppData\Local\Microsoft\Windows\Temporary Internet Files\Content.IE5\WOQ4YXCF\MCj04418840000[1].wmf"/>
          <p:cNvPicPr>
            <a:picLocks noChangeAspect="1" noChangeArrowheads="1"/>
          </p:cNvPicPr>
          <p:nvPr/>
        </p:nvPicPr>
        <p:blipFill>
          <a:blip r:embed="rId2" cstate="print"/>
          <a:srcRect/>
          <a:stretch>
            <a:fillRect/>
          </a:stretch>
        </p:blipFill>
        <p:spPr bwMode="auto">
          <a:xfrm>
            <a:off x="6858000" y="1524000"/>
            <a:ext cx="1787525" cy="1447800"/>
          </a:xfrm>
          <a:prstGeom prst="rect">
            <a:avLst/>
          </a:prstGeom>
          <a:noFill/>
        </p:spPr>
      </p:pic>
      <p:sp>
        <p:nvSpPr>
          <p:cNvPr id="2" name="Title 1"/>
          <p:cNvSpPr>
            <a:spLocks noGrp="1"/>
          </p:cNvSpPr>
          <p:nvPr>
            <p:ph type="title"/>
          </p:nvPr>
        </p:nvSpPr>
        <p:spPr/>
        <p:txBody>
          <a:bodyPr/>
          <a:lstStyle/>
          <a:p>
            <a:r>
              <a:rPr lang="en-US" sz="3200" dirty="0" smtClean="0"/>
              <a:t>Track how your child’s language is growing</a:t>
            </a:r>
            <a:endParaRPr lang="en-US" sz="3200" dirty="0"/>
          </a:p>
        </p:txBody>
      </p:sp>
      <p:sp>
        <p:nvSpPr>
          <p:cNvPr id="3" name="Content Placeholder 2"/>
          <p:cNvSpPr>
            <a:spLocks noGrp="1"/>
          </p:cNvSpPr>
          <p:nvPr>
            <p:ph idx="1"/>
          </p:nvPr>
        </p:nvSpPr>
        <p:spPr>
          <a:xfrm>
            <a:off x="457200" y="1524000"/>
            <a:ext cx="8382000" cy="4419600"/>
          </a:xfrm>
        </p:spPr>
        <p:txBody>
          <a:bodyPr/>
          <a:lstStyle/>
          <a:p>
            <a:pPr>
              <a:buNone/>
            </a:pPr>
            <a:r>
              <a:rPr lang="en-US" sz="3000" dirty="0"/>
              <a:t>A</a:t>
            </a:r>
            <a:r>
              <a:rPr lang="en-US" sz="3000" dirty="0" smtClean="0"/>
              <a:t>t least every 6 months</a:t>
            </a:r>
            <a:r>
              <a:rPr lang="en-US" sz="3000" dirty="0"/>
              <a:t> </a:t>
            </a:r>
            <a:r>
              <a:rPr lang="en-US" sz="3000" dirty="0" smtClean="0"/>
              <a:t>your early             intervention teacher will check how            your child’s language is growing. </a:t>
            </a:r>
          </a:p>
          <a:p>
            <a:pPr>
              <a:buNone/>
            </a:pPr>
            <a:r>
              <a:rPr lang="en-US" sz="3000" dirty="0" smtClean="0"/>
              <a:t>	Ask for a list of typical vocabulary to hang on your refrigerator as a reminder.</a:t>
            </a:r>
          </a:p>
          <a:p>
            <a:pPr>
              <a:buNone/>
            </a:pPr>
            <a:r>
              <a:rPr lang="en-US" sz="3000" dirty="0" smtClean="0"/>
              <a:t>An example: MacArthur checklists at </a:t>
            </a:r>
            <a:r>
              <a:rPr lang="en-US" sz="2000" dirty="0" smtClean="0">
                <a:hlinkClick r:id="rId3"/>
              </a:rPr>
              <a:t>http://www.kandersonaudconsulting.com/Early_Intervention.html</a:t>
            </a:r>
            <a:endParaRPr lang="en-US" sz="2000" dirty="0" smtClean="0"/>
          </a:p>
          <a:p>
            <a:pPr>
              <a:buNone/>
            </a:pPr>
            <a:r>
              <a:rPr lang="en-US" dirty="0" smtClean="0"/>
              <a:t> </a:t>
            </a:r>
            <a:r>
              <a:rPr lang="en-US" sz="3000" dirty="0" smtClean="0"/>
              <a:t>Remember, children with normal hearing in one ear can develop language at a normal rate until 15-18 months.  </a:t>
            </a:r>
          </a:p>
        </p:txBody>
      </p:sp>
      <p:pic>
        <p:nvPicPr>
          <p:cNvPr id="107523" name="Picture 3" descr="C:\Users\karen\AppData\Local\Microsoft\Windows\Temporary Internet Files\Content.IE5\X11QQM60\MCj04315850000[1].png"/>
          <p:cNvPicPr>
            <a:picLocks noChangeAspect="1" noChangeArrowheads="1"/>
          </p:cNvPicPr>
          <p:nvPr/>
        </p:nvPicPr>
        <p:blipFill>
          <a:blip r:embed="rId4" cstate="print"/>
          <a:srcRect/>
          <a:stretch>
            <a:fillRect/>
          </a:stretch>
        </p:blipFill>
        <p:spPr bwMode="auto">
          <a:xfrm>
            <a:off x="6858000" y="3429000"/>
            <a:ext cx="1142886" cy="114288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and social rule learning</a:t>
            </a:r>
            <a:endParaRPr lang="en-US" dirty="0"/>
          </a:p>
        </p:txBody>
      </p:sp>
      <p:sp>
        <p:nvSpPr>
          <p:cNvPr id="3" name="Content Placeholder 2"/>
          <p:cNvSpPr>
            <a:spLocks noGrp="1"/>
          </p:cNvSpPr>
          <p:nvPr>
            <p:ph idx="1"/>
          </p:nvPr>
        </p:nvSpPr>
        <p:spPr/>
        <p:txBody>
          <a:bodyPr/>
          <a:lstStyle/>
          <a:p>
            <a:pPr>
              <a:buNone/>
            </a:pPr>
            <a:r>
              <a:rPr lang="en-US" dirty="0" smtClean="0"/>
              <a:t>The early intervention teachers can also help you to teach proper behavior to your child – consistency and being sure the child really understands is the key!</a:t>
            </a:r>
          </a:p>
          <a:p>
            <a:pPr>
              <a:buNone/>
            </a:pPr>
            <a:r>
              <a:rPr lang="en-US" dirty="0" smtClean="0"/>
              <a:t>Describing and role playing social interactions can start very early and really help a child’s self esteem and understanding by the time he or she starts school.</a:t>
            </a:r>
            <a:endParaRPr lang="en-US" dirty="0"/>
          </a:p>
        </p:txBody>
      </p:sp>
      <p:pic>
        <p:nvPicPr>
          <p:cNvPr id="121858" name="Picture 2" descr="C:\Users\karen\AppData\Local\Microsoft\Windows\Temporary Internet Files\Content.IE5\WOQ4YXCF\MCj04405540000[1].wmf"/>
          <p:cNvPicPr>
            <a:picLocks noChangeAspect="1" noChangeArrowheads="1"/>
          </p:cNvPicPr>
          <p:nvPr/>
        </p:nvPicPr>
        <p:blipFill>
          <a:blip r:embed="rId2" cstate="print"/>
          <a:srcRect/>
          <a:stretch>
            <a:fillRect/>
          </a:stretch>
        </p:blipFill>
        <p:spPr bwMode="auto">
          <a:xfrm flipH="1">
            <a:off x="7620000" y="3962400"/>
            <a:ext cx="971021" cy="182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rot="5400000">
            <a:off x="-95805" y="4210605"/>
            <a:ext cx="2249010" cy="1447800"/>
          </a:xfrm>
          <a:prstGeom prst="rect">
            <a:avLst/>
          </a:prstGeom>
          <a:noFill/>
          <a:ln w="28575">
            <a:solidFill>
              <a:schemeClr val="accent2">
                <a:lumMod val="50000"/>
              </a:schemeClr>
            </a:solidFill>
            <a:miter lim="800000"/>
            <a:headEnd/>
            <a:tailEnd/>
          </a:ln>
        </p:spPr>
      </p:pic>
      <p:sp>
        <p:nvSpPr>
          <p:cNvPr id="2" name="Title 1"/>
          <p:cNvSpPr>
            <a:spLocks noGrp="1"/>
          </p:cNvSpPr>
          <p:nvPr>
            <p:ph type="title"/>
          </p:nvPr>
        </p:nvSpPr>
        <p:spPr/>
        <p:txBody>
          <a:bodyPr/>
          <a:lstStyle/>
          <a:p>
            <a:r>
              <a:rPr lang="en-US" dirty="0" smtClean="0"/>
              <a:t>Your child is who she or he is.</a:t>
            </a:r>
            <a:endParaRPr lang="en-US" dirty="0"/>
          </a:p>
        </p:txBody>
      </p:sp>
      <p:sp>
        <p:nvSpPr>
          <p:cNvPr id="3" name="Content Placeholder 2"/>
          <p:cNvSpPr>
            <a:spLocks noGrp="1"/>
          </p:cNvSpPr>
          <p:nvPr>
            <p:ph idx="1"/>
          </p:nvPr>
        </p:nvSpPr>
        <p:spPr>
          <a:xfrm>
            <a:off x="609600" y="1447800"/>
            <a:ext cx="7924800" cy="4419600"/>
          </a:xfrm>
        </p:spPr>
        <p:txBody>
          <a:bodyPr/>
          <a:lstStyle/>
          <a:p>
            <a:pPr>
              <a:buNone/>
            </a:pPr>
            <a:r>
              <a:rPr lang="en-US" sz="3000" dirty="0" smtClean="0"/>
              <a:t>Hearing loss in one ear is as much a part of who she is as her eye and hair color.</a:t>
            </a:r>
          </a:p>
          <a:p>
            <a:pPr>
              <a:buNone/>
            </a:pPr>
            <a:r>
              <a:rPr lang="en-US" sz="3000" dirty="0" smtClean="0"/>
              <a:t>She will need your love, care and guidance just as if she had no hearing loss. </a:t>
            </a:r>
          </a:p>
          <a:p>
            <a:pPr>
              <a:buNone/>
            </a:pPr>
            <a:r>
              <a:rPr lang="en-US" sz="3000" dirty="0"/>
              <a:t> </a:t>
            </a:r>
            <a:r>
              <a:rPr lang="en-US" sz="3000" dirty="0" smtClean="0"/>
              <a:t>           She is a whole person, even if she</a:t>
            </a:r>
          </a:p>
          <a:p>
            <a:pPr>
              <a:buNone/>
            </a:pPr>
            <a:r>
              <a:rPr lang="en-US" sz="3000" dirty="0"/>
              <a:t> </a:t>
            </a:r>
            <a:r>
              <a:rPr lang="en-US" sz="3000" dirty="0" smtClean="0"/>
              <a:t>           has a hearing loss in one ear. </a:t>
            </a:r>
          </a:p>
          <a:p>
            <a:pPr>
              <a:buNone/>
            </a:pPr>
            <a:r>
              <a:rPr lang="en-US" sz="3000" dirty="0"/>
              <a:t> </a:t>
            </a:r>
            <a:r>
              <a:rPr lang="en-US" sz="3000" dirty="0" smtClean="0"/>
              <a:t>            As parents, you will want to </a:t>
            </a:r>
          </a:p>
          <a:p>
            <a:pPr>
              <a:buNone/>
            </a:pPr>
            <a:r>
              <a:rPr lang="en-US" sz="3000" dirty="0"/>
              <a:t> </a:t>
            </a:r>
            <a:r>
              <a:rPr lang="en-US" sz="3000" dirty="0" smtClean="0"/>
              <a:t>            understand what it means to have</a:t>
            </a:r>
          </a:p>
          <a:p>
            <a:pPr>
              <a:buNone/>
            </a:pPr>
            <a:r>
              <a:rPr lang="en-US" sz="3000" dirty="0"/>
              <a:t> </a:t>
            </a:r>
            <a:r>
              <a:rPr lang="en-US" sz="3000" dirty="0" smtClean="0"/>
              <a:t>            good hearing in only one ear. </a:t>
            </a:r>
          </a:p>
          <a:p>
            <a:pPr>
              <a:buNone/>
            </a:pPr>
            <a:endParaRPr lang="en-US" sz="3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thinking about school early</a:t>
            </a:r>
            <a:endParaRPr lang="en-US" dirty="0"/>
          </a:p>
        </p:txBody>
      </p:sp>
      <p:sp>
        <p:nvSpPr>
          <p:cNvPr id="3" name="Content Placeholder 2"/>
          <p:cNvSpPr>
            <a:spLocks noGrp="1"/>
          </p:cNvSpPr>
          <p:nvPr>
            <p:ph idx="1"/>
          </p:nvPr>
        </p:nvSpPr>
        <p:spPr>
          <a:xfrm>
            <a:off x="533400" y="1524000"/>
            <a:ext cx="8001000" cy="4495800"/>
          </a:xfrm>
        </p:spPr>
        <p:txBody>
          <a:bodyPr/>
          <a:lstStyle/>
          <a:p>
            <a:pPr>
              <a:buNone/>
            </a:pPr>
            <a:r>
              <a:rPr lang="en-US" sz="3000" dirty="0" smtClean="0"/>
              <a:t>Even children who have great language and typical behavior will still be at a disadvantage when it is time to start school.</a:t>
            </a:r>
          </a:p>
          <a:p>
            <a:pPr>
              <a:buNone/>
            </a:pPr>
            <a:r>
              <a:rPr lang="en-US" sz="3000" dirty="0" smtClean="0"/>
              <a:t>Classrooms for young children are typically active and noisy places where the teacher is often across the room. </a:t>
            </a:r>
          </a:p>
          <a:p>
            <a:pPr>
              <a:buNone/>
            </a:pPr>
            <a:r>
              <a:rPr lang="en-US" sz="3000" dirty="0" smtClean="0"/>
              <a:t>How much of a challenge does it seem to be for your child to function in this environment?</a:t>
            </a:r>
            <a:endParaRPr lang="en-US" sz="3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challenges of today will be the challenges of tomorrow…</a:t>
            </a:r>
            <a:endParaRPr lang="en-US" sz="3600" dirty="0"/>
          </a:p>
        </p:txBody>
      </p:sp>
      <p:sp>
        <p:nvSpPr>
          <p:cNvPr id="3" name="Content Placeholder 2"/>
          <p:cNvSpPr>
            <a:spLocks noGrp="1"/>
          </p:cNvSpPr>
          <p:nvPr>
            <p:ph idx="1"/>
          </p:nvPr>
        </p:nvSpPr>
        <p:spPr/>
        <p:txBody>
          <a:bodyPr/>
          <a:lstStyle/>
          <a:p>
            <a:pPr>
              <a:buNone/>
            </a:pPr>
            <a:r>
              <a:rPr lang="en-US" dirty="0" smtClean="0"/>
              <a:t>Parents can identify situations in which their child may be having more trouble listening. </a:t>
            </a:r>
          </a:p>
          <a:p>
            <a:pPr>
              <a:buNone/>
            </a:pPr>
            <a:r>
              <a:rPr lang="en-US" dirty="0" smtClean="0"/>
              <a:t>These situations can be useful to identify as you start thinking about preschool or kindergarten. </a:t>
            </a:r>
          </a:p>
          <a:p>
            <a:pPr>
              <a:buNone/>
            </a:pPr>
            <a:r>
              <a:rPr lang="en-US" dirty="0" smtClean="0"/>
              <a:t>A child who has challenges at home in noise and at a distance is likely to in school as well.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Children’s Home Inventory of Listening Difficulties</a:t>
            </a:r>
            <a:endParaRPr lang="en-US" sz="3600" dirty="0"/>
          </a:p>
        </p:txBody>
      </p:sp>
      <p:sp>
        <p:nvSpPr>
          <p:cNvPr id="3" name="Content Placeholder 2"/>
          <p:cNvSpPr>
            <a:spLocks noGrp="1"/>
          </p:cNvSpPr>
          <p:nvPr>
            <p:ph idx="1"/>
          </p:nvPr>
        </p:nvSpPr>
        <p:spPr>
          <a:xfrm>
            <a:off x="533400" y="1600200"/>
            <a:ext cx="7924800" cy="4419600"/>
          </a:xfrm>
        </p:spPr>
        <p:txBody>
          <a:bodyPr/>
          <a:lstStyle/>
          <a:p>
            <a:pPr>
              <a:buNone/>
            </a:pPr>
            <a:r>
              <a:rPr lang="en-US" dirty="0" smtClean="0"/>
              <a:t>One way that families can consider how a child is functioning in different listening situations is to complete the CHILD test. </a:t>
            </a:r>
          </a:p>
          <a:p>
            <a:pPr>
              <a:buNone/>
            </a:pPr>
            <a:r>
              <a:rPr lang="en-US" dirty="0" smtClean="0"/>
              <a:t>There are 15 different listening situations and families rate how well they think their child is able to listen and understand in each setting. </a:t>
            </a:r>
          </a:p>
          <a:p>
            <a:pPr>
              <a:buNone/>
            </a:pPr>
            <a:r>
              <a:rPr lang="en-US" dirty="0" smtClean="0"/>
              <a:t>Obtain the CHILD test at:</a:t>
            </a:r>
          </a:p>
          <a:p>
            <a:pPr>
              <a:buNone/>
            </a:pPr>
            <a:r>
              <a:rPr lang="en-US" sz="1800" dirty="0" smtClean="0">
                <a:hlinkClick r:id="rId2"/>
              </a:rPr>
              <a:t>http://www.kandersonaudconsulting.com/uploads/child_questionnaire.pdf</a:t>
            </a:r>
            <a:endParaRPr lang="en-US" sz="1800" dirty="0" smtClean="0"/>
          </a:p>
          <a:p>
            <a:pPr>
              <a:buNone/>
            </a:pP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81000"/>
            <a:ext cx="8534400" cy="838200"/>
          </a:xfrm>
        </p:spPr>
        <p:txBody>
          <a:bodyPr/>
          <a:lstStyle/>
          <a:p>
            <a:pPr eaLnBrk="1" hangingPunct="1"/>
            <a:r>
              <a:rPr lang="en-US" sz="3200" dirty="0" smtClean="0"/>
              <a:t>CHILD: Children’s Home Inventory of Listening Difficulties</a:t>
            </a:r>
          </a:p>
        </p:txBody>
      </p:sp>
      <p:sp>
        <p:nvSpPr>
          <p:cNvPr id="44035" name="Rectangle 3"/>
          <p:cNvSpPr>
            <a:spLocks noGrp="1" noChangeArrowheads="1"/>
          </p:cNvSpPr>
          <p:nvPr>
            <p:ph type="body" idx="1"/>
          </p:nvPr>
        </p:nvSpPr>
        <p:spPr>
          <a:xfrm>
            <a:off x="457200" y="1447800"/>
            <a:ext cx="8305800" cy="4800600"/>
          </a:xfrm>
        </p:spPr>
        <p:txBody>
          <a:bodyPr/>
          <a:lstStyle/>
          <a:p>
            <a:pPr eaLnBrk="1" hangingPunct="1">
              <a:lnSpc>
                <a:spcPct val="90000"/>
              </a:lnSpc>
            </a:pPr>
            <a:r>
              <a:rPr lang="en-US" sz="2600" dirty="0" smtClean="0"/>
              <a:t>For ages 3 years to approximately 12 years (young child plays with others, not parallel play)</a:t>
            </a:r>
          </a:p>
          <a:p>
            <a:pPr eaLnBrk="1" hangingPunct="1">
              <a:lnSpc>
                <a:spcPct val="90000"/>
              </a:lnSpc>
            </a:pPr>
            <a:r>
              <a:rPr lang="en-US" sz="2600" dirty="0" smtClean="0"/>
              <a:t>Provides 15 listening situations typical of the home environment</a:t>
            </a:r>
          </a:p>
          <a:p>
            <a:pPr eaLnBrk="1" hangingPunct="1">
              <a:lnSpc>
                <a:spcPct val="90000"/>
              </a:lnSpc>
            </a:pPr>
            <a:r>
              <a:rPr lang="en-US" sz="2600" dirty="0" smtClean="0"/>
              <a:t>Understand-o-meter</a:t>
            </a:r>
          </a:p>
          <a:p>
            <a:pPr eaLnBrk="1" hangingPunct="1">
              <a:lnSpc>
                <a:spcPct val="90000"/>
              </a:lnSpc>
            </a:pPr>
            <a:r>
              <a:rPr lang="en-US" sz="2600" dirty="0" smtClean="0"/>
              <a:t>2 Forms:</a:t>
            </a:r>
          </a:p>
          <a:p>
            <a:pPr lvl="1" eaLnBrk="1" hangingPunct="1">
              <a:lnSpc>
                <a:spcPct val="90000"/>
              </a:lnSpc>
            </a:pPr>
            <a:r>
              <a:rPr lang="en-US" sz="2400" dirty="0" smtClean="0"/>
              <a:t>Parent completes items</a:t>
            </a:r>
          </a:p>
          <a:p>
            <a:pPr lvl="1" eaLnBrk="1" hangingPunct="1">
              <a:lnSpc>
                <a:spcPct val="90000"/>
              </a:lnSpc>
            </a:pPr>
            <a:r>
              <a:rPr lang="en-US" sz="2400" dirty="0" smtClean="0"/>
              <a:t>Child completes items (age 7-8+)</a:t>
            </a:r>
          </a:p>
          <a:p>
            <a:pPr eaLnBrk="1" hangingPunct="1">
              <a:lnSpc>
                <a:spcPct val="90000"/>
              </a:lnSpc>
            </a:pPr>
            <a:r>
              <a:rPr lang="en-US" sz="2600" dirty="0" smtClean="0"/>
              <a:t>Can compare parent and child responses; use as a means to discuss need for home FM, assistive devices, changes in family communication dynamics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hild1"/>
          <p:cNvPicPr>
            <a:picLocks noChangeAspect="1" noChangeArrowheads="1"/>
          </p:cNvPicPr>
          <p:nvPr/>
        </p:nvPicPr>
        <p:blipFill>
          <a:blip r:embed="rId2" cstate="print"/>
          <a:srcRect t="1884" b="3770"/>
          <a:stretch>
            <a:fillRect/>
          </a:stretch>
        </p:blipFill>
        <p:spPr bwMode="auto">
          <a:xfrm>
            <a:off x="1752601" y="199906"/>
            <a:ext cx="5867399" cy="6658093"/>
          </a:xfrm>
          <a:prstGeom prst="rect">
            <a:avLst/>
          </a:prstGeom>
          <a:noFill/>
          <a:ln w="9525">
            <a:noFill/>
            <a:miter lim="800000"/>
            <a:headEnd/>
            <a:tailEnd/>
          </a:ln>
        </p:spPr>
      </p:pic>
      <p:sp>
        <p:nvSpPr>
          <p:cNvPr id="3" name="TextBox 2"/>
          <p:cNvSpPr txBox="1"/>
          <p:nvPr/>
        </p:nvSpPr>
        <p:spPr>
          <a:xfrm>
            <a:off x="685800" y="1382645"/>
            <a:ext cx="738664" cy="5235087"/>
          </a:xfrm>
          <a:prstGeom prst="rect">
            <a:avLst/>
          </a:prstGeom>
          <a:noFill/>
        </p:spPr>
        <p:txBody>
          <a:bodyPr vert="vert270" wrap="none" rtlCol="0">
            <a:spAutoFit/>
          </a:bodyPr>
          <a:lstStyle/>
          <a:p>
            <a:r>
              <a:rPr lang="en-US" dirty="0" smtClean="0"/>
              <a:t>Example of CHILDREN’S HOME INVENTORY OF</a:t>
            </a:r>
          </a:p>
          <a:p>
            <a:r>
              <a:rPr lang="en-US" dirty="0" smtClean="0"/>
              <a:t>LISTENING DIFFICULTIES - CHILD</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school</a:t>
            </a:r>
            <a:endParaRPr lang="en-US" dirty="0"/>
          </a:p>
        </p:txBody>
      </p:sp>
      <p:sp>
        <p:nvSpPr>
          <p:cNvPr id="3" name="Content Placeholder 2"/>
          <p:cNvSpPr>
            <a:spLocks noGrp="1"/>
          </p:cNvSpPr>
          <p:nvPr>
            <p:ph idx="1"/>
          </p:nvPr>
        </p:nvSpPr>
        <p:spPr/>
        <p:txBody>
          <a:bodyPr/>
          <a:lstStyle/>
          <a:p>
            <a:pPr>
              <a:buNone/>
            </a:pPr>
            <a:r>
              <a:rPr lang="en-US" sz="3000" dirty="0" smtClean="0"/>
              <a:t>If your child has language and other skill development within the normal range by school age you will know that your helping him or her as a young child was successful!</a:t>
            </a:r>
          </a:p>
          <a:p>
            <a:pPr>
              <a:buNone/>
            </a:pPr>
            <a:r>
              <a:rPr lang="en-US" sz="3000" dirty="0" smtClean="0"/>
              <a:t>Only children that demonstrate ‘adverse educational affect’ will be eligible for specialized instruction (special education) services as deaf or hard of hearing. </a:t>
            </a:r>
            <a:endParaRPr lang="en-US" sz="3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school</a:t>
            </a:r>
            <a:endParaRPr lang="en-US" dirty="0"/>
          </a:p>
        </p:txBody>
      </p:sp>
      <p:sp>
        <p:nvSpPr>
          <p:cNvPr id="3" name="Content Placeholder 2"/>
          <p:cNvSpPr>
            <a:spLocks noGrp="1"/>
          </p:cNvSpPr>
          <p:nvPr>
            <p:ph idx="1"/>
          </p:nvPr>
        </p:nvSpPr>
        <p:spPr>
          <a:xfrm>
            <a:off x="381000" y="1371600"/>
            <a:ext cx="8305800" cy="4648200"/>
          </a:xfrm>
        </p:spPr>
        <p:txBody>
          <a:bodyPr/>
          <a:lstStyle/>
          <a:p>
            <a:pPr>
              <a:buNone/>
            </a:pPr>
            <a:r>
              <a:rPr lang="en-US" sz="3000" dirty="0" smtClean="0"/>
              <a:t>As a child with normal hearing in only one ear, he or she will be at a learning disadvantage throughout the school years.</a:t>
            </a:r>
          </a:p>
          <a:p>
            <a:pPr>
              <a:buNone/>
            </a:pPr>
            <a:r>
              <a:rPr lang="en-US" sz="3000" dirty="0" smtClean="0"/>
              <a:t>This is a ‘limitation to a life skill’ that will make your child eligible to be considered for accommodations in the classroom. This can include special seating, amplification, and other daily supports. </a:t>
            </a:r>
          </a:p>
          <a:p>
            <a:pPr>
              <a:buNone/>
            </a:pPr>
            <a:r>
              <a:rPr lang="en-US" sz="3000" dirty="0" smtClean="0"/>
              <a:t>For more information refer to the unilateral hearing loss handout at: </a:t>
            </a:r>
          </a:p>
          <a:p>
            <a:pPr>
              <a:buNone/>
            </a:pPr>
            <a:r>
              <a:rPr lang="en-US" sz="1600" b="1" dirty="0" smtClean="0">
                <a:hlinkClick r:id="rId2"/>
              </a:rPr>
              <a:t>http://www.kandersonaudconsulting.com/Listening_and_Learning.html</a:t>
            </a:r>
            <a:endParaRPr lang="en-US" sz="1600" b="1" dirty="0" smtClean="0"/>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229600" cy="4648200"/>
          </a:xfrm>
        </p:spPr>
        <p:txBody>
          <a:bodyPr/>
          <a:lstStyle/>
          <a:p>
            <a:r>
              <a:rPr lang="en-US" sz="2400" dirty="0" smtClean="0"/>
              <a:t>Your child has a hearing loss that will affect him throughout his life.</a:t>
            </a:r>
          </a:p>
          <a:p>
            <a:r>
              <a:rPr lang="en-US" sz="2400" dirty="0" smtClean="0"/>
              <a:t>Your child’s hearing </a:t>
            </a:r>
            <a:r>
              <a:rPr lang="en-US" sz="2400" i="1" dirty="0" smtClean="0"/>
              <a:t>may</a:t>
            </a:r>
            <a:r>
              <a:rPr lang="en-US" sz="2400" dirty="0" smtClean="0"/>
              <a:t> change.</a:t>
            </a:r>
          </a:p>
          <a:p>
            <a:r>
              <a:rPr lang="en-US" sz="2400" dirty="0" smtClean="0"/>
              <a:t>Try amplification as early as possible.</a:t>
            </a:r>
          </a:p>
          <a:p>
            <a:r>
              <a:rPr lang="en-US" sz="2400" dirty="0" smtClean="0"/>
              <a:t>Without early assistance your child may develop language delay and/or social or behavioral issues.</a:t>
            </a:r>
          </a:p>
          <a:p>
            <a:r>
              <a:rPr lang="en-US" sz="2400" dirty="0" smtClean="0"/>
              <a:t>Children with unilateral hearing loss are at 10 times the risk for school problems.</a:t>
            </a:r>
          </a:p>
          <a:p>
            <a:r>
              <a:rPr lang="en-US" sz="2400" dirty="0" smtClean="0"/>
              <a:t>Get help from early intervention ASAP!</a:t>
            </a:r>
          </a:p>
          <a:p>
            <a:r>
              <a:rPr lang="en-US" sz="2400" dirty="0" smtClean="0"/>
              <a:t>Monitor language growth regularly. </a:t>
            </a:r>
          </a:p>
          <a:p>
            <a:r>
              <a:rPr lang="en-US" sz="2400" dirty="0" smtClean="0"/>
              <a:t>Plan for your child’s transition to school.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bad can it be? The good ear will compensate for the bad ear, won’t it?</a:t>
            </a:r>
            <a:endParaRPr lang="en-US" sz="3200" dirty="0"/>
          </a:p>
        </p:txBody>
      </p:sp>
      <p:sp>
        <p:nvSpPr>
          <p:cNvPr id="3" name="Content Placeholder 2"/>
          <p:cNvSpPr>
            <a:spLocks noGrp="1"/>
          </p:cNvSpPr>
          <p:nvPr>
            <p:ph idx="1"/>
          </p:nvPr>
        </p:nvSpPr>
        <p:spPr>
          <a:xfrm>
            <a:off x="457200" y="1371600"/>
            <a:ext cx="7924800" cy="4419600"/>
          </a:xfrm>
        </p:spPr>
        <p:txBody>
          <a:bodyPr/>
          <a:lstStyle/>
          <a:p>
            <a:pPr>
              <a:buNone/>
            </a:pPr>
            <a:r>
              <a:rPr lang="en-US" sz="3000" dirty="0" smtClean="0"/>
              <a:t>Hearing loss is invisible and difficult to understand, especially when someone seems to hear most sounds or most times but not always. </a:t>
            </a:r>
          </a:p>
          <a:p>
            <a:pPr>
              <a:buNone/>
            </a:pPr>
            <a:r>
              <a:rPr lang="en-US" sz="3000" dirty="0" smtClean="0"/>
              <a:t>It is very common to think that because we have two ears that if something is wrong with one ear, the other ear will do the work of two ears. </a:t>
            </a:r>
          </a:p>
          <a:p>
            <a:pPr>
              <a:buNone/>
            </a:pPr>
            <a:r>
              <a:rPr lang="en-US" sz="3000" dirty="0" smtClean="0"/>
              <a:t>In reality, we need both ears to perform well in all listening situations.</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mps.fotosearch.com/bigcomps/BNS/BNS339/bn247018.jpg"/>
          <p:cNvPicPr>
            <a:picLocks noChangeAspect="1" noChangeArrowheads="1"/>
          </p:cNvPicPr>
          <p:nvPr/>
        </p:nvPicPr>
        <p:blipFill>
          <a:blip r:embed="rId2" cstate="print">
            <a:duotone>
              <a:schemeClr val="accent3">
                <a:shade val="45000"/>
                <a:satMod val="135000"/>
              </a:schemeClr>
              <a:prstClr val="white"/>
            </a:duotone>
          </a:blip>
          <a:srcRect t="23077" r="66467" b="20000"/>
          <a:stretch>
            <a:fillRect/>
          </a:stretch>
        </p:blipFill>
        <p:spPr bwMode="auto">
          <a:xfrm>
            <a:off x="0" y="1905000"/>
            <a:ext cx="1383957" cy="3657600"/>
          </a:xfrm>
          <a:prstGeom prst="rect">
            <a:avLst/>
          </a:prstGeom>
          <a:noFill/>
          <a:ln w="28575">
            <a:noFill/>
          </a:ln>
        </p:spPr>
      </p:pic>
      <p:sp>
        <p:nvSpPr>
          <p:cNvPr id="2" name="Title 1"/>
          <p:cNvSpPr>
            <a:spLocks noGrp="1"/>
          </p:cNvSpPr>
          <p:nvPr>
            <p:ph type="title"/>
          </p:nvPr>
        </p:nvSpPr>
        <p:spPr>
          <a:xfrm>
            <a:off x="195263" y="228600"/>
            <a:ext cx="8643937" cy="914400"/>
          </a:xfrm>
        </p:spPr>
        <p:txBody>
          <a:bodyPr/>
          <a:lstStyle/>
          <a:p>
            <a:r>
              <a:rPr lang="en-US" dirty="0" smtClean="0"/>
              <a:t>An analogy to help us understand.</a:t>
            </a:r>
            <a:endParaRPr lang="en-US" dirty="0"/>
          </a:p>
        </p:txBody>
      </p:sp>
      <p:sp>
        <p:nvSpPr>
          <p:cNvPr id="3" name="Content Placeholder 2"/>
          <p:cNvSpPr>
            <a:spLocks noGrp="1"/>
          </p:cNvSpPr>
          <p:nvPr>
            <p:ph idx="1"/>
          </p:nvPr>
        </p:nvSpPr>
        <p:spPr>
          <a:xfrm>
            <a:off x="685800" y="1295400"/>
            <a:ext cx="8077200" cy="4419600"/>
          </a:xfrm>
        </p:spPr>
        <p:txBody>
          <a:bodyPr/>
          <a:lstStyle/>
          <a:p>
            <a:pPr>
              <a:buNone/>
            </a:pPr>
            <a:r>
              <a:rPr lang="en-US" sz="3000" dirty="0" smtClean="0"/>
              <a:t>Think about a child who was born with only ½ of one foot. We require two feet to equally support the weight of our bodies as we walk. With only one normal foot, a child will still learn to walk and run, but likely not as fast or smoothly as children with 2 normal feet; especially in rough terrain or when competing in a race. Can the one good foot really compensate for the ½ foot? No, but having only one good foot works fine in many situations. </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at home</a:t>
            </a:r>
            <a:endParaRPr lang="en-US" dirty="0"/>
          </a:p>
        </p:txBody>
      </p:sp>
      <p:sp>
        <p:nvSpPr>
          <p:cNvPr id="3" name="Content Placeholder 2"/>
          <p:cNvSpPr>
            <a:spLocks noGrp="1"/>
          </p:cNvSpPr>
          <p:nvPr>
            <p:ph idx="1"/>
          </p:nvPr>
        </p:nvSpPr>
        <p:spPr>
          <a:xfrm>
            <a:off x="457200" y="1371600"/>
            <a:ext cx="7924800" cy="4800600"/>
          </a:xfrm>
        </p:spPr>
        <p:txBody>
          <a:bodyPr/>
          <a:lstStyle/>
          <a:p>
            <a:pPr>
              <a:buNone/>
            </a:pPr>
            <a:r>
              <a:rPr lang="en-US" sz="3000" dirty="0" smtClean="0"/>
              <a:t>Your baby can hear normally with one ear.  As you diaper him, feed him, play with him you </a:t>
            </a:r>
            <a:r>
              <a:rPr lang="en-US" sz="3000" u="sng" dirty="0" smtClean="0"/>
              <a:t>will</a:t>
            </a:r>
            <a:r>
              <a:rPr lang="en-US" sz="3000" dirty="0" smtClean="0"/>
              <a:t> see him respond to sound. </a:t>
            </a:r>
            <a:endParaRPr lang="en-US" sz="3000" dirty="0"/>
          </a:p>
          <a:p>
            <a:pPr>
              <a:buNone/>
            </a:pPr>
            <a:r>
              <a:rPr lang="en-US" sz="3000" dirty="0" smtClean="0"/>
              <a:t>He CAN hear. </a:t>
            </a:r>
          </a:p>
          <a:p>
            <a:pPr>
              <a:buNone/>
            </a:pPr>
            <a:r>
              <a:rPr lang="en-US" sz="3000" dirty="0" smtClean="0"/>
              <a:t>You are </a:t>
            </a:r>
            <a:r>
              <a:rPr lang="en-US" sz="3000" u="sng" dirty="0" smtClean="0"/>
              <a:t>close</a:t>
            </a:r>
            <a:r>
              <a:rPr lang="en-US" sz="3000" dirty="0" smtClean="0"/>
              <a:t> to him. It is </a:t>
            </a:r>
            <a:r>
              <a:rPr lang="en-US" sz="3000" u="sng" dirty="0" smtClean="0"/>
              <a:t>quiet</a:t>
            </a:r>
            <a:r>
              <a:rPr lang="en-US" sz="3000" dirty="0" smtClean="0"/>
              <a:t>. He is </a:t>
            </a:r>
            <a:r>
              <a:rPr lang="en-US" sz="3000" u="sng" dirty="0" smtClean="0"/>
              <a:t>interested</a:t>
            </a:r>
            <a:r>
              <a:rPr lang="en-US" sz="3000" dirty="0" smtClean="0"/>
              <a:t> in what you are doing.</a:t>
            </a:r>
          </a:p>
          <a:p>
            <a:pPr>
              <a:buNone/>
            </a:pPr>
            <a:r>
              <a:rPr lang="en-US" sz="3000" dirty="0" smtClean="0"/>
              <a:t>Thinking about our analogy, this is like walking on flat ground with plenty of</a:t>
            </a:r>
          </a:p>
          <a:p>
            <a:pPr>
              <a:buNone/>
            </a:pPr>
            <a:r>
              <a:rPr lang="en-US" sz="3000" dirty="0"/>
              <a:t>	</a:t>
            </a:r>
            <a:r>
              <a:rPr lang="en-US" sz="3000" dirty="0" smtClean="0"/>
              <a:t>time to get where you want to go. </a:t>
            </a:r>
          </a:p>
        </p:txBody>
      </p:sp>
      <p:pic>
        <p:nvPicPr>
          <p:cNvPr id="74754" name="Picture 2"/>
          <p:cNvPicPr>
            <a:picLocks noChangeAspect="1" noChangeArrowheads="1"/>
          </p:cNvPicPr>
          <p:nvPr/>
        </p:nvPicPr>
        <p:blipFill>
          <a:blip r:embed="rId2" cstate="print"/>
          <a:srcRect/>
          <a:stretch>
            <a:fillRect/>
          </a:stretch>
        </p:blipFill>
        <p:spPr bwMode="auto">
          <a:xfrm rot="5400000">
            <a:off x="7000831" y="4305344"/>
            <a:ext cx="2562312" cy="17240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
      <a:clrScheme name="Radial 1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4468</Words>
  <Application>Microsoft Office PowerPoint</Application>
  <PresentationFormat>On-screen Show (4:3)</PresentationFormat>
  <Paragraphs>376</Paragraphs>
  <Slides>67</Slides>
  <Notes>1</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Radial</vt:lpstr>
      <vt:lpstr>2_Radial</vt:lpstr>
      <vt:lpstr>9_Radial</vt:lpstr>
      <vt:lpstr>Your Child with  Hearing Loss in One Ear:</vt:lpstr>
      <vt:lpstr>Learning Outcomes</vt:lpstr>
      <vt:lpstr>You expected your baby to be perfect</vt:lpstr>
      <vt:lpstr>You want to believe your baby is perfect</vt:lpstr>
      <vt:lpstr>It is hard to accept your baby is not perfect</vt:lpstr>
      <vt:lpstr>Your child is who she or he is.</vt:lpstr>
      <vt:lpstr>How bad can it be? The good ear will compensate for the bad ear, won’t it?</vt:lpstr>
      <vt:lpstr>An analogy to help us understand.</vt:lpstr>
      <vt:lpstr>What to expect at home</vt:lpstr>
      <vt:lpstr>Rugged terrain</vt:lpstr>
      <vt:lpstr>A foot and ear are not the same</vt:lpstr>
      <vt:lpstr>Language learning, every hour a child is awake, every day, everywhere.</vt:lpstr>
      <vt:lpstr>Rugged listening terrain</vt:lpstr>
      <vt:lpstr>    Every day listening with 2 ears</vt:lpstr>
      <vt:lpstr>Distance</vt:lpstr>
      <vt:lpstr>How ‘far’ can a child hear?</vt:lpstr>
      <vt:lpstr>Observing child behavior when presented with contrived listening activities at different distances</vt:lpstr>
      <vt:lpstr>Slide 18</vt:lpstr>
      <vt:lpstr>You need to experience it yourself</vt:lpstr>
      <vt:lpstr>You need to experience it yourself</vt:lpstr>
      <vt:lpstr>You need to experience it yourself</vt:lpstr>
      <vt:lpstr>Your thoughts and reactions:</vt:lpstr>
      <vt:lpstr>Think about it</vt:lpstr>
      <vt:lpstr>Many language opportunities over time</vt:lpstr>
      <vt:lpstr>Hart-Risley 30 Million Word Gap</vt:lpstr>
      <vt:lpstr>More language used, more language learned!</vt:lpstr>
      <vt:lpstr>Potential for many missed language opportunities over time</vt:lpstr>
      <vt:lpstr>Distance scenario 1 – young child</vt:lpstr>
      <vt:lpstr>Distance scenario 2 – young child</vt:lpstr>
      <vt:lpstr>Hearing ‘through’ noise</vt:lpstr>
      <vt:lpstr>Listening in noise with one ear</vt:lpstr>
      <vt:lpstr>Background noise - scenario 1</vt:lpstr>
      <vt:lpstr>Background noise - scenario 2</vt:lpstr>
      <vt:lpstr>Potential impact of hearing loss in one ear on language learning</vt:lpstr>
      <vt:lpstr>Background noise - scenario 3</vt:lpstr>
      <vt:lpstr>Potential behavior &amp; social issues</vt:lpstr>
      <vt:lpstr>How we learn ‘rules of behavior’</vt:lpstr>
      <vt:lpstr>Learning to behave with 1 ear</vt:lpstr>
      <vt:lpstr>Fair chances to good behavior</vt:lpstr>
      <vt:lpstr>Those subtle social rules</vt:lpstr>
      <vt:lpstr>Something families need to know!</vt:lpstr>
      <vt:lpstr>Families need to know…</vt:lpstr>
      <vt:lpstr>Any additional hearing loss…</vt:lpstr>
      <vt:lpstr>Hearing in only one ear IS a big deal</vt:lpstr>
      <vt:lpstr>WHAT TO DO - #1</vt:lpstr>
      <vt:lpstr>WHAT TO DO - #2</vt:lpstr>
      <vt:lpstr>WHAT TO DO - #3</vt:lpstr>
      <vt:lpstr>A hearing aid – but he hears fine in one ear!!!</vt:lpstr>
      <vt:lpstr>Parent comments on hearing aid use</vt:lpstr>
      <vt:lpstr>Try it and see….</vt:lpstr>
      <vt:lpstr>How soon should we try a hearing aid?</vt:lpstr>
      <vt:lpstr>Another thought about hearing aid use</vt:lpstr>
      <vt:lpstr>Observing for changes with the hearing aid</vt:lpstr>
      <vt:lpstr>ELF Infant &amp; Young Child  Amplification Use Checklist</vt:lpstr>
      <vt:lpstr>WHAT TO DO - #4</vt:lpstr>
      <vt:lpstr>Help when trying a hearing aid</vt:lpstr>
      <vt:lpstr>Help to ‘keep the language teacup full’</vt:lpstr>
      <vt:lpstr>Track how your child’s language is growing</vt:lpstr>
      <vt:lpstr>Behavior and social rule learning</vt:lpstr>
      <vt:lpstr>Start thinking about school early</vt:lpstr>
      <vt:lpstr>The challenges of today will be the challenges of tomorrow…</vt:lpstr>
      <vt:lpstr>Children’s Home Inventory of Listening Difficulties</vt:lpstr>
      <vt:lpstr>CHILD: Children’s Home Inventory of Listening Difficulties</vt:lpstr>
      <vt:lpstr>Slide 64</vt:lpstr>
      <vt:lpstr>Considerations for school</vt:lpstr>
      <vt:lpstr>Considerations for school</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Unilateral Hearing Loss: Developmental and Educational Implications</dc:title>
  <dc:creator>karenlanderson</dc:creator>
  <cp:lastModifiedBy>karenlanderson</cp:lastModifiedBy>
  <cp:revision>146</cp:revision>
  <dcterms:created xsi:type="dcterms:W3CDTF">2010-03-03T19:00:38Z</dcterms:created>
  <dcterms:modified xsi:type="dcterms:W3CDTF">2011-02-01T00:08:44Z</dcterms:modified>
</cp:coreProperties>
</file>