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Default Extension="wav" ContentType="audio/wav"/>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notesSlides/notesSlide4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56" r:id="rId2"/>
    <p:sldId id="257" r:id="rId3"/>
    <p:sldId id="258" r:id="rId4"/>
    <p:sldId id="259" r:id="rId5"/>
    <p:sldId id="260" r:id="rId6"/>
    <p:sldId id="262" r:id="rId7"/>
    <p:sldId id="263" r:id="rId8"/>
    <p:sldId id="265" r:id="rId9"/>
    <p:sldId id="266" r:id="rId10"/>
    <p:sldId id="264" r:id="rId11"/>
    <p:sldId id="267" r:id="rId12"/>
    <p:sldId id="269" r:id="rId13"/>
    <p:sldId id="281" r:id="rId14"/>
    <p:sldId id="270" r:id="rId15"/>
    <p:sldId id="315" r:id="rId16"/>
    <p:sldId id="273" r:id="rId17"/>
    <p:sldId id="279" r:id="rId18"/>
    <p:sldId id="284" r:id="rId19"/>
    <p:sldId id="275" r:id="rId20"/>
    <p:sldId id="276" r:id="rId21"/>
    <p:sldId id="277" r:id="rId22"/>
    <p:sldId id="285" r:id="rId23"/>
    <p:sldId id="278" r:id="rId24"/>
    <p:sldId id="286" r:id="rId25"/>
    <p:sldId id="288" r:id="rId26"/>
    <p:sldId id="287" r:id="rId27"/>
    <p:sldId id="289" r:id="rId28"/>
    <p:sldId id="291" r:id="rId29"/>
    <p:sldId id="290" r:id="rId30"/>
    <p:sldId id="292" r:id="rId31"/>
    <p:sldId id="296" r:id="rId32"/>
    <p:sldId id="293" r:id="rId33"/>
    <p:sldId id="294" r:id="rId34"/>
    <p:sldId id="297" r:id="rId35"/>
    <p:sldId id="298" r:id="rId36"/>
    <p:sldId id="299" r:id="rId37"/>
    <p:sldId id="300" r:id="rId38"/>
    <p:sldId id="301" r:id="rId39"/>
    <p:sldId id="295" r:id="rId40"/>
    <p:sldId id="302"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261" r:id="rId54"/>
    <p:sldId id="283"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AF2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027" autoAdjust="0"/>
  </p:normalViewPr>
  <p:slideViewPr>
    <p:cSldViewPr>
      <p:cViewPr varScale="1">
        <p:scale>
          <a:sx n="45" d="100"/>
          <a:sy n="45" d="100"/>
        </p:scale>
        <p:origin x="-1608"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0"/>
          <c:order val="0"/>
          <c:spPr>
            <a:ln w="57150"/>
          </c:spPr>
          <c:dPt>
            <c:idx val="1"/>
            <c:spPr>
              <a:solidFill>
                <a:srgbClr val="72AF2F"/>
              </a:solidFill>
              <a:ln w="57150"/>
            </c:spPr>
          </c:dPt>
          <c:dPt>
            <c:idx val="2"/>
            <c:spPr>
              <a:solidFill>
                <a:srgbClr val="92D050"/>
              </a:solidFill>
              <a:ln w="57150"/>
            </c:spPr>
          </c:dPt>
          <c:dLbls>
            <c:dLbl>
              <c:idx val="1"/>
              <c:delete val="1"/>
            </c:dLbl>
            <c:txPr>
              <a:bodyPr/>
              <a:lstStyle/>
              <a:p>
                <a:pPr>
                  <a:defRPr sz="1800"/>
                </a:pPr>
                <a:endParaRPr lang="en-US"/>
              </a:p>
            </c:txPr>
            <c:showPercent val="1"/>
            <c:showLeaderLines val="1"/>
          </c:dLbls>
          <c:val>
            <c:numRef>
              <c:f>Sheet1!$A$1:$A$3</c:f>
              <c:numCache>
                <c:formatCode>General</c:formatCode>
                <c:ptCount val="3"/>
                <c:pt idx="0">
                  <c:v>10</c:v>
                </c:pt>
                <c:pt idx="1">
                  <c:v>55</c:v>
                </c:pt>
                <c:pt idx="2">
                  <c:v>35</c:v>
                </c:pt>
              </c:numCache>
            </c:numRef>
          </c:val>
        </c:ser>
        <c:dLbls>
          <c:showPercent val="1"/>
        </c:dLbls>
        <c:firstSliceAng val="0"/>
      </c:pieChart>
    </c:plotArea>
    <c:plotVisOnly val="1"/>
  </c:chart>
  <c:spPr>
    <a:ln>
      <a:noFill/>
    </a:ln>
  </c:spPr>
  <c:externalData r:id="rId1"/>
</c:chartSpace>
</file>

<file path=ppt/drawings/_rels/vmlDrawing1.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5" Type="http://schemas.openxmlformats.org/officeDocument/2006/relationships/image" Target="../media/image45.wmf"/><Relationship Id="rId4" Type="http://schemas.openxmlformats.org/officeDocument/2006/relationships/image" Target="../media/image4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77876BA-E1ED-4E71-82E0-081C6AE90D10}" type="datetimeFigureOut">
              <a:rPr lang="en-US" smtClean="0"/>
              <a:pPr/>
              <a:t>8/23/2011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842A94C-F50E-46A2-87F1-6B0DCC9FEA2F}"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97CAB7-90FA-4A39-A639-99E444C2AAD1}" type="datetimeFigureOut">
              <a:rPr lang="en-US" smtClean="0"/>
              <a:pPr/>
              <a:t>8/23/2011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C8A2B6-1AD9-4A39-BD1E-7757883721C4}"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asha.org/public/hearing/disorders/causes.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presentation has been developed primarily for Coordinators of Early Childhood Education programs in Minnesota. The information has been prepared by Dr. Karen Anderson. Dr. Anderson is an experienced educational audiologist and has also served in the state Early Hearing Detection and Intervention programs in Florida and Minnesota as well as working as part of the Management Team of the Part C program in Florida. She has been the Chair of the American Academy of Audiology committee that has prepared guidelines for Childhood Hearing Screening. Thus, Dr. Anderson has substantial knowledge of IDEA regulations as they pertain to infant, toddler, and early childhood programs along with a thorough knowledge of hearing screening principles and practices. </a:t>
            </a:r>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eligibility</a:t>
            </a:r>
            <a:r>
              <a:rPr lang="en-US" baseline="0" dirty="0" smtClean="0"/>
              <a:t> is determined for individual children who are 3-5 years of age, hearing screening must occur only if the evaluation team deems it appropriate. If it is performed, screening via use of technically sound instruments must occur.  This would infer that a subjective measure would not be a suitable means of hearing assessment when determining eligibility for specialized instruction. </a:t>
            </a:r>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More children born prematurely and/or with obvious disabilities are surviving.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Hearing loss is the most common birth disorder.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In about half of children with hearing loss the cause</a:t>
            </a:r>
            <a:r>
              <a:rPr lang="en-US" baseline="0" dirty="0" smtClean="0"/>
              <a:t> is due to genetic abnormality.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Approximately 30-40% of children with hearing loss will have additional disability conditions.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Hearing loss is invisible and is not effectively identified by child behavior alone.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aseline="0" dirty="0" smtClean="0"/>
              <a:t>Therefore, it is critical for hearing to be screened in infants, toddlers and preschool aged children who have additional disabilities, even if they passed newborn hearing screening. Hearing loss can occur at any time and is not predictable due to family history or lack of a history of familial hearing loss. </a:t>
            </a:r>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Harvard Center on the Developing Child has a brief on the science of early brain development. As can be seen on the figure, hearing and vision stimulation create initial neural connections. Brains are built over time with the neural connections related to sensory input establishing first. Later, more complex brain functions are built on earlier, simpler connections. </a:t>
            </a:r>
          </a:p>
          <a:p>
            <a:endParaRPr lang="en-US" baseline="0" dirty="0" smtClean="0"/>
          </a:p>
          <a:p>
            <a:r>
              <a:rPr lang="en-US" sz="1200" kern="1200" baseline="0" dirty="0" smtClean="0">
                <a:solidFill>
                  <a:schemeClr val="tx1"/>
                </a:solidFill>
                <a:latin typeface="+mn-lt"/>
                <a:ea typeface="+mn-ea"/>
                <a:cs typeface="+mn-cs"/>
              </a:rPr>
              <a:t>Young children naturally reach out for interaction through babbling, facial expressions, and gestures, and adults respond with the same kind of vocalizing and gesturing back at them. In the absence of such responses—or if the responses are unreliable or inappropriate—the brain’s architecture does not form as expected, which can lead to disparities in learning and behavior.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Excerpted from the Harvard </a:t>
            </a:r>
            <a:r>
              <a:rPr lang="en-US" sz="1200" kern="1200" baseline="0" dirty="0" err="1" smtClean="0">
                <a:solidFill>
                  <a:schemeClr val="tx1"/>
                </a:solidFill>
                <a:latin typeface="+mn-lt"/>
                <a:ea typeface="+mn-ea"/>
                <a:cs typeface="+mn-cs"/>
              </a:rPr>
              <a:t>InBrief</a:t>
            </a:r>
            <a:r>
              <a:rPr lang="en-US" sz="1200" kern="1200" baseline="0" dirty="0" smtClean="0">
                <a:solidFill>
                  <a:schemeClr val="tx1"/>
                </a:solidFill>
                <a:latin typeface="+mn-lt"/>
                <a:ea typeface="+mn-ea"/>
                <a:cs typeface="+mn-cs"/>
              </a:rPr>
              <a:t> – included in resources at the end of this presentation. </a:t>
            </a:r>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Hearing loss,</a:t>
            </a:r>
            <a:r>
              <a:rPr lang="en-US" baseline="0" dirty="0" smtClean="0"/>
              <a:t> even minimal or fluctuating, provides a barrier that reduces the amount of language stimulation a child will be exposed to in their environment. </a:t>
            </a:r>
          </a:p>
          <a:p>
            <a:pPr>
              <a:buFont typeface="Arial" pitchFamily="34" charset="0"/>
              <a:buChar char="•"/>
            </a:pPr>
            <a:r>
              <a:rPr lang="en-US" baseline="0" dirty="0" smtClean="0"/>
              <a:t>The reduced stimuli to the brain has the ability to affect the number of neural connections that are developed. </a:t>
            </a:r>
          </a:p>
          <a:p>
            <a:pPr>
              <a:buFont typeface="Arial" pitchFamily="34" charset="0"/>
              <a:buChar char="•"/>
            </a:pPr>
            <a:r>
              <a:rPr lang="en-US" baseline="0" dirty="0" smtClean="0"/>
              <a:t>Unidentified hearing loss will affect the degree to which the child will benefit from the experiences they have. </a:t>
            </a:r>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an OSEP</a:t>
            </a:r>
            <a:r>
              <a:rPr lang="en-US" baseline="0" dirty="0" smtClean="0"/>
              <a:t> policy letter it was clarified that: </a:t>
            </a:r>
          </a:p>
          <a:p>
            <a:pPr>
              <a:buFont typeface="Arial" pitchFamily="34" charset="0"/>
              <a:buChar char="•"/>
            </a:pPr>
            <a:r>
              <a:rPr lang="en-US" dirty="0" smtClean="0"/>
              <a:t>Appropriate Part</a:t>
            </a:r>
            <a:r>
              <a:rPr lang="en-US" baseline="0" dirty="0" smtClean="0"/>
              <a:t> C services must be available to all eligible children and their families</a:t>
            </a:r>
          </a:p>
          <a:p>
            <a:pPr>
              <a:buFont typeface="Arial" pitchFamily="34" charset="0"/>
              <a:buChar char="•"/>
            </a:pPr>
            <a:r>
              <a:rPr lang="en-US" baseline="0" dirty="0" smtClean="0"/>
              <a:t>Are designed to meet the developmental needs of the individual child</a:t>
            </a:r>
          </a:p>
          <a:p>
            <a:pPr>
              <a:buFont typeface="Arial" pitchFamily="34" charset="0"/>
              <a:buChar char="•"/>
            </a:pPr>
            <a:r>
              <a:rPr lang="en-US" baseline="0" dirty="0" smtClean="0"/>
              <a:t>Assistive technology devices are among those included as early intervention services</a:t>
            </a:r>
          </a:p>
          <a:p>
            <a:pPr>
              <a:buFont typeface="Arial" pitchFamily="34" charset="0"/>
              <a:buChar char="•"/>
            </a:pPr>
            <a:r>
              <a:rPr lang="en-US" baseline="0" dirty="0" smtClean="0"/>
              <a:t>At no cost to families (unless a sliding fee system is in place)</a:t>
            </a:r>
          </a:p>
          <a:p>
            <a:pPr>
              <a:buFont typeface="Arial" pitchFamily="34" charset="0"/>
              <a:buChar char="•"/>
            </a:pPr>
            <a:endParaRPr lang="en-US" baseline="0" dirty="0" smtClean="0"/>
          </a:p>
          <a:p>
            <a:pPr>
              <a:buFont typeface="Arial" pitchFamily="34" charset="0"/>
              <a:buNone/>
            </a:pPr>
            <a:r>
              <a:rPr lang="en-US" baseline="0" dirty="0" smtClean="0"/>
              <a:t>Thus, our knowledge of brain development in combination with evidence based practices supporting amplification as early as possible supports the provision of amplification through Part C to eligible infants and toddlers without undue delay.</a:t>
            </a:r>
          </a:p>
          <a:p>
            <a:pPr>
              <a:buFont typeface="Arial" pitchFamily="34" charset="0"/>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baseline="0" dirty="0" smtClean="0"/>
              <a:t>http://www2.ed.gov/policy/speced/guid/idea/letters/2003-1/goodman032503earlyinter1q2003.pdf</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6A6EE1-8DF1-498F-992A-7CF10CE85D53}" type="slidenum">
              <a:rPr lang="en-US"/>
              <a:pPr/>
              <a:t>18</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r>
              <a:rPr lang="en-US" dirty="0"/>
              <a:t>Babies learn language by associating a word or concept with something they are interested in. </a:t>
            </a:r>
            <a:r>
              <a:rPr lang="en-US" dirty="0" smtClean="0"/>
              <a:t>The </a:t>
            </a:r>
            <a:r>
              <a:rPr lang="en-US" dirty="0"/>
              <a:t>fleeting interest of the baby is what drives their language learning. </a:t>
            </a:r>
            <a:r>
              <a:rPr lang="en-US" dirty="0" smtClean="0"/>
              <a:t>Anything </a:t>
            </a:r>
            <a:r>
              <a:rPr lang="en-US" dirty="0"/>
              <a:t>within their sight or hearing can catch their interest – if paired with language then new words are learned. </a:t>
            </a:r>
            <a:r>
              <a:rPr lang="en-US" dirty="0" smtClean="0"/>
              <a:t>If </a:t>
            </a:r>
            <a:r>
              <a:rPr lang="en-US" dirty="0"/>
              <a:t>a pairing between interest and language happens repeated during daily activities, the likelihood of the child learning language to describe the activity or thing of interest increases. </a:t>
            </a:r>
            <a:r>
              <a:rPr lang="en-US" dirty="0" smtClean="0"/>
              <a:t>Early intervention and early</a:t>
            </a:r>
            <a:r>
              <a:rPr lang="en-US" baseline="0" dirty="0" smtClean="0"/>
              <a:t> childhood education is all about </a:t>
            </a:r>
            <a:r>
              <a:rPr lang="en-US" dirty="0" smtClean="0"/>
              <a:t>how </a:t>
            </a:r>
            <a:r>
              <a:rPr lang="en-US" dirty="0"/>
              <a:t>to make the most of </a:t>
            </a:r>
            <a:r>
              <a:rPr lang="en-US" dirty="0" smtClean="0"/>
              <a:t>a </a:t>
            </a:r>
            <a:r>
              <a:rPr lang="en-US" dirty="0"/>
              <a:t>child’s teachable moments!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Hearing loss affects how close a sound has to be before it is heard</a:t>
            </a:r>
          </a:p>
          <a:p>
            <a:r>
              <a:rPr lang="en-US" dirty="0" smtClean="0"/>
              <a:t>Any background noise will interfere</a:t>
            </a:r>
          </a:p>
          <a:p>
            <a:r>
              <a:rPr lang="en-US" dirty="0" smtClean="0"/>
              <a:t>The size of the ‘listening bubble’ depends on the degree of hearing loss, voice quality, other noises, etc. </a:t>
            </a:r>
          </a:p>
          <a:p>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D2D33D-FB91-4770-A88F-9F3CE166C0A9}" type="slidenum">
              <a:rPr lang="en-US"/>
              <a:pPr/>
              <a:t>20</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r>
              <a:rPr lang="en-US" dirty="0"/>
              <a:t>Many children prefer the sound of mom’s voice when they are born because they have been hearing her for 5 months</a:t>
            </a:r>
            <a:r>
              <a:rPr lang="en-US" dirty="0" smtClean="0"/>
              <a:t>. The experience hearing before birth is an aid to bonding as well. Children with hearing loss are often without in-the-womb</a:t>
            </a:r>
            <a:r>
              <a:rPr lang="en-US" baseline="0" dirty="0" smtClean="0"/>
              <a:t> listening experience. </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983BB7-7481-450C-BC8A-523FEE5B462F}" type="slidenum">
              <a:rPr lang="en-US"/>
              <a:pPr/>
              <a:t>23</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xfrm>
            <a:off x="914400" y="4343400"/>
            <a:ext cx="5029200" cy="4114800"/>
          </a:xfrm>
        </p:spPr>
        <p:txBody>
          <a:bodyPr/>
          <a:lstStyle/>
          <a:p>
            <a:r>
              <a:rPr lang="en-US" dirty="0" smtClean="0"/>
              <a:t>After you complete the spelling</a:t>
            </a:r>
            <a:r>
              <a:rPr lang="en-US" baseline="0" dirty="0" smtClean="0"/>
              <a:t> test you can find the correct words written on the very last slide.</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Training objective:</a:t>
            </a:r>
          </a:p>
          <a:p>
            <a:r>
              <a:rPr lang="en-US" dirty="0" smtClean="0"/>
              <a:t>It is intended</a:t>
            </a:r>
            <a:r>
              <a:rPr lang="en-US" baseline="0" dirty="0" smtClean="0"/>
              <a:t> that i</a:t>
            </a:r>
            <a:r>
              <a:rPr lang="en-US" dirty="0" smtClean="0"/>
              <a:t>ndividuals</a:t>
            </a:r>
            <a:r>
              <a:rPr lang="en-US" baseline="0" dirty="0" smtClean="0"/>
              <a:t> viewing these professional development materials will be able to provide information on each of these points following the presentation. </a:t>
            </a:r>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30 dB hearing loss that</a:t>
            </a:r>
            <a:r>
              <a:rPr lang="en-US" baseline="0" dirty="0" smtClean="0"/>
              <a:t> was simulated represents a degree that will NOT be identified by newborn hearing screening. The newborn hearing screening equipment is not set in a way to identify hearing loss under 35 or 40 dB HL. </a:t>
            </a:r>
          </a:p>
          <a:p>
            <a:endParaRPr lang="en-US" baseline="0" dirty="0" smtClean="0"/>
          </a:p>
          <a:p>
            <a:r>
              <a:rPr lang="en-US" baseline="0" dirty="0" smtClean="0"/>
              <a:t>Less than 1% of families refuse to have their newborn’s hearing screened.  </a:t>
            </a:r>
          </a:p>
          <a:p>
            <a:r>
              <a:rPr lang="en-US" baseline="0" dirty="0" smtClean="0"/>
              <a:t>Nationally, the loss to follow up or loss to documentation rate for children failing newborn hearing screening is 40%. This means that the results of follow up rescreening or hearing evaluation is received in only 60%. In Minnesota that loss to follow up rate is only 2.6%, so most children identified with hearing loss in early childhood will be due to late or progressive hearing loss and not missed hearing loss due to lack of follow up of failed newborn </a:t>
            </a:r>
            <a:r>
              <a:rPr lang="en-US" baseline="0" smtClean="0"/>
              <a:t>hearing screening. </a:t>
            </a:r>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endParaRPr lang="en-US" dirty="0" smtClean="0"/>
          </a:p>
          <a:p>
            <a:r>
              <a:rPr lang="en-US" dirty="0" smtClean="0"/>
              <a:t>References:</a:t>
            </a:r>
          </a:p>
          <a:p>
            <a:r>
              <a:rPr lang="en-US" dirty="0" smtClean="0"/>
              <a:t>1 - Bamford et al., 2007; National Institute on Deafness and Other Communication Disorders, 2005</a:t>
            </a:r>
          </a:p>
          <a:p>
            <a:r>
              <a:rPr lang="en-US" dirty="0" smtClean="0"/>
              <a:t>2 – NHANES studies:</a:t>
            </a:r>
            <a:r>
              <a:rPr lang="en-US" baseline="0" dirty="0" smtClean="0"/>
              <a:t> http://www.cdc.gov/nchs/nhanes.htm </a:t>
            </a:r>
            <a:endParaRPr lang="en-US" dirty="0" smtClean="0"/>
          </a:p>
        </p:txBody>
      </p:sp>
      <p:sp>
        <p:nvSpPr>
          <p:cNvPr id="4" name="Slide Number Placeholder 3"/>
          <p:cNvSpPr>
            <a:spLocks noGrp="1"/>
          </p:cNvSpPr>
          <p:nvPr>
            <p:ph type="sldNum" sz="quarter" idx="10"/>
          </p:nvPr>
        </p:nvSpPr>
        <p:spPr/>
        <p:txBody>
          <a:bodyPr/>
          <a:lstStyle/>
          <a:p>
            <a:fld id="{1AC8A2B6-1AD9-4A39-BD1E-7757883721C4}"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Eiserman</a:t>
            </a:r>
            <a:r>
              <a:rPr lang="en-US" dirty="0" smtClean="0"/>
              <a:t> screening study of Early</a:t>
            </a:r>
            <a:r>
              <a:rPr lang="en-US" baseline="0" dirty="0" smtClean="0"/>
              <a:t> Head Start had</a:t>
            </a:r>
            <a:r>
              <a:rPr lang="en-US" dirty="0" smtClean="0"/>
              <a:t> multiple stages. Due to this it was estimated</a:t>
            </a:r>
            <a:r>
              <a:rPr lang="en-US" baseline="0" dirty="0" smtClean="0"/>
              <a:t> that 20% of the total number of children with hearing loss were lost to follow up. Thus, the anticipated number should be 2-3/1000 screened, or a doubling of the number of children found with significant hearing loss shortly after birth. </a:t>
            </a:r>
          </a:p>
          <a:p>
            <a:endParaRPr lang="en-US" baseline="0" dirty="0" smtClean="0"/>
          </a:p>
          <a:p>
            <a:r>
              <a:rPr lang="en-US" sz="1000" kern="1200" dirty="0" smtClean="0">
                <a:solidFill>
                  <a:schemeClr val="tx1"/>
                </a:solidFill>
                <a:latin typeface="+mn-lt"/>
                <a:ea typeface="+mn-ea"/>
                <a:cs typeface="+mn-cs"/>
              </a:rPr>
              <a:t>3. </a:t>
            </a:r>
            <a:r>
              <a:rPr lang="en-US" sz="1000" kern="1200" dirty="0" err="1" smtClean="0">
                <a:solidFill>
                  <a:schemeClr val="tx1"/>
                </a:solidFill>
                <a:latin typeface="+mn-lt"/>
                <a:ea typeface="+mn-ea"/>
                <a:cs typeface="+mn-cs"/>
              </a:rPr>
              <a:t>Eiserman</a:t>
            </a:r>
            <a:r>
              <a:rPr lang="en-US" sz="1000" kern="1200" dirty="0" smtClean="0">
                <a:solidFill>
                  <a:schemeClr val="tx1"/>
                </a:solidFill>
                <a:latin typeface="+mn-lt"/>
                <a:ea typeface="+mn-ea"/>
                <a:cs typeface="+mn-cs"/>
              </a:rPr>
              <a:t>, W., </a:t>
            </a:r>
            <a:r>
              <a:rPr lang="en-US" sz="1000" kern="1200" dirty="0" err="1" smtClean="0">
                <a:solidFill>
                  <a:schemeClr val="tx1"/>
                </a:solidFill>
                <a:latin typeface="+mn-lt"/>
                <a:ea typeface="+mn-ea"/>
                <a:cs typeface="+mn-cs"/>
              </a:rPr>
              <a:t>Hartel</a:t>
            </a:r>
            <a:r>
              <a:rPr lang="en-US" sz="1000" kern="1200" dirty="0" smtClean="0">
                <a:solidFill>
                  <a:schemeClr val="tx1"/>
                </a:solidFill>
                <a:latin typeface="+mn-lt"/>
                <a:ea typeface="+mn-ea"/>
                <a:cs typeface="+mn-cs"/>
              </a:rPr>
              <a:t>, D., </a:t>
            </a:r>
            <a:r>
              <a:rPr lang="en-US" sz="1000" kern="1200" dirty="0" err="1" smtClean="0">
                <a:solidFill>
                  <a:schemeClr val="tx1"/>
                </a:solidFill>
                <a:latin typeface="+mn-lt"/>
                <a:ea typeface="+mn-ea"/>
                <a:cs typeface="+mn-cs"/>
              </a:rPr>
              <a:t>Shisler</a:t>
            </a:r>
            <a:r>
              <a:rPr lang="en-US" sz="1000" kern="1200" dirty="0" smtClean="0">
                <a:solidFill>
                  <a:schemeClr val="tx1"/>
                </a:solidFill>
                <a:latin typeface="+mn-lt"/>
                <a:ea typeface="+mn-ea"/>
                <a:cs typeface="+mn-cs"/>
              </a:rPr>
              <a:t>, L., Buhrmann, J., White, K., and T. Foust. 2008. Using</a:t>
            </a:r>
            <a:r>
              <a:rPr lang="en-US" sz="1000" kern="1200" baseline="0" dirty="0" smtClean="0">
                <a:solidFill>
                  <a:schemeClr val="tx1"/>
                </a:solidFill>
                <a:latin typeface="+mn-lt"/>
                <a:ea typeface="+mn-ea"/>
                <a:cs typeface="+mn-cs"/>
              </a:rPr>
              <a:t> </a:t>
            </a:r>
            <a:r>
              <a:rPr lang="en-US" sz="1000" kern="1200" dirty="0" smtClean="0">
                <a:solidFill>
                  <a:schemeClr val="tx1"/>
                </a:solidFill>
                <a:latin typeface="+mn-lt"/>
                <a:ea typeface="+mn-ea"/>
                <a:cs typeface="+mn-cs"/>
              </a:rPr>
              <a:t>otoacoustic emissions to screen for hearing loss in early childhood care settings.</a:t>
            </a:r>
            <a:r>
              <a:rPr lang="en-US" sz="1000" kern="1200" baseline="0" dirty="0" smtClean="0">
                <a:solidFill>
                  <a:schemeClr val="tx1"/>
                </a:solidFill>
                <a:latin typeface="+mn-lt"/>
                <a:ea typeface="+mn-ea"/>
                <a:cs typeface="+mn-cs"/>
              </a:rPr>
              <a:t> </a:t>
            </a:r>
            <a:r>
              <a:rPr lang="en-US" sz="1000" i="1" kern="1200" dirty="0" smtClean="0">
                <a:solidFill>
                  <a:schemeClr val="tx1"/>
                </a:solidFill>
                <a:latin typeface="+mn-lt"/>
                <a:ea typeface="+mn-ea"/>
                <a:cs typeface="+mn-cs"/>
              </a:rPr>
              <a:t>International Journal of Pediatric </a:t>
            </a:r>
            <a:r>
              <a:rPr lang="en-US" sz="1000" i="1" kern="1200" dirty="0" err="1" smtClean="0">
                <a:solidFill>
                  <a:schemeClr val="tx1"/>
                </a:solidFill>
                <a:latin typeface="+mn-lt"/>
                <a:ea typeface="+mn-ea"/>
                <a:cs typeface="+mn-cs"/>
              </a:rPr>
              <a:t>Otorhinolaryngology</a:t>
            </a:r>
            <a:r>
              <a:rPr lang="en-US" sz="1000" kern="1200" dirty="0" smtClean="0">
                <a:solidFill>
                  <a:schemeClr val="tx1"/>
                </a:solidFill>
                <a:latin typeface="+mn-lt"/>
                <a:ea typeface="+mn-ea"/>
                <a:cs typeface="+mn-cs"/>
              </a:rPr>
              <a:t>, </a:t>
            </a:r>
            <a:r>
              <a:rPr lang="en-US" sz="1000" i="1" kern="1200" dirty="0" smtClean="0">
                <a:solidFill>
                  <a:schemeClr val="tx1"/>
                </a:solidFill>
                <a:latin typeface="+mn-lt"/>
                <a:ea typeface="+mn-ea"/>
                <a:cs typeface="+mn-cs"/>
              </a:rPr>
              <a:t>72</a:t>
            </a:r>
            <a:r>
              <a:rPr lang="en-US" sz="1000" kern="1200" dirty="0" smtClean="0">
                <a:solidFill>
                  <a:schemeClr val="tx1"/>
                </a:solidFill>
                <a:latin typeface="+mn-lt"/>
                <a:ea typeface="+mn-ea"/>
                <a:cs typeface="+mn-cs"/>
              </a:rPr>
              <a:t>:475-482.</a:t>
            </a:r>
          </a:p>
          <a:p>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the </a:t>
            </a:r>
            <a:r>
              <a:rPr lang="en-US" baseline="0" dirty="0" err="1" smtClean="0"/>
              <a:t>Eiserman</a:t>
            </a:r>
            <a:r>
              <a:rPr lang="en-US" baseline="0" dirty="0" smtClean="0"/>
              <a:t> Head Start screening study the children with permanent hearing loss and those with loss due to middle ear effusion were not effectively differentiated by the screening method used. Due to this and the extensive rescreening stages in which 20% of children failed to be rescreened the 18/1000 finding likely underestimates the actual proportion of children with hearing issues due to middle ear effusion versus due to permanent hearing loss.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Refer to the electronic brochure Ear Infections and Language Development developed by the US</a:t>
            </a:r>
            <a:r>
              <a:rPr lang="en-US" baseline="0" dirty="0" smtClean="0"/>
              <a:t> Department of Education and the American Speech and Hearing Association for more information.   http://www2.ed.gov/offices/OERI/ECI/earinfections.pdf </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4 -</a:t>
            </a:r>
            <a:r>
              <a:rPr lang="en-US" baseline="0" dirty="0" smtClean="0"/>
              <a:t> </a:t>
            </a:r>
            <a:r>
              <a:rPr lang="en-US" dirty="0" smtClean="0"/>
              <a:t>American Speech-Language-Hearing Association:</a:t>
            </a:r>
            <a:r>
              <a:rPr lang="en-US" baseline="0" dirty="0" smtClean="0"/>
              <a:t> </a:t>
            </a:r>
            <a:r>
              <a:rPr lang="en-US" dirty="0" smtClean="0"/>
              <a:t> Causes of Hearing Loss in Children. Available at: </a:t>
            </a:r>
            <a:r>
              <a:rPr lang="en-US" u="sng" dirty="0" smtClean="0">
                <a:hlinkClick r:id="rId3"/>
              </a:rPr>
              <a:t>http://www.asha.org/public/hearing/disorders/causes.html</a:t>
            </a:r>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bit about the realities of middle</a:t>
            </a:r>
            <a:r>
              <a:rPr lang="en-US" baseline="0" dirty="0" smtClean="0"/>
              <a:t> ear problems:</a:t>
            </a:r>
          </a:p>
          <a:p>
            <a:r>
              <a:rPr lang="en-US" dirty="0" smtClean="0"/>
              <a:t>When</a:t>
            </a:r>
            <a:r>
              <a:rPr lang="en-US" baseline="0" dirty="0" smtClean="0"/>
              <a:t> your ears ‘pop’ you are actually letting air into the middle ear space. When you experience a cold your swollen throat often makes it difficult for your ears to pop as often, resulting in a build up of negative pressure (</a:t>
            </a:r>
            <a:r>
              <a:rPr lang="en-US" baseline="0" dirty="0" err="1" smtClean="0"/>
              <a:t>vaccuum</a:t>
            </a:r>
            <a:r>
              <a:rPr lang="en-US" baseline="0" dirty="0" smtClean="0"/>
              <a:t>) in which your ears feel ‘stuffy’. This is because the tissues in the middle ear space absorb air. People with Eustachian tube dysfunction have problems with not enough air entering their middle ear spaces. If a </a:t>
            </a:r>
            <a:r>
              <a:rPr lang="en-US" baseline="0" dirty="0" err="1" smtClean="0"/>
              <a:t>vaccuum</a:t>
            </a:r>
            <a:r>
              <a:rPr lang="en-US" baseline="0" dirty="0" smtClean="0"/>
              <a:t> continues for an extended period, clear serous fluid can be pulled from the tissues. As the middle ear space fills up with this fluid the eardrum returns to it’s natural resting place and the person experiences relief from the pain or stuffiness associated with retracted eardrums. This clear fluid can cause a minimal hearing loss and it is a wonderful medium for any bacteria that migrate up the Eustachian tube from the throat and enter the middle ear space, thus causing an acute ear infection. If an acute infection does not resolve spontaneously or following a course of antibiotics the material behind the middle ear can continue to multiply until the eardrum ruptures and a draining ear results. It takes about 14 days for a ruptured eardrum to heal. Only 2 of the 3 layers of the eardrum heal. If this reoccurs numerous times the child’s eardrum may lack the integrity to actually hold a pressure equalization tube if one were to be inserted. Thus, it is important for children who have had chronic middle ear problems for more than 3 months to be identified and treated medically. </a:t>
            </a:r>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29</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Hearing loss is both a health and education issue. Permanent hearing loss or longstanding/permanent conductive hearing loss caused by chronic middle ear problems are at high risk for resulting educational issues.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One of the most serious concerns about conducting hearing screening in the young child population is the reality that</a:t>
            </a:r>
            <a:r>
              <a:rPr lang="en-US" baseline="0" dirty="0" smtClean="0"/>
              <a:t> middle ear effusion is very common and yet it is usually not developmentally or educationally  significant. Ear infection is the most frequently cited reason for young child medical appointments. The medical community is not concerned about the presence of fluid or infection behind the eardrum unless it has been present for 3 or more months. </a:t>
            </a:r>
          </a:p>
          <a:p>
            <a:endParaRPr lang="en-US" baseline="0" dirty="0" smtClean="0"/>
          </a:p>
          <a:p>
            <a:r>
              <a:rPr lang="en-US" baseline="0" dirty="0" smtClean="0"/>
              <a:t>As we consider how best to identify significant hearing loss in this population we must be concerned how to identify the highest risk children from the number who that are experiencing typical, transient middle ear issues – all of whom may be identified by hearing screening. .</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AC8A2B6-1AD9-4A39-BD1E-7757883721C4}" type="slidenum">
              <a:rPr lang="en-US" smtClean="0"/>
              <a:pPr/>
              <a:t>30</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About ½ of children born with hearing loss in one ear will appear to have little</a:t>
            </a:r>
            <a:r>
              <a:rPr lang="en-US" baseline="0" dirty="0" smtClean="0"/>
              <a:t> difficulty developing typically and performing well in school. </a:t>
            </a:r>
          </a:p>
          <a:p>
            <a:endParaRPr lang="en-US" baseline="0" dirty="0" smtClean="0"/>
          </a:p>
          <a:p>
            <a:r>
              <a:rPr lang="en-US" baseline="0" dirty="0" smtClean="0"/>
              <a:t>About ½ will either repeat a grade or end up requiring special education services. </a:t>
            </a:r>
          </a:p>
          <a:p>
            <a:endParaRPr lang="en-US" baseline="0" dirty="0" smtClean="0"/>
          </a:p>
          <a:p>
            <a:r>
              <a:rPr lang="en-US" baseline="0" dirty="0" smtClean="0"/>
              <a:t>Development is typical until about 15-18 months after which expressive language and behavior/socialization concerns arise. </a:t>
            </a:r>
          </a:p>
          <a:p>
            <a:endParaRPr lang="en-US" baseline="0" dirty="0" smtClean="0"/>
          </a:p>
          <a:p>
            <a:r>
              <a:rPr lang="en-US" baseline="0" dirty="0" smtClean="0"/>
              <a:t>Children born with hearing loss in one ear are increasingly being fitted with a hearing aid prior to 6  months of age. </a:t>
            </a:r>
          </a:p>
          <a:p>
            <a:endParaRPr lang="en-US" baseline="0" dirty="0" smtClean="0"/>
          </a:p>
          <a:p>
            <a:r>
              <a:rPr lang="en-US" baseline="0" dirty="0" smtClean="0"/>
              <a:t>Hearing can decrease at any time and progressive or late-onset hearing loss does not always occur in both ears. It is important to identify toddlers and preschoolers with permanent unilateral hearing loss. </a:t>
            </a:r>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31</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a:t>
            </a:r>
            <a:r>
              <a:rPr lang="en-US" baseline="0" dirty="0" smtClean="0"/>
              <a:t> will be a description of each of these methods.</a:t>
            </a:r>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32</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33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2004 Part C regulations require e</a:t>
            </a:r>
            <a:r>
              <a:rPr lang="en-US" dirty="0" smtClean="0"/>
              <a:t>ach</a:t>
            </a:r>
            <a:r>
              <a:rPr lang="en-US" baseline="0" dirty="0" smtClean="0"/>
              <a:t> state and locality to have a system to identify, locate and evaluate all children with disabilities, including those with hearing loss. It is further required that the evaluation and assessment of all children referred to Part C include an evaluation of functional hearing.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1AC8A2B6-1AD9-4A39-BD1E-7757883721C4}"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r>
              <a:rPr lang="en-US" dirty="0" smtClean="0"/>
              <a:t>Florida  Early Steps: Parent Interview Protocol for</a:t>
            </a:r>
            <a:r>
              <a:rPr lang="en-US" baseline="0" dirty="0" smtClean="0"/>
              <a:t> Child Hearing and Vision Skills  </a:t>
            </a:r>
            <a:r>
              <a:rPr lang="en-US" dirty="0" smtClean="0"/>
              <a:t>http://www.cmskids.com/home/resources/es_policy_0710/Attachments/3_SHINE_Parent_Interview_Protocol.pdf </a:t>
            </a:r>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34</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38</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 of the hearing losses simulated toward the beginning of this presentation will NOT be identified via informal</a:t>
            </a:r>
            <a:r>
              <a:rPr lang="en-US" baseline="0" dirty="0" smtClean="0"/>
              <a:t> observation and are unlikely to be identified via parent interview.  All unilateral hearing loss will remain unidentified.</a:t>
            </a:r>
          </a:p>
          <a:p>
            <a:endParaRPr lang="en-US" baseline="0" dirty="0" smtClean="0"/>
          </a:p>
          <a:p>
            <a:r>
              <a:rPr lang="en-US" baseline="0" dirty="0" smtClean="0"/>
              <a:t>Even children with moderate and severe degrees of hearing loss will respond to sound if it occurs close to the ears and loudly enough.</a:t>
            </a:r>
          </a:p>
          <a:p>
            <a:endParaRPr lang="en-US" baseline="0" dirty="0" smtClean="0"/>
          </a:p>
          <a:p>
            <a:r>
              <a:rPr lang="en-US" baseline="0" dirty="0" smtClean="0"/>
              <a:t>Children that primarily have communication concerns are at risk for permanent hearing loss. Children with syndromes and </a:t>
            </a:r>
            <a:r>
              <a:rPr lang="en-US" baseline="0" dirty="0" err="1" smtClean="0"/>
              <a:t>cranio</a:t>
            </a:r>
            <a:r>
              <a:rPr lang="en-US" baseline="0" dirty="0" smtClean="0"/>
              <a:t>-facial deformities are also at high risk for permanent hearing loss. For example, 50-90% of children with Down Syndrome have co-existing significant hearing loss.</a:t>
            </a:r>
          </a:p>
          <a:p>
            <a:endParaRPr lang="en-US" baseline="0" dirty="0" smtClean="0"/>
          </a:p>
          <a:p>
            <a:r>
              <a:rPr lang="en-US" baseline="0" dirty="0" smtClean="0"/>
              <a:t>Early intervention programs are charged with identifying functional hearing concerns. In the case of these high risk populations it is even more important for hearing loss to be ruled out. If it is not identified and a child is diagnosed with hearing loss upon transition to preschool the early intervention program may be held liable for damages if the family chooses to litigate.</a:t>
            </a:r>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39</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r>
              <a:rPr lang="en-US" sz="1200" kern="1200" dirty="0" smtClean="0">
                <a:solidFill>
                  <a:schemeClr val="tx1"/>
                </a:solidFill>
                <a:latin typeface="+mn-lt"/>
                <a:ea typeface="+mn-ea"/>
                <a:cs typeface="+mn-cs"/>
              </a:rPr>
              <a:t>In 40-60% of cases of otitis</a:t>
            </a:r>
            <a:r>
              <a:rPr lang="en-US" sz="1200" kern="1200" baseline="0" dirty="0" smtClean="0">
                <a:solidFill>
                  <a:schemeClr val="tx1"/>
                </a:solidFill>
                <a:latin typeface="+mn-lt"/>
                <a:ea typeface="+mn-ea"/>
                <a:cs typeface="+mn-cs"/>
              </a:rPr>
              <a:t> media with effusion</a:t>
            </a:r>
            <a:r>
              <a:rPr lang="en-US" sz="1200" kern="1200" dirty="0" smtClean="0">
                <a:solidFill>
                  <a:schemeClr val="tx1"/>
                </a:solidFill>
                <a:latin typeface="+mn-lt"/>
                <a:ea typeface="+mn-ea"/>
                <a:cs typeface="+mn-cs"/>
              </a:rPr>
              <a:t> neither children nor their parents report significant complaints relative to the disease (</a:t>
            </a:r>
            <a:r>
              <a:rPr lang="en-US" sz="1200" kern="1200" dirty="0" err="1" smtClean="0">
                <a:solidFill>
                  <a:schemeClr val="tx1"/>
                </a:solidFill>
                <a:latin typeface="+mn-lt"/>
                <a:ea typeface="+mn-ea"/>
                <a:cs typeface="+mn-cs"/>
              </a:rPr>
              <a:t>Burkey</a:t>
            </a:r>
            <a:r>
              <a:rPr lang="en-US" sz="1200" kern="1200" dirty="0" smtClean="0">
                <a:solidFill>
                  <a:schemeClr val="tx1"/>
                </a:solidFill>
                <a:latin typeface="+mn-lt"/>
                <a:ea typeface="+mn-ea"/>
                <a:cs typeface="+mn-cs"/>
              </a:rPr>
              <a:t> et al., 1994; Rosenfeld, Goldsmith, </a:t>
            </a:r>
            <a:r>
              <a:rPr lang="en-US" sz="1200" kern="1200" dirty="0" err="1" smtClean="0">
                <a:solidFill>
                  <a:schemeClr val="tx1"/>
                </a:solidFill>
                <a:latin typeface="+mn-lt"/>
                <a:ea typeface="+mn-ea"/>
                <a:cs typeface="+mn-cs"/>
              </a:rPr>
              <a:t>Tetlus</a:t>
            </a:r>
            <a:r>
              <a:rPr lang="en-US" sz="1200" kern="1200" dirty="0" smtClean="0">
                <a:solidFill>
                  <a:schemeClr val="tx1"/>
                </a:solidFill>
                <a:latin typeface="+mn-lt"/>
                <a:ea typeface="+mn-ea"/>
                <a:cs typeface="+mn-cs"/>
              </a:rPr>
              <a:t>, &amp; </a:t>
            </a:r>
            <a:r>
              <a:rPr lang="en-US" sz="1200" kern="1200" dirty="0" err="1" smtClean="0">
                <a:solidFill>
                  <a:schemeClr val="tx1"/>
                </a:solidFill>
                <a:latin typeface="+mn-lt"/>
                <a:ea typeface="+mn-ea"/>
                <a:cs typeface="+mn-cs"/>
              </a:rPr>
              <a:t>Balzano</a:t>
            </a:r>
            <a:r>
              <a:rPr lang="en-US" sz="1200" kern="1200" dirty="0" smtClean="0">
                <a:solidFill>
                  <a:schemeClr val="tx1"/>
                </a:solidFill>
                <a:latin typeface="+mn-lt"/>
                <a:ea typeface="+mn-ea"/>
                <a:cs typeface="+mn-cs"/>
              </a:rPr>
              <a:t>, 1997).</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Parent report is highly inaccurate in identifying children experiencing non-acute otitis</a:t>
            </a:r>
            <a:r>
              <a:rPr lang="en-US" sz="1200" kern="1200" baseline="0" dirty="0" smtClean="0">
                <a:solidFill>
                  <a:schemeClr val="tx1"/>
                </a:solidFill>
                <a:latin typeface="+mn-lt"/>
                <a:ea typeface="+mn-ea"/>
                <a:cs typeface="+mn-cs"/>
              </a:rPr>
              <a:t> media with effusion</a:t>
            </a:r>
            <a:r>
              <a:rPr lang="en-US" sz="1200" kern="1200" dirty="0" smtClean="0">
                <a:solidFill>
                  <a:schemeClr val="tx1"/>
                </a:solidFill>
                <a:latin typeface="+mn-lt"/>
                <a:ea typeface="+mn-ea"/>
                <a:cs typeface="+mn-cs"/>
              </a:rPr>
              <a:t>, with or without substantial hearing loss (</a:t>
            </a:r>
            <a:r>
              <a:rPr lang="en-US" sz="1200" kern="1200" dirty="0" err="1" smtClean="0">
                <a:solidFill>
                  <a:schemeClr val="tx1"/>
                </a:solidFill>
                <a:latin typeface="+mn-lt"/>
                <a:ea typeface="+mn-ea"/>
                <a:cs typeface="+mn-cs"/>
              </a:rPr>
              <a:t>Burkey</a:t>
            </a:r>
            <a:r>
              <a:rPr lang="en-US" sz="1200" kern="1200" dirty="0" smtClean="0">
                <a:solidFill>
                  <a:schemeClr val="tx1"/>
                </a:solidFill>
                <a:latin typeface="+mn-lt"/>
                <a:ea typeface="+mn-ea"/>
                <a:cs typeface="+mn-cs"/>
              </a:rPr>
              <a:t> et al., 1994; </a:t>
            </a:r>
            <a:r>
              <a:rPr lang="en-US" sz="1200" kern="1200" dirty="0" err="1" smtClean="0">
                <a:solidFill>
                  <a:schemeClr val="tx1"/>
                </a:solidFill>
                <a:latin typeface="+mn-lt"/>
                <a:ea typeface="+mn-ea"/>
                <a:cs typeface="+mn-cs"/>
              </a:rPr>
              <a:t>Olusanya</a:t>
            </a:r>
            <a:r>
              <a:rPr lang="en-US" sz="1200" kern="1200" dirty="0" smtClean="0">
                <a:solidFill>
                  <a:schemeClr val="tx1"/>
                </a:solidFill>
                <a:latin typeface="+mn-lt"/>
                <a:ea typeface="+mn-ea"/>
                <a:cs typeface="+mn-cs"/>
              </a:rPr>
              <a:t>, 2001; Lo et al. 2006; Gomes and </a:t>
            </a:r>
            <a:r>
              <a:rPr lang="en-US" sz="1200" kern="1200" dirty="0" err="1" smtClean="0">
                <a:solidFill>
                  <a:schemeClr val="tx1"/>
                </a:solidFill>
                <a:latin typeface="+mn-lt"/>
                <a:ea typeface="+mn-ea"/>
                <a:cs typeface="+mn-cs"/>
              </a:rPr>
              <a:t>Lichtig</a:t>
            </a:r>
            <a:r>
              <a:rPr lang="en-US" sz="1200" kern="1200" dirty="0" smtClean="0">
                <a:solidFill>
                  <a:schemeClr val="tx1"/>
                </a:solidFill>
                <a:latin typeface="+mn-lt"/>
                <a:ea typeface="+mn-ea"/>
                <a:cs typeface="+mn-cs"/>
              </a:rPr>
              <a:t> 2005). </a:t>
            </a:r>
          </a:p>
          <a:p>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40</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Pure tone hearing screening remains the gold standard</a:t>
            </a:r>
            <a:r>
              <a:rPr lang="en-US" baseline="0" dirty="0" smtClean="0"/>
              <a:t> for hearing loss identification because even mild hearing loss can be identified. </a:t>
            </a:r>
          </a:p>
          <a:p>
            <a:endParaRPr lang="en-US" baseline="0" dirty="0" smtClean="0"/>
          </a:p>
          <a:p>
            <a:r>
              <a:rPr lang="en-US" baseline="0" dirty="0" smtClean="0"/>
              <a:t>Hearing screening of preschool and school-age children age 3 years and above should be first attempted with pure tone techniques. Young children should be screened using conditioned play audiometry (drop the block in the bucket). </a:t>
            </a:r>
          </a:p>
          <a:p>
            <a:endParaRPr lang="en-US" baseline="0" dirty="0" smtClean="0"/>
          </a:p>
          <a:p>
            <a:r>
              <a:rPr lang="en-US" baseline="0" dirty="0" smtClean="0"/>
              <a:t>Pure tone screening requires a response by the child. It is not an objective measure but it has been found to be reliable in identifying hearing loss in typical preschool and school age children.</a:t>
            </a:r>
          </a:p>
        </p:txBody>
      </p:sp>
      <p:sp>
        <p:nvSpPr>
          <p:cNvPr id="4" name="Slide Number Placeholder 3"/>
          <p:cNvSpPr>
            <a:spLocks noGrp="1"/>
          </p:cNvSpPr>
          <p:nvPr>
            <p:ph type="sldNum" sz="quarter" idx="10"/>
          </p:nvPr>
        </p:nvSpPr>
        <p:spPr/>
        <p:txBody>
          <a:bodyPr/>
          <a:lstStyle/>
          <a:p>
            <a:fld id="{1AC8A2B6-1AD9-4A39-BD1E-7757883721C4}" type="slidenum">
              <a:rPr lang="en-US" smtClean="0"/>
              <a:pPr/>
              <a:t>41</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development of OAE screening techniques has made quick</a:t>
            </a:r>
            <a:r>
              <a:rPr lang="en-US" baseline="0" dirty="0" smtClean="0"/>
              <a:t> and objective identification of hearing loss in very young and developmentally delayed children possible. Screening challenges can occur frequently for insufficiently trained personnel. Although operation of the equipment is simple, obtaining a valid screening result on active infants or defiant toddlers requires a variety of strategies that are best learned through supervised practice. </a:t>
            </a:r>
          </a:p>
          <a:p>
            <a:endParaRPr lang="en-US" baseline="0" dirty="0" smtClean="0"/>
          </a:p>
          <a:p>
            <a:r>
              <a:rPr lang="en-US" baseline="0" dirty="0" smtClean="0"/>
              <a:t>With the high rate of middle ear effusion in the infant and toddler population a relatively high rate of failure on OAE screening can be expected as the equipment does not differentiate between possible permanent hearing loss, transient middle ear effusion and poor test technique. </a:t>
            </a:r>
          </a:p>
          <a:p>
            <a:endParaRPr lang="en-US" baseline="0" dirty="0" smtClean="0"/>
          </a:p>
          <a:p>
            <a:r>
              <a:rPr lang="en-US" baseline="0" dirty="0" smtClean="0"/>
              <a:t>Because OAE equipment does not identify mild hearing loss of 30 dB or less it is imperative that each OAE screening failure be follow up to determine if permanent mild hearing loss is present as the degree of hearing permanent hearing loss that would be present would most likely be of educational or developmental concern. </a:t>
            </a:r>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43</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Tympanometry</a:t>
            </a:r>
            <a:r>
              <a:rPr lang="en-US" baseline="0" dirty="0" smtClean="0"/>
              <a:t> has been used in some school hearing screening programs for 30 or more years, primarily as a means to categorize children who do not pass pure tone screening as not passing due to probable middle ear effusion from those who may have a permanent hearing loss. </a:t>
            </a:r>
          </a:p>
          <a:p>
            <a:endParaRPr lang="en-US" baseline="0" dirty="0" smtClean="0"/>
          </a:p>
          <a:p>
            <a:r>
              <a:rPr lang="en-US" baseline="0" dirty="0" smtClean="0"/>
              <a:t>With the advent of OAE screening in young child populations it is very advantageous to include tympanometry screening so that the program can prioritize children who fail OAE screening and pass tympanometry screening as these are the individuals most likely to have permanent hearing loss.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44</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Although it would be convenient</a:t>
            </a:r>
            <a:r>
              <a:rPr lang="en-US" baseline="0" dirty="0" smtClean="0"/>
              <a:t> and low cost to implement a checklist or observation method to identify hearing loss in young children, this method only identifies those children with the greatest degrees of hearing loss and fails to identify over ¾ who have hearing loss. </a:t>
            </a:r>
          </a:p>
          <a:p>
            <a:endParaRPr lang="en-US" baseline="0" dirty="0" smtClean="0"/>
          </a:p>
          <a:p>
            <a:r>
              <a:rPr lang="en-US" baseline="0" dirty="0" smtClean="0"/>
              <a:t>It does not meet the criteria required by </a:t>
            </a:r>
            <a:r>
              <a:rPr lang="en-US" dirty="0" smtClean="0"/>
              <a:t>34 CFR §303.344(a) for objective assessment.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Reference for miss/hit</a:t>
            </a:r>
            <a:r>
              <a:rPr lang="en-US" baseline="0" dirty="0" smtClean="0"/>
              <a:t> rate: </a:t>
            </a:r>
            <a:r>
              <a:rPr lang="en-US" sz="1200" kern="1200" dirty="0" err="1" smtClean="0">
                <a:solidFill>
                  <a:schemeClr val="tx1"/>
                </a:solidFill>
                <a:latin typeface="+mn-lt"/>
                <a:ea typeface="+mn-ea"/>
                <a:cs typeface="+mn-cs"/>
              </a:rPr>
              <a:t>Olusanya</a:t>
            </a:r>
            <a:r>
              <a:rPr lang="en-US" sz="1200" kern="1200" dirty="0" smtClean="0">
                <a:solidFill>
                  <a:schemeClr val="tx1"/>
                </a:solidFill>
                <a:latin typeface="+mn-lt"/>
                <a:ea typeface="+mn-ea"/>
                <a:cs typeface="+mn-cs"/>
              </a:rPr>
              <a:t> B. Early detection of hearing impairment in a developing country: what options? </a:t>
            </a:r>
            <a:r>
              <a:rPr lang="en-US" sz="1200" i="1" kern="1200" dirty="0" smtClean="0">
                <a:solidFill>
                  <a:schemeClr val="tx1"/>
                </a:solidFill>
                <a:latin typeface="+mn-lt"/>
                <a:ea typeface="+mn-ea"/>
                <a:cs typeface="+mn-cs"/>
              </a:rPr>
              <a:t>Audiology </a:t>
            </a:r>
            <a:r>
              <a:rPr lang="en-US" sz="1200" kern="1200" dirty="0" smtClean="0">
                <a:solidFill>
                  <a:schemeClr val="tx1"/>
                </a:solidFill>
                <a:latin typeface="+mn-lt"/>
                <a:ea typeface="+mn-ea"/>
                <a:cs typeface="+mn-cs"/>
              </a:rPr>
              <a:t>2001;</a:t>
            </a:r>
            <a:r>
              <a:rPr lang="en-US" sz="1200" b="1" kern="1200" dirty="0" smtClean="0">
                <a:solidFill>
                  <a:schemeClr val="tx1"/>
                </a:solidFill>
                <a:latin typeface="+mn-lt"/>
                <a:ea typeface="+mn-ea"/>
                <a:cs typeface="+mn-cs"/>
              </a:rPr>
              <a:t>40</a:t>
            </a:r>
            <a:r>
              <a:rPr lang="en-US" sz="1200" kern="1200" dirty="0" smtClean="0">
                <a:solidFill>
                  <a:schemeClr val="tx1"/>
                </a:solidFill>
                <a:latin typeface="+mn-lt"/>
                <a:ea typeface="+mn-ea"/>
                <a:cs typeface="+mn-cs"/>
              </a:rPr>
              <a:t>:141–7.</a:t>
            </a:r>
          </a:p>
          <a:p>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45</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OAE screening does meet the criteria required by </a:t>
            </a:r>
            <a:r>
              <a:rPr lang="en-US" dirty="0" smtClean="0"/>
              <a:t>34 CFR §303.344(a) for objective assessment. </a:t>
            </a:r>
          </a:p>
          <a:p>
            <a:endParaRPr lang="en-US" dirty="0" smtClean="0"/>
          </a:p>
          <a:p>
            <a:r>
              <a:rPr lang="en-US" dirty="0" smtClean="0"/>
              <a:t>OAE does not identify all</a:t>
            </a:r>
            <a:r>
              <a:rPr lang="en-US" baseline="0" dirty="0" smtClean="0"/>
              <a:t> children with mild hearing loss. That said, there is NOT a practical-to-use technology that can be used with this age group as a screening method that WILL identify all mild hearing loss cases.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t>
            </a:r>
            <a:r>
              <a:rPr lang="en-US" baseline="0" dirty="0" err="1" smtClean="0"/>
              <a:t>Eiserman</a:t>
            </a:r>
            <a:r>
              <a:rPr lang="en-US" baseline="0" dirty="0" smtClean="0"/>
              <a:t> study of Early Head Start conducted initial OAE screening and then two additional screenings within a 6 week period for the children who failed the initial screening and those who failed the initial and second screening. With every rescreening there was additional loss to follow up by families who refused or did not follow through on obtaining the rescreening. (reference for 20/80 hit rate: </a:t>
            </a:r>
            <a:r>
              <a:rPr lang="en-US" sz="1200" kern="1200" dirty="0" err="1" smtClean="0">
                <a:solidFill>
                  <a:schemeClr val="tx1"/>
                </a:solidFill>
                <a:latin typeface="+mn-lt"/>
                <a:ea typeface="+mn-ea"/>
                <a:cs typeface="+mn-cs"/>
              </a:rPr>
              <a:t>Eiserman</a:t>
            </a:r>
            <a:r>
              <a:rPr lang="en-US" sz="1200" kern="1200" dirty="0" smtClean="0">
                <a:solidFill>
                  <a:schemeClr val="tx1"/>
                </a:solidFill>
                <a:latin typeface="+mn-lt"/>
                <a:ea typeface="+mn-ea"/>
                <a:cs typeface="+mn-cs"/>
              </a:rPr>
              <a:t>, W.D., </a:t>
            </a:r>
            <a:r>
              <a:rPr lang="en-US" sz="1200" kern="1200" dirty="0" err="1" smtClean="0">
                <a:solidFill>
                  <a:schemeClr val="tx1"/>
                </a:solidFill>
                <a:latin typeface="+mn-lt"/>
                <a:ea typeface="+mn-ea"/>
                <a:cs typeface="+mn-cs"/>
              </a:rPr>
              <a:t>Hartel</a:t>
            </a:r>
            <a:r>
              <a:rPr lang="en-US" sz="1200" kern="1200" dirty="0" smtClean="0">
                <a:solidFill>
                  <a:schemeClr val="tx1"/>
                </a:solidFill>
                <a:latin typeface="+mn-lt"/>
                <a:ea typeface="+mn-ea"/>
                <a:cs typeface="+mn-cs"/>
              </a:rPr>
              <a:t>, D.M., </a:t>
            </a:r>
            <a:r>
              <a:rPr lang="en-US" sz="1200" kern="1200" dirty="0" err="1" smtClean="0">
                <a:solidFill>
                  <a:schemeClr val="tx1"/>
                </a:solidFill>
                <a:latin typeface="+mn-lt"/>
                <a:ea typeface="+mn-ea"/>
                <a:cs typeface="+mn-cs"/>
              </a:rPr>
              <a:t>Shisler</a:t>
            </a:r>
            <a:r>
              <a:rPr lang="en-US" sz="1200" kern="1200" dirty="0" smtClean="0">
                <a:solidFill>
                  <a:schemeClr val="tx1"/>
                </a:solidFill>
                <a:latin typeface="+mn-lt"/>
                <a:ea typeface="+mn-ea"/>
                <a:cs typeface="+mn-cs"/>
              </a:rPr>
              <a:t>, L., Buhrmann, J., White, K.R. &amp; Foust, T. (2008). International Journal of Pediatric </a:t>
            </a:r>
            <a:r>
              <a:rPr lang="en-US" sz="1200" kern="1200" dirty="0" err="1" smtClean="0">
                <a:solidFill>
                  <a:schemeClr val="tx1"/>
                </a:solidFill>
                <a:latin typeface="+mn-lt"/>
                <a:ea typeface="+mn-ea"/>
                <a:cs typeface="+mn-cs"/>
              </a:rPr>
              <a:t>Otorhinolaryngology</a:t>
            </a:r>
            <a:r>
              <a:rPr lang="en-US" sz="1200" kern="1200" dirty="0" smtClean="0">
                <a:solidFill>
                  <a:schemeClr val="tx1"/>
                </a:solidFill>
                <a:latin typeface="+mn-lt"/>
                <a:ea typeface="+mn-ea"/>
                <a:cs typeface="+mn-cs"/>
              </a:rPr>
              <a:t>. 72, 475-482.)</a:t>
            </a:r>
            <a:endParaRPr lang="en-US" baseline="0" dirty="0" smtClean="0"/>
          </a:p>
          <a:p>
            <a:endParaRPr lang="en-US" baseline="0" dirty="0" smtClean="0"/>
          </a:p>
          <a:p>
            <a:r>
              <a:rPr lang="en-US" baseline="0" dirty="0" smtClean="0"/>
              <a:t>Because of the high prevalence of middle ear effusion and the low prevalence of permanent hearing loss it is likely that a physician will assume that a transient middle ear problem was the cause of the OAE failure. </a:t>
            </a:r>
          </a:p>
          <a:p>
            <a:endParaRPr lang="en-US" baseline="0" dirty="0" smtClean="0"/>
          </a:p>
          <a:p>
            <a:r>
              <a:rPr lang="en-US" baseline="0" dirty="0" smtClean="0"/>
              <a:t>If the family follows through with the medical appointment and if there is middle ear effusion present (1) the medical community’s first management technique for ear problems is ‘wait and see’ and (2) the American Academy of Pediatrics recommends observation management until it is demonstrated that middle ear effusion continues unabated for at least 3 months and (3) 85% of young children’s ear problems will resolve within 3 months. Due to the cost of medical care and the fact that most parents work, loss to follow up for the course of the 3 months of observation management occurs frequently.</a:t>
            </a:r>
          </a:p>
          <a:p>
            <a:endParaRPr lang="en-US" baseline="0" dirty="0" smtClean="0"/>
          </a:p>
          <a:p>
            <a:r>
              <a:rPr lang="en-US" baseline="0" dirty="0" smtClean="0"/>
              <a:t>Therefore, referral of every child failing OAE screening to their primary medical care provider would likely result in a delay of referral for a hearing evaluation until after 3 months - if the receiving ear, nose, throat physician chooses to obtain a hearing assessment. This assumes that the family has followed through with the medical appointments during the observation management period. If the child presents with clear ears on the first medical appointment the physician may just question the parent about hearing and speech development concerns and choose to conclude that the OAE failure was due to transient middle ear effusion rather than referring the child for an audiological evaluation. However, if the family can report that the child failed three OAE screenings over the course of 1-2 months the primary care physician may be more likely to refer the child for an audiological assessment if the ear are clear on the day of the medical appointment. If the family has no concerns about hearing or speech development the physician may choose again to conclude that the OAE failures were due to transient hearing loss that resolved. </a:t>
            </a:r>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46</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smtClean="0"/>
              <a:t>OAE screening does meet the criteria required by </a:t>
            </a:r>
            <a:r>
              <a:rPr lang="en-US" dirty="0" smtClean="0"/>
              <a:t>34 CFR §303.344(a) for objective assessment.</a:t>
            </a:r>
          </a:p>
          <a:p>
            <a:endParaRPr lang="en-US" dirty="0" smtClean="0"/>
          </a:p>
          <a:p>
            <a:r>
              <a:rPr lang="en-US" dirty="0" smtClean="0"/>
              <a:t>If possible, children with failed OAE and pass tympanometry</a:t>
            </a:r>
            <a:r>
              <a:rPr lang="en-US" baseline="0" dirty="0" smtClean="0"/>
              <a:t> results should be referred to an audiologist for hearing evaluation. Unless the agency provides hearing evaluation at no cost to families, most medical plans require that a physician make a referral to an audiologist. Due to the tendency of the medical community to assume that hearing loss is transient, rather than permanent, the agency or program needs to remain involved and support the family in pursuing a hearing evaluation for children who have been identified by objective means to have hearing concerns. Medical clearance from the physician that there is no middle ear effusion present does not fulfill the need to obtain an appropriate hearing evaluation to address the hearing concern. </a:t>
            </a:r>
          </a:p>
          <a:p>
            <a:endParaRPr lang="en-US" baseline="0" dirty="0" smtClean="0"/>
          </a:p>
          <a:p>
            <a:r>
              <a:rPr lang="en-US" baseline="0" dirty="0" smtClean="0"/>
              <a:t>For children who have fail results both with OAE and with tympanometry there remains the chance that both a transient and a permanent hearing loss co-exist. If the primary concern is communication delay then the agency or program needs to remain involved and support the family in pursuing appropriate follow up. Medical clearance from the physician that there is no middle ear effusion present does not fulfill the need to obtain an appropriate hearing evaluation to address the hearing concern. The agency or program may choose to repeat the OAE/tympanometry screening following receipt of information from the physician that the ears are clear. If abnormal screening findings continue, it is strongly suggested that the agency or program assist the family in obtaining a hearing evaluation.  </a:t>
            </a:r>
            <a:endParaRPr lang="en-US" dirty="0" smtClean="0"/>
          </a:p>
          <a:p>
            <a:endParaRPr lang="en-US" dirty="0" smtClean="0"/>
          </a:p>
          <a:p>
            <a:r>
              <a:rPr lang="en-US" dirty="0" smtClean="0"/>
              <a:t>The agency or program must decide</a:t>
            </a:r>
            <a:r>
              <a:rPr lang="en-US" baseline="0" dirty="0" smtClean="0"/>
              <a:t> how to handle the children who fail OAE and tympanometry but do not have communication development concerns. The following is offered for consideration:</a:t>
            </a:r>
          </a:p>
          <a:p>
            <a:pPr marL="228600" indent="-228600">
              <a:buAutoNum type="arabicPeriod"/>
            </a:pPr>
            <a:r>
              <a:rPr lang="en-US" baseline="0" dirty="0" smtClean="0"/>
              <a:t>Recommend that a child be seen by a physician soon if it is close to the time for a well-child check anyway.</a:t>
            </a:r>
          </a:p>
          <a:p>
            <a:pPr marL="228600" indent="-228600">
              <a:buAutoNum type="arabicPeriod"/>
            </a:pPr>
            <a:r>
              <a:rPr lang="en-US" baseline="0" dirty="0" smtClean="0"/>
              <a:t>Rescreen with OAE/tympanometry after 6 months  (or sooner at family request) with no referral for pass/pass, referral to a physician for fail/fail and referral to an audiologist for fail/pass. Check communication development progress to determine if typical rate of development has occurred over the 6 months.</a:t>
            </a:r>
          </a:p>
          <a:p>
            <a:pPr marL="228600" indent="-228600">
              <a:buAutoNum type="arabicPeriod"/>
            </a:pPr>
            <a:endParaRPr lang="en-US" baseline="0" dirty="0" smtClean="0"/>
          </a:p>
          <a:p>
            <a:r>
              <a:rPr lang="en-US" sz="1200" kern="1200" dirty="0" smtClean="0">
                <a:solidFill>
                  <a:schemeClr val="tx1"/>
                </a:solidFill>
                <a:latin typeface="+mn-lt"/>
                <a:ea typeface="+mn-ea"/>
                <a:cs typeface="+mn-cs"/>
              </a:rPr>
              <a:t>Reference for</a:t>
            </a:r>
            <a:r>
              <a:rPr lang="en-US" sz="1200" kern="1200" baseline="0" dirty="0" smtClean="0">
                <a:solidFill>
                  <a:schemeClr val="tx1"/>
                </a:solidFill>
                <a:latin typeface="+mn-lt"/>
                <a:ea typeface="+mn-ea"/>
                <a:cs typeface="+mn-cs"/>
              </a:rPr>
              <a:t> miss/hit rate: </a:t>
            </a:r>
            <a:r>
              <a:rPr lang="en-US" sz="1200" kern="1200" dirty="0" smtClean="0">
                <a:solidFill>
                  <a:schemeClr val="tx1"/>
                </a:solidFill>
                <a:latin typeface="+mn-lt"/>
                <a:ea typeface="+mn-ea"/>
                <a:cs typeface="+mn-cs"/>
              </a:rPr>
              <a:t>Lyons A, Kei J, Driscoll C. Distortion product otoacoustic emissions in children at school entry: a comparison with pure-tone tympanometry results. </a:t>
            </a:r>
            <a:r>
              <a:rPr lang="en-US" sz="1200" i="1" kern="1200" dirty="0" smtClean="0">
                <a:solidFill>
                  <a:schemeClr val="tx1"/>
                </a:solidFill>
                <a:latin typeface="+mn-lt"/>
                <a:ea typeface="+mn-ea"/>
                <a:cs typeface="+mn-cs"/>
              </a:rPr>
              <a:t>J Am </a:t>
            </a:r>
            <a:r>
              <a:rPr lang="en-US" sz="1200" i="1" kern="1200" dirty="0" err="1" smtClean="0">
                <a:solidFill>
                  <a:schemeClr val="tx1"/>
                </a:solidFill>
                <a:latin typeface="+mn-lt"/>
                <a:ea typeface="+mn-ea"/>
                <a:cs typeface="+mn-cs"/>
              </a:rPr>
              <a:t>Acad</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Audiol</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2004;</a:t>
            </a:r>
            <a:r>
              <a:rPr lang="en-US" sz="1200" b="1" kern="1200" dirty="0" smtClean="0">
                <a:solidFill>
                  <a:schemeClr val="tx1"/>
                </a:solidFill>
                <a:latin typeface="+mn-lt"/>
                <a:ea typeface="+mn-ea"/>
                <a:cs typeface="+mn-cs"/>
              </a:rPr>
              <a:t>15</a:t>
            </a:r>
            <a:r>
              <a:rPr lang="en-US" sz="1200" kern="1200" dirty="0" smtClean="0">
                <a:solidFill>
                  <a:schemeClr val="tx1"/>
                </a:solidFill>
                <a:latin typeface="+mn-lt"/>
                <a:ea typeface="+mn-ea"/>
                <a:cs typeface="+mn-cs"/>
              </a:rPr>
              <a:t>:702–15.</a:t>
            </a:r>
          </a:p>
          <a:p>
            <a:pPr marL="228600" indent="-228600">
              <a:buNone/>
            </a:pPr>
            <a:endParaRPr lang="en-US" dirty="0" smtClean="0"/>
          </a:p>
        </p:txBody>
      </p:sp>
      <p:sp>
        <p:nvSpPr>
          <p:cNvPr id="4" name="Slide Number Placeholder 3"/>
          <p:cNvSpPr>
            <a:spLocks noGrp="1"/>
          </p:cNvSpPr>
          <p:nvPr>
            <p:ph type="sldNum" sz="quarter" idx="10"/>
          </p:nvPr>
        </p:nvSpPr>
        <p:spPr/>
        <p:txBody>
          <a:bodyPr/>
          <a:lstStyle/>
          <a:p>
            <a:fld id="{1AC8A2B6-1AD9-4A39-BD1E-7757883721C4}" type="slidenum">
              <a:rPr lang="en-US" smtClean="0"/>
              <a:pPr/>
              <a:t>47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children found to be eligible for Part C early intervention</a:t>
            </a:r>
            <a:r>
              <a:rPr lang="en-US" baseline="0" dirty="0" smtClean="0"/>
              <a:t> services it is required that a statement of functional hearing ability be included on the IFSP. </a:t>
            </a:r>
          </a:p>
          <a:p>
            <a:endParaRPr lang="en-US" baseline="0" dirty="0" smtClean="0"/>
          </a:p>
          <a:p>
            <a:r>
              <a:rPr lang="en-US" baseline="0" dirty="0" smtClean="0"/>
              <a:t>It is further stipulated that the statement of functional hearing ability be based on professionally acceptable objective criteria. </a:t>
            </a:r>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 children outgrow middle</a:t>
            </a:r>
            <a:r>
              <a:rPr lang="en-US" baseline="0" dirty="0" smtClean="0"/>
              <a:t> ear problems around the age of 3 years although approximately 10% continue to experience middle ear problems and fluctuating hearing loss into elementary and high school. </a:t>
            </a:r>
          </a:p>
          <a:p>
            <a:endParaRPr lang="en-US" baseline="0" dirty="0" smtClean="0"/>
          </a:p>
          <a:p>
            <a:r>
              <a:rPr lang="en-US" baseline="0" dirty="0" smtClean="0"/>
              <a:t>If you plug your ears with your fingers the degree of hearing loss you experience can be compared to transitory hearing problems that accompany occasional fluid or infection behind the eardrum. Pain is only a symptom in a little over half the cases of ear infection. Children who have had many recurrent ear problems can experience up to 50 dB of hearing loss (average conversational speech is at a loudness of 45 dB HL). </a:t>
            </a:r>
          </a:p>
          <a:p>
            <a:endParaRPr lang="en-US" baseline="0" dirty="0" smtClean="0"/>
          </a:p>
          <a:p>
            <a:r>
              <a:rPr lang="en-US" baseline="0" dirty="0" smtClean="0"/>
              <a:t>If a child with communication delay continues to have chronic middle ear problems it is important to consider the affect of hearing loss on learning in the educational planning process. </a:t>
            </a:r>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51</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Office of Special</a:t>
            </a:r>
            <a:r>
              <a:rPr lang="en-US" baseline="0" dirty="0" smtClean="0"/>
              <a:t> Education Programs (OSEP) has listed on their website a November 6, 2003 letter of clarification regarding </a:t>
            </a:r>
            <a:r>
              <a:rPr lang="en-US" dirty="0" smtClean="0"/>
              <a:t>whether audiological evaluations must be provided to an infant or toddler referred to Part C, who is suspected of having a communication delay, whose hearing has not been tested, and for whom an audiology evaluation is determined to be needed.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OSEP</a:t>
            </a:r>
            <a:r>
              <a:rPr lang="en-US" baseline="0" dirty="0" smtClean="0"/>
              <a:t> clarified that yes, if the IFSP determined that an audiology evaluation was needed, that it must be performed with Part C as the payer of last resort.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typical for approximately half of</a:t>
            </a:r>
            <a:r>
              <a:rPr lang="en-US" baseline="0" dirty="0" smtClean="0"/>
              <a:t> children served by state Part C programs to be eligible primarily due to concerns about communication delay.  From a risk standpoint, if the agency truly wanted to identify children with previously unidentified hearing loss it would make sense to obtain a hearing evaluation on every child found to have a communication delay in the absence of other disability conditions.  Since doing so is NOT required by Part C, many agencies instead opt to identify hearing loss by some type of systematic screening of each child undergoing eligibility evaluation or IFSP assessment. This screening must utilize objective criteria per </a:t>
            </a:r>
            <a:r>
              <a:rPr lang="en-US" sz="1200" kern="1200" dirty="0" smtClean="0">
                <a:solidFill>
                  <a:schemeClr val="tx1"/>
                </a:solidFill>
                <a:latin typeface="+mn-lt"/>
                <a:ea typeface="+mn-ea"/>
                <a:cs typeface="+mn-cs"/>
              </a:rPr>
              <a:t>34 CFR §303.344(a).</a:t>
            </a:r>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1304.20 Child health and developmental services. </a:t>
            </a:r>
            <a:br>
              <a:rPr lang="en-US" dirty="0" smtClean="0"/>
            </a:br>
            <a:endParaRPr lang="en-US" dirty="0" smtClean="0"/>
          </a:p>
          <a:p>
            <a:pPr marL="228600" indent="-228600">
              <a:buAutoNum type="arabicParenBoth"/>
            </a:pPr>
            <a:r>
              <a:rPr lang="en-US" dirty="0" smtClean="0"/>
              <a:t>In collaboration with each child's parent, and within 45 calendar days of the child's entry into the program, grantee and delegate agencies must perform or obtain linguistically and age appropriate screening procedures to identify concerns regarding a child's developmental, sensory (visual and auditory), behavioral, motor, language, social, cognitive, perceptual, and emotional skills (see 45 CFR 1308.6(b)(3) for additional information). </a:t>
            </a:r>
          </a:p>
          <a:p>
            <a:pPr marL="228600" indent="-228600">
              <a:buNone/>
            </a:pPr>
            <a:endParaRPr lang="en-US" dirty="0" smtClean="0"/>
          </a:p>
        </p:txBody>
      </p:sp>
      <p:sp>
        <p:nvSpPr>
          <p:cNvPr id="4" name="Slide Number Placeholder 3"/>
          <p:cNvSpPr>
            <a:spLocks noGrp="1"/>
          </p:cNvSpPr>
          <p:nvPr>
            <p:ph type="sldNum" sz="quarter" idx="10"/>
          </p:nvPr>
        </p:nvSpPr>
        <p:spPr/>
        <p:txBody>
          <a:bodyPr/>
          <a:lstStyle/>
          <a:p>
            <a:fld id="{1AC8A2B6-1AD9-4A39-BD1E-7757883721C4}"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a:t>
            </a:r>
            <a:r>
              <a:rPr lang="en-US" baseline="0" dirty="0" smtClean="0"/>
              <a:t> a child has been identified as failing Head Start or Early Head Start hearing screening, direct guidance from a child health professional must occur to provide guidance on how to address the identified needs. An appropriate  child health professional can be a physician or an audiologist in the case of failed hearing screening however only an audiologist can diagnose permanent hearing loss in young children.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1304.20 Child health and developmental services</a:t>
            </a:r>
            <a:r>
              <a:rPr lang="en-US" baseline="0" dirty="0" smtClean="0"/>
              <a:t> for Head Start, </a:t>
            </a:r>
            <a:r>
              <a:rPr lang="en-US" dirty="0" smtClean="0"/>
              <a:t>(a) Determining child health status,</a:t>
            </a:r>
            <a:r>
              <a:rPr lang="en-US" baseline="0" dirty="0" smtClean="0"/>
              <a:t> specifies that the Head Start agency shall</a:t>
            </a:r>
            <a:r>
              <a:rPr lang="en-US" dirty="0" smtClean="0"/>
              <a:t> (ii) Obtain from a health care professional a determination as to whether the child is up-to-date on a schedule</a:t>
            </a:r>
            <a:r>
              <a:rPr lang="en-US" baseline="0" dirty="0" smtClean="0"/>
              <a:t> </a:t>
            </a:r>
            <a:r>
              <a:rPr lang="en-US" dirty="0" smtClean="0"/>
              <a:t>of age appropriate preventive and primary health care which includes medical, dental and mental health. </a:t>
            </a:r>
          </a:p>
          <a:p>
            <a:endParaRPr lang="en-US" dirty="0" smtClean="0"/>
          </a:p>
          <a:p>
            <a:r>
              <a:rPr lang="en-US" dirty="0" smtClean="0"/>
              <a:t>EPSDT screening for children under age 4 specifies</a:t>
            </a:r>
            <a:r>
              <a:rPr lang="en-US" baseline="0" dirty="0" smtClean="0"/>
              <a:t> that subjective measures be used, with the exception of age 3, for which either subjective or objective measures may be used. Therefore, evidence that the child has received EPSDT screening from their health care professional would not satisfy the Part C requirement that objective criteria be used to assess functional hearing status. </a:t>
            </a:r>
          </a:p>
          <a:p>
            <a:endParaRPr lang="en-US" baseline="0" dirty="0" smtClean="0"/>
          </a:p>
          <a:p>
            <a:r>
              <a:rPr lang="en-US" baseline="0" dirty="0" smtClean="0"/>
              <a:t>Agencies that operate Head Start programs are not required to implement objective hearing screening measures. They are however required to follow up any child not passing hearing screening so that diagnosis and treatment can occur. It is not enough just to screen and refer to the family without follow up to ensure that diagnosis and treatment has occurred. </a:t>
            </a:r>
            <a:endParaRPr lang="en-US" dirty="0" smtClean="0"/>
          </a:p>
          <a:p>
            <a:endParaRPr lang="en-US" dirty="0"/>
          </a:p>
        </p:txBody>
      </p:sp>
      <p:sp>
        <p:nvSpPr>
          <p:cNvPr id="4" name="Slide Number Placeholder 3"/>
          <p:cNvSpPr>
            <a:spLocks noGrp="1"/>
          </p:cNvSpPr>
          <p:nvPr>
            <p:ph type="sldNum" sz="quarter" idx="10"/>
          </p:nvPr>
        </p:nvSpPr>
        <p:spPr/>
        <p:txBody>
          <a:bodyPr/>
          <a:lstStyle/>
          <a:p>
            <a:fld id="{1AC8A2B6-1AD9-4A39-BD1E-7757883721C4}"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3A86D77-B881-48F5-A3DD-CCCC826397EE}" type="datetimeFigureOut">
              <a:rPr lang="en-US" smtClean="0"/>
              <a:pPr/>
              <a:t>8/23/2011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5616D-24CA-4FCE-9B76-90F2F0A8ADF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A86D77-B881-48F5-A3DD-CCCC826397EE}" type="datetimeFigureOut">
              <a:rPr lang="en-US" smtClean="0"/>
              <a:pPr/>
              <a:t>8/23/2011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5616D-24CA-4FCE-9B76-90F2F0A8ADF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A86D77-B881-48F5-A3DD-CCCC826397EE}" type="datetimeFigureOut">
              <a:rPr lang="en-US" smtClean="0"/>
              <a:pPr/>
              <a:t>8/23/2011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5616D-24CA-4FCE-9B76-90F2F0A8ADF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A86D77-B881-48F5-A3DD-CCCC826397EE}" type="datetimeFigureOut">
              <a:rPr lang="en-US" smtClean="0"/>
              <a:pPr/>
              <a:t>8/23/2011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5616D-24CA-4FCE-9B76-90F2F0A8ADFF}"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A86D77-B881-48F5-A3DD-CCCC826397EE}" type="datetimeFigureOut">
              <a:rPr lang="en-US" smtClean="0"/>
              <a:pPr/>
              <a:t>8/23/2011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175616D-24CA-4FCE-9B76-90F2F0A8ADF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3A86D77-B881-48F5-A3DD-CCCC826397EE}" type="datetimeFigureOut">
              <a:rPr lang="en-US" smtClean="0"/>
              <a:pPr/>
              <a:t>8/23/2011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75616D-24CA-4FCE-9B76-90F2F0A8ADF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3A86D77-B881-48F5-A3DD-CCCC826397EE}" type="datetimeFigureOut">
              <a:rPr lang="en-US" smtClean="0"/>
              <a:pPr/>
              <a:t>8/23/2011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175616D-24CA-4FCE-9B76-90F2F0A8ADF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3A86D77-B881-48F5-A3DD-CCCC826397EE}" type="datetimeFigureOut">
              <a:rPr lang="en-US" smtClean="0"/>
              <a:pPr/>
              <a:t>8/23/2011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175616D-24CA-4FCE-9B76-90F2F0A8ADF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A86D77-B881-48F5-A3DD-CCCC826397EE}" type="datetimeFigureOut">
              <a:rPr lang="en-US" smtClean="0"/>
              <a:pPr/>
              <a:t>8/23/2011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175616D-24CA-4FCE-9B76-90F2F0A8ADF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A86D77-B881-48F5-A3DD-CCCC826397EE}" type="datetimeFigureOut">
              <a:rPr lang="en-US" smtClean="0"/>
              <a:pPr/>
              <a:t>8/23/2011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75616D-24CA-4FCE-9B76-90F2F0A8ADF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A86D77-B881-48F5-A3DD-CCCC826397EE}" type="datetimeFigureOut">
              <a:rPr lang="en-US" smtClean="0"/>
              <a:pPr/>
              <a:t>8/23/2011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175616D-24CA-4FCE-9B76-90F2F0A8ADF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A86D77-B881-48F5-A3DD-CCCC826397EE}" type="datetimeFigureOut">
              <a:rPr lang="en-US" smtClean="0"/>
              <a:pPr/>
              <a:t>8/23/2011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75616D-24CA-4FCE-9B76-90F2F0A8ADF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wmf"/></Relationships>
</file>

<file path=ppt/slides/_rels/slide1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wav"/><Relationship Id="rId1" Type="http://schemas.openxmlformats.org/officeDocument/2006/relationships/audio" Target="../media/audio1.wav"/><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wav"/><Relationship Id="rId1" Type="http://schemas.openxmlformats.org/officeDocument/2006/relationships/audio" Target="../media/audio3.wav"/><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7.wmf"/><Relationship Id="rId2" Type="http://schemas.openxmlformats.org/officeDocument/2006/relationships/slideLayout" Target="../slideLayouts/slideLayout6.xml"/><Relationship Id="rId1" Type="http://schemas.openxmlformats.org/officeDocument/2006/relationships/audio" Target="../media/audio5.wav"/><Relationship Id="rId6" Type="http://schemas.openxmlformats.org/officeDocument/2006/relationships/image" Target="../media/image16.wmf"/><Relationship Id="rId5" Type="http://schemas.openxmlformats.org/officeDocument/2006/relationships/image" Target="../media/image15.wmf"/><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9.wmf"/></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wmf"/></Relationships>
</file>

<file path=ppt/slides/_rels/slide3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6.wmf"/></Relationships>
</file>

<file path=ppt/slides/_rels/slide51.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hyperlink" Target="http://www.cms-kids.com/home/resources/es_policy_0710/Attachments/3_SHINE_Parent_Interview_Protocol.pdf" TargetMode="External"/><Relationship Id="rId13" Type="http://schemas.openxmlformats.org/officeDocument/2006/relationships/oleObject" Target="../embeddings/oleObject4.bin"/><Relationship Id="rId3" Type="http://schemas.openxmlformats.org/officeDocument/2006/relationships/hyperlink" Target="http://www2.ed.gov/policy/speced/guid/idea/letters/revpolicy/tpeval.html" TargetMode="External"/><Relationship Id="rId7" Type="http://schemas.openxmlformats.org/officeDocument/2006/relationships/hyperlink" Target="http://www2.ed.gov/offices/OERI/ECI/earinfections.pdf" TargetMode="External"/><Relationship Id="rId12"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www2.ed.gov/policy/speced/guid/idea/letters/2003-1/goodman032503earlyinter1q2003.pdf" TargetMode="External"/><Relationship Id="rId11" Type="http://schemas.openxmlformats.org/officeDocument/2006/relationships/oleObject" Target="../embeddings/oleObject2.bin"/><Relationship Id="rId5" Type="http://schemas.openxmlformats.org/officeDocument/2006/relationships/hyperlink" Target="http://developingchild.harvard.edu/library/multimedia/inbrief_series/" TargetMode="External"/><Relationship Id="rId10" Type="http://schemas.openxmlformats.org/officeDocument/2006/relationships/oleObject" Target="../embeddings/oleObject1.bin"/><Relationship Id="rId4" Type="http://schemas.openxmlformats.org/officeDocument/2006/relationships/hyperlink" Target="http://eclkc.ohs.acf.hhs.gov/hslc/Program%20Design%20and%20Management/Head%20Start%20Requirements/Head%20Start%20Requirements/1304/1304.20%20Child%20health%20and%20developmental%20services..htm" TargetMode="External"/><Relationship Id="rId9" Type="http://schemas.openxmlformats.org/officeDocument/2006/relationships/oleObject" Target="../embeddings/Microsoft_Office_Word_97_-_2003_Document1.doc"/></Relationships>
</file>

<file path=ppt/slides/_rels/slide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1"/>
            <a:ext cx="5334000" cy="2457450"/>
          </a:xfrm>
        </p:spPr>
        <p:txBody>
          <a:bodyPr>
            <a:normAutofit/>
          </a:bodyPr>
          <a:lstStyle/>
          <a:p>
            <a:r>
              <a:rPr lang="en-US" dirty="0" smtClean="0"/>
              <a:t>Hearing Screening in Early Childhood: What, Why, How</a:t>
            </a:r>
            <a:endParaRPr lang="en-US" dirty="0"/>
          </a:p>
        </p:txBody>
      </p:sp>
      <p:sp>
        <p:nvSpPr>
          <p:cNvPr id="3" name="Subtitle 2"/>
          <p:cNvSpPr>
            <a:spLocks noGrp="1"/>
          </p:cNvSpPr>
          <p:nvPr>
            <p:ph type="subTitle" idx="1"/>
          </p:nvPr>
        </p:nvSpPr>
        <p:spPr/>
        <p:txBody>
          <a:bodyPr>
            <a:normAutofit fontScale="92500" lnSpcReduction="20000"/>
          </a:bodyPr>
          <a:lstStyle/>
          <a:p>
            <a:r>
              <a:rPr lang="en-US" dirty="0" smtClean="0"/>
              <a:t>Karen Anderson, PhD</a:t>
            </a:r>
          </a:p>
          <a:p>
            <a:r>
              <a:rPr lang="en-US" dirty="0" smtClean="0"/>
              <a:t>Developed for the Minnesota Department of Education</a:t>
            </a:r>
          </a:p>
          <a:p>
            <a:r>
              <a:rPr lang="en-US" dirty="0" smtClean="0"/>
              <a:t>2011</a:t>
            </a:r>
            <a:endParaRPr lang="en-US" dirty="0"/>
          </a:p>
        </p:txBody>
      </p:sp>
      <p:pic>
        <p:nvPicPr>
          <p:cNvPr id="92161" name="Picture 1" descr="C:\Users\karen\Desktop\Photos for PSA\mom holding scope.jpg"/>
          <p:cNvPicPr>
            <a:picLocks noChangeAspect="1" noChangeArrowheads="1"/>
          </p:cNvPicPr>
          <p:nvPr/>
        </p:nvPicPr>
        <p:blipFill>
          <a:blip r:embed="rId3" cstate="print"/>
          <a:srcRect l="7417" t="2732" r="54327" b="30968"/>
          <a:stretch>
            <a:fillRect/>
          </a:stretch>
        </p:blipFill>
        <p:spPr bwMode="auto">
          <a:xfrm>
            <a:off x="6324600" y="0"/>
            <a:ext cx="2819400" cy="3315713"/>
          </a:xfrm>
          <a:prstGeom prst="rect">
            <a:avLst/>
          </a:prstGeom>
          <a:noFill/>
        </p:spPr>
      </p:pic>
      <p:pic>
        <p:nvPicPr>
          <p:cNvPr id="92162" name="Picture 2" descr="C:\Users\karen\Desktop\Photos for PSA\sc0004545e.jpg"/>
          <p:cNvPicPr>
            <a:picLocks noChangeAspect="1" noChangeArrowheads="1"/>
          </p:cNvPicPr>
          <p:nvPr/>
        </p:nvPicPr>
        <p:blipFill>
          <a:blip r:embed="rId4" cstate="print"/>
          <a:srcRect l="32500" t="6836" r="23333" b="8070"/>
          <a:stretch>
            <a:fillRect/>
          </a:stretch>
        </p:blipFill>
        <p:spPr bwMode="auto">
          <a:xfrm flipH="1">
            <a:off x="0" y="3810000"/>
            <a:ext cx="2230783" cy="3048000"/>
          </a:xfrm>
          <a:prstGeom prst="rect">
            <a:avLst/>
          </a:prstGeom>
          <a:noFill/>
        </p:spPr>
      </p:pic>
      <p:pic>
        <p:nvPicPr>
          <p:cNvPr id="6" name="Picture 2" descr="http://westernpa.easterseals.com/images/content/pagebuilder/1175065.jpg"/>
          <p:cNvPicPr>
            <a:picLocks noChangeAspect="1" noChangeArrowheads="1"/>
          </p:cNvPicPr>
          <p:nvPr/>
        </p:nvPicPr>
        <p:blipFill>
          <a:blip r:embed="rId5" cstate="print"/>
          <a:srcRect l="7692" t="6040"/>
          <a:stretch>
            <a:fillRect/>
          </a:stretch>
        </p:blipFill>
        <p:spPr bwMode="auto">
          <a:xfrm flipH="1">
            <a:off x="6934200" y="4709583"/>
            <a:ext cx="2209800" cy="2148417"/>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rmAutofit/>
          </a:bodyPr>
          <a:lstStyle/>
          <a:p>
            <a:r>
              <a:rPr lang="en-US" sz="3600" b="1" dirty="0" smtClean="0"/>
              <a:t>Requirements to perform hearing screening</a:t>
            </a:r>
            <a:endParaRPr lang="en-US" sz="3600" dirty="0"/>
          </a:p>
        </p:txBody>
      </p:sp>
      <p:sp>
        <p:nvSpPr>
          <p:cNvPr id="3" name="Content Placeholder 2"/>
          <p:cNvSpPr>
            <a:spLocks noGrp="1"/>
          </p:cNvSpPr>
          <p:nvPr>
            <p:ph idx="1"/>
          </p:nvPr>
        </p:nvSpPr>
        <p:spPr>
          <a:xfrm>
            <a:off x="457200" y="1219200"/>
            <a:ext cx="8458200" cy="5334000"/>
          </a:xfrm>
        </p:spPr>
        <p:txBody>
          <a:bodyPr>
            <a:normAutofit fontScale="85000" lnSpcReduction="20000"/>
          </a:bodyPr>
          <a:lstStyle/>
          <a:p>
            <a:pPr>
              <a:buNone/>
            </a:pPr>
            <a:r>
              <a:rPr lang="en-US" dirty="0" smtClean="0"/>
              <a:t> </a:t>
            </a:r>
            <a:r>
              <a:rPr lang="en-US" b="1" dirty="0"/>
              <a:t>Part B of IDEA 2004 </a:t>
            </a:r>
            <a:endParaRPr lang="en-US" b="1" dirty="0" smtClean="0"/>
          </a:p>
          <a:p>
            <a:r>
              <a:rPr lang="en-US" dirty="0"/>
              <a:t>P</a:t>
            </a:r>
            <a:r>
              <a:rPr lang="en-US" dirty="0" smtClean="0"/>
              <a:t>rovides </a:t>
            </a:r>
            <a:r>
              <a:rPr lang="en-US" dirty="0"/>
              <a:t>rules and regulations for special education for children between the ages of 3 and </a:t>
            </a:r>
            <a:r>
              <a:rPr lang="en-US" dirty="0" smtClean="0"/>
              <a:t>21 and states </a:t>
            </a:r>
            <a:r>
              <a:rPr lang="en-US" dirty="0"/>
              <a:t>that "each public agency must conduct a full and individual initial evaluation" to identify a disability and subsequent eligibility for special education services </a:t>
            </a:r>
            <a:endParaRPr lang="en-US" dirty="0" smtClean="0"/>
          </a:p>
          <a:p>
            <a:r>
              <a:rPr lang="en-US" dirty="0" smtClean="0"/>
              <a:t>300.304(b)(3):Use </a:t>
            </a:r>
            <a:r>
              <a:rPr lang="en-US" dirty="0"/>
              <a:t>technically sound </a:t>
            </a:r>
            <a:r>
              <a:rPr lang="en-US" dirty="0" smtClean="0"/>
              <a:t>instruments that </a:t>
            </a:r>
            <a:r>
              <a:rPr lang="en-US" dirty="0"/>
              <a:t>may assess the </a:t>
            </a:r>
            <a:r>
              <a:rPr lang="en-US" dirty="0" smtClean="0"/>
              <a:t>relative contribution </a:t>
            </a:r>
            <a:r>
              <a:rPr lang="en-US" dirty="0"/>
              <a:t>of cognitive and </a:t>
            </a:r>
            <a:r>
              <a:rPr lang="en-US" dirty="0" smtClean="0"/>
              <a:t>behavioral factors</a:t>
            </a:r>
            <a:r>
              <a:rPr lang="en-US" dirty="0"/>
              <a:t>, in addition to </a:t>
            </a:r>
            <a:r>
              <a:rPr lang="en-US" dirty="0" smtClean="0"/>
              <a:t>physical developmental factors.</a:t>
            </a:r>
            <a:r>
              <a:rPr lang="en-US" b="1" dirty="0" smtClean="0"/>
              <a:t> </a:t>
            </a:r>
            <a:endParaRPr lang="en-US" dirty="0"/>
          </a:p>
          <a:p>
            <a:r>
              <a:rPr lang="en-US" dirty="0" smtClean="0"/>
              <a:t>300.304(b)(4): The </a:t>
            </a:r>
            <a:r>
              <a:rPr lang="en-US" dirty="0">
                <a:solidFill>
                  <a:srgbClr val="FF0000"/>
                </a:solidFill>
              </a:rPr>
              <a:t>child is assessed</a:t>
            </a:r>
            <a:r>
              <a:rPr lang="en-US" dirty="0"/>
              <a:t> in all </a:t>
            </a:r>
            <a:r>
              <a:rPr lang="en-US" dirty="0" smtClean="0"/>
              <a:t>areas related </a:t>
            </a:r>
            <a:r>
              <a:rPr lang="en-US" dirty="0"/>
              <a:t>to the suspected disability</a:t>
            </a:r>
            <a:r>
              <a:rPr lang="en-US" dirty="0">
                <a:solidFill>
                  <a:srgbClr val="FF0000"/>
                </a:solidFill>
              </a:rPr>
              <a:t>, </a:t>
            </a:r>
            <a:r>
              <a:rPr lang="en-US" dirty="0" smtClean="0">
                <a:solidFill>
                  <a:srgbClr val="FF0000"/>
                </a:solidFill>
              </a:rPr>
              <a:t>including, if </a:t>
            </a:r>
            <a:r>
              <a:rPr lang="en-US" dirty="0">
                <a:solidFill>
                  <a:srgbClr val="FF0000"/>
                </a:solidFill>
              </a:rPr>
              <a:t>appropriate</a:t>
            </a:r>
            <a:r>
              <a:rPr lang="en-US" dirty="0"/>
              <a:t>, health, </a:t>
            </a:r>
            <a:r>
              <a:rPr lang="en-US" dirty="0" smtClean="0"/>
              <a:t>vision, </a:t>
            </a:r>
            <a:r>
              <a:rPr lang="en-US" dirty="0" smtClean="0">
                <a:solidFill>
                  <a:srgbClr val="FF0000"/>
                </a:solidFill>
              </a:rPr>
              <a:t>hearing</a:t>
            </a:r>
            <a:r>
              <a:rPr lang="en-US" dirty="0"/>
              <a:t>, social and emotional </a:t>
            </a:r>
            <a:r>
              <a:rPr lang="en-US" dirty="0" smtClean="0"/>
              <a:t>status, general </a:t>
            </a:r>
            <a:r>
              <a:rPr lang="en-US" dirty="0"/>
              <a:t>intelligence, academic </a:t>
            </a:r>
            <a:r>
              <a:rPr lang="en-US" dirty="0" smtClean="0"/>
              <a:t>performance, communicative status and motor abilities.</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Affects of Hearing Loss on Development</a:t>
            </a:r>
            <a:endParaRPr lang="en-US" sz="3600" dirty="0"/>
          </a:p>
        </p:txBody>
      </p:sp>
      <p:sp>
        <p:nvSpPr>
          <p:cNvPr id="3" name="Content Placeholder 2"/>
          <p:cNvSpPr>
            <a:spLocks noGrp="1"/>
          </p:cNvSpPr>
          <p:nvPr>
            <p:ph idx="1"/>
          </p:nvPr>
        </p:nvSpPr>
        <p:spPr>
          <a:xfrm>
            <a:off x="457200" y="1219200"/>
            <a:ext cx="8229600" cy="5105400"/>
          </a:xfrm>
        </p:spPr>
        <p:txBody>
          <a:bodyPr>
            <a:normAutofit fontScale="92500"/>
          </a:bodyPr>
          <a:lstStyle/>
          <a:p>
            <a:pPr>
              <a:buNone/>
            </a:pPr>
            <a:r>
              <a:rPr lang="en-US" b="1" dirty="0" smtClean="0"/>
              <a:t>Risk Factors</a:t>
            </a:r>
          </a:p>
          <a:p>
            <a:r>
              <a:rPr lang="en-US" dirty="0" smtClean="0"/>
              <a:t>Approximately 1/6 of the population of children with hearing loss have it as one of a number of symptoms comprising a syndrome. </a:t>
            </a:r>
          </a:p>
          <a:p>
            <a:r>
              <a:rPr lang="en-US" dirty="0" smtClean="0"/>
              <a:t>Thus, early hearing detection and intervention (EHDI) screening for hearing loss in newborns has decreased the delay in identifying children with syndromes that are not physically obvious. </a:t>
            </a:r>
          </a:p>
          <a:p>
            <a:r>
              <a:rPr lang="en-US" dirty="0" smtClean="0"/>
              <a:t>Over 400 syndromes have been identified that include hearing loss.</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990600"/>
            <a:ext cx="8229600" cy="1371600"/>
          </a:xfrm>
        </p:spPr>
        <p:txBody>
          <a:bodyPr>
            <a:normAutofit/>
          </a:bodyPr>
          <a:lstStyle/>
          <a:p>
            <a:r>
              <a:rPr lang="en-US" sz="4000" dirty="0"/>
              <a:t>We hear </a:t>
            </a:r>
            <a:r>
              <a:rPr lang="en-US" sz="4000" dirty="0" smtClean="0"/>
              <a:t>and see with </a:t>
            </a:r>
            <a:r>
              <a:rPr lang="en-US" sz="4000" dirty="0"/>
              <a:t>our </a:t>
            </a:r>
            <a:r>
              <a:rPr lang="en-US" sz="4000" u="sng" dirty="0" smtClean="0"/>
              <a:t>brains.</a:t>
            </a:r>
            <a:r>
              <a:rPr lang="en-US" sz="4000" u="sng" dirty="0"/>
              <a:t/>
            </a:r>
            <a:br>
              <a:rPr lang="en-US" sz="4000" u="sng" dirty="0"/>
            </a:br>
            <a:endParaRPr lang="en-US" sz="4000" dirty="0"/>
          </a:p>
        </p:txBody>
      </p:sp>
      <p:pic>
        <p:nvPicPr>
          <p:cNvPr id="108548" name="Picture 4" descr="untitled"/>
          <p:cNvPicPr>
            <a:picLocks noChangeAspect="1" noChangeArrowheads="1"/>
          </p:cNvPicPr>
          <p:nvPr/>
        </p:nvPicPr>
        <p:blipFill>
          <a:blip r:embed="rId2" cstate="print"/>
          <a:srcRect/>
          <a:stretch>
            <a:fillRect/>
          </a:stretch>
        </p:blipFill>
        <p:spPr bwMode="auto">
          <a:xfrm>
            <a:off x="2057400" y="2133600"/>
            <a:ext cx="4648200" cy="3098800"/>
          </a:xfrm>
          <a:prstGeom prst="rect">
            <a:avLst/>
          </a:prstGeom>
          <a:noFill/>
        </p:spPr>
      </p:pic>
      <p:pic>
        <p:nvPicPr>
          <p:cNvPr id="108549" name="Picture 5" descr="MCj02381920000[1]"/>
          <p:cNvPicPr>
            <a:picLocks noChangeAspect="1" noChangeArrowheads="1"/>
          </p:cNvPicPr>
          <p:nvPr/>
        </p:nvPicPr>
        <p:blipFill>
          <a:blip r:embed="rId3" cstate="print"/>
          <a:srcRect/>
          <a:stretch>
            <a:fillRect/>
          </a:stretch>
        </p:blipFill>
        <p:spPr bwMode="auto">
          <a:xfrm>
            <a:off x="5486400" y="2667000"/>
            <a:ext cx="1444625" cy="22129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8546"/>
                                        </p:tgtEl>
                                        <p:attrNameLst>
                                          <p:attrName>style.visibility</p:attrName>
                                        </p:attrNameLst>
                                      </p:cBhvr>
                                      <p:to>
                                        <p:strVal val="visible"/>
                                      </p:to>
                                    </p:set>
                                    <p:animEffect transition="in" filter="blinds(horizontal)">
                                      <p:cBhvr>
                                        <p:cTn id="7" dur="500"/>
                                        <p:tgtEl>
                                          <p:spTgt spid="1085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8548"/>
                                        </p:tgtEl>
                                        <p:attrNameLst>
                                          <p:attrName>style.visibility</p:attrName>
                                        </p:attrNameLst>
                                      </p:cBhvr>
                                      <p:to>
                                        <p:strVal val="visible"/>
                                      </p:to>
                                    </p:set>
                                    <p:anim calcmode="lin" valueType="num">
                                      <p:cBhvr additive="base">
                                        <p:cTn id="12" dur="500" fill="hold"/>
                                        <p:tgtEl>
                                          <p:spTgt spid="108548"/>
                                        </p:tgtEl>
                                        <p:attrNameLst>
                                          <p:attrName>ppt_x</p:attrName>
                                        </p:attrNameLst>
                                      </p:cBhvr>
                                      <p:tavLst>
                                        <p:tav tm="0">
                                          <p:val>
                                            <p:strVal val="#ppt_x"/>
                                          </p:val>
                                        </p:tav>
                                        <p:tav tm="100000">
                                          <p:val>
                                            <p:strVal val="#ppt_x"/>
                                          </p:val>
                                        </p:tav>
                                      </p:tavLst>
                                    </p:anim>
                                    <p:anim calcmode="lin" valueType="num">
                                      <p:cBhvr additive="base">
                                        <p:cTn id="13" dur="500" fill="hold"/>
                                        <p:tgtEl>
                                          <p:spTgt spid="10854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8549"/>
                                        </p:tgtEl>
                                        <p:attrNameLst>
                                          <p:attrName>style.visibility</p:attrName>
                                        </p:attrNameLst>
                                      </p:cBhvr>
                                      <p:to>
                                        <p:strVal val="visible"/>
                                      </p:to>
                                    </p:set>
                                    <p:anim calcmode="lin" valueType="num">
                                      <p:cBhvr additive="base">
                                        <p:cTn id="16" dur="500" fill="hold"/>
                                        <p:tgtEl>
                                          <p:spTgt spid="108549"/>
                                        </p:tgtEl>
                                        <p:attrNameLst>
                                          <p:attrName>ppt_x</p:attrName>
                                        </p:attrNameLst>
                                      </p:cBhvr>
                                      <p:tavLst>
                                        <p:tav tm="0">
                                          <p:val>
                                            <p:strVal val="#ppt_x"/>
                                          </p:val>
                                        </p:tav>
                                        <p:tav tm="100000">
                                          <p:val>
                                            <p:strVal val="#ppt_x"/>
                                          </p:val>
                                        </p:tav>
                                      </p:tavLst>
                                    </p:anim>
                                    <p:anim calcmode="lin" valueType="num">
                                      <p:cBhvr additive="base">
                                        <p:cTn id="17" dur="500" fill="hold"/>
                                        <p:tgtEl>
                                          <p:spTgt spid="1085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6711" t="15301" r="6711"/>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dirty="0"/>
              <a:t>T</a:t>
            </a:r>
            <a:r>
              <a:rPr lang="en-US" dirty="0" smtClean="0"/>
              <a:t>he Early Developing Brain </a:t>
            </a:r>
            <a:endParaRPr lang="en-US" dirty="0"/>
          </a:p>
        </p:txBody>
      </p:sp>
      <p:sp>
        <p:nvSpPr>
          <p:cNvPr id="48131" name="Rectangle 3"/>
          <p:cNvSpPr>
            <a:spLocks noGrp="1" noChangeArrowheads="1"/>
          </p:cNvSpPr>
          <p:nvPr>
            <p:ph type="body" idx="1"/>
          </p:nvPr>
        </p:nvSpPr>
        <p:spPr>
          <a:xfrm>
            <a:off x="228600" y="1371600"/>
            <a:ext cx="8686800" cy="5181600"/>
          </a:xfrm>
        </p:spPr>
        <p:txBody>
          <a:bodyPr>
            <a:normAutofit/>
          </a:bodyPr>
          <a:lstStyle/>
          <a:p>
            <a:pPr>
              <a:lnSpc>
                <a:spcPct val="90000"/>
              </a:lnSpc>
            </a:pPr>
            <a:r>
              <a:rPr lang="en-US" sz="3400" dirty="0" smtClean="0"/>
              <a:t>How </a:t>
            </a:r>
            <a:r>
              <a:rPr lang="en-US" sz="3400" dirty="0"/>
              <a:t>a brain develops hinges on a complex </a:t>
            </a:r>
            <a:r>
              <a:rPr lang="en-US" sz="3400" b="1" dirty="0"/>
              <a:t>interplay</a:t>
            </a:r>
            <a:r>
              <a:rPr lang="en-US" sz="3400" dirty="0"/>
              <a:t> between the </a:t>
            </a:r>
            <a:r>
              <a:rPr lang="en-US" sz="3400" b="1" dirty="0"/>
              <a:t>genes</a:t>
            </a:r>
            <a:r>
              <a:rPr lang="en-US" sz="3400" dirty="0"/>
              <a:t> you are born with and the </a:t>
            </a:r>
            <a:r>
              <a:rPr lang="en-US" sz="3400" b="1" dirty="0"/>
              <a:t>experiences</a:t>
            </a:r>
            <a:r>
              <a:rPr lang="en-US" sz="3400" dirty="0"/>
              <a:t> you have </a:t>
            </a:r>
            <a:endParaRPr lang="en-US" sz="3400" dirty="0" smtClean="0"/>
          </a:p>
          <a:p>
            <a:pPr>
              <a:lnSpc>
                <a:spcPct val="90000"/>
              </a:lnSpc>
            </a:pPr>
            <a:r>
              <a:rPr lang="en-US" sz="3400" dirty="0" smtClean="0"/>
              <a:t>Early </a:t>
            </a:r>
            <a:r>
              <a:rPr lang="en-US" sz="3400" b="1" dirty="0" smtClean="0"/>
              <a:t>experiences</a:t>
            </a:r>
            <a:r>
              <a:rPr lang="en-US" sz="3400" dirty="0" smtClean="0"/>
              <a:t> have a </a:t>
            </a:r>
            <a:r>
              <a:rPr lang="en-US" sz="3400" b="1" dirty="0" smtClean="0"/>
              <a:t>decisive impact</a:t>
            </a:r>
            <a:r>
              <a:rPr lang="en-US" sz="3400" dirty="0" smtClean="0"/>
              <a:t> on the architecture of the brain, and on the nature and extent of adult capacities</a:t>
            </a:r>
          </a:p>
          <a:p>
            <a:pPr>
              <a:lnSpc>
                <a:spcPct val="90000"/>
              </a:lnSpc>
            </a:pPr>
            <a:r>
              <a:rPr lang="en-US" sz="3400" b="1" dirty="0" smtClean="0"/>
              <a:t>Early interactions</a:t>
            </a:r>
            <a:r>
              <a:rPr lang="en-US" sz="3400" dirty="0" smtClean="0"/>
              <a:t> don’t just create a context; they </a:t>
            </a:r>
            <a:r>
              <a:rPr lang="en-US" sz="3400" b="1" dirty="0" smtClean="0"/>
              <a:t>directly affect</a:t>
            </a:r>
            <a:r>
              <a:rPr lang="en-US" sz="3400" dirty="0" smtClean="0"/>
              <a:t> the way the brain               is “wired”</a:t>
            </a:r>
            <a:endParaRPr lang="en-US" sz="3400" dirty="0"/>
          </a:p>
        </p:txBody>
      </p:sp>
      <p:pic>
        <p:nvPicPr>
          <p:cNvPr id="4" name="Picture 4" descr="pe02699_"/>
          <p:cNvPicPr>
            <a:picLocks noChangeAspect="1" noChangeArrowheads="1"/>
          </p:cNvPicPr>
          <p:nvPr/>
        </p:nvPicPr>
        <p:blipFill>
          <a:blip r:embed="rId3" cstate="print"/>
          <a:srcRect/>
          <a:stretch>
            <a:fillRect/>
          </a:stretch>
        </p:blipFill>
        <p:spPr bwMode="auto">
          <a:xfrm flipH="1">
            <a:off x="7010400" y="4800600"/>
            <a:ext cx="1828800" cy="180816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Brain Development and Urgency to Amplify</a:t>
            </a:r>
            <a:endParaRPr lang="en-US" sz="3600" dirty="0"/>
          </a:p>
        </p:txBody>
      </p:sp>
      <p:sp>
        <p:nvSpPr>
          <p:cNvPr id="3" name="Content Placeholder 2"/>
          <p:cNvSpPr>
            <a:spLocks noGrp="1"/>
          </p:cNvSpPr>
          <p:nvPr>
            <p:ph idx="1"/>
          </p:nvPr>
        </p:nvSpPr>
        <p:spPr>
          <a:xfrm>
            <a:off x="457200" y="1219200"/>
            <a:ext cx="8229600" cy="4906963"/>
          </a:xfrm>
        </p:spPr>
        <p:txBody>
          <a:bodyPr>
            <a:normAutofit fontScale="92500" lnSpcReduction="10000"/>
          </a:bodyPr>
          <a:lstStyle/>
          <a:p>
            <a:r>
              <a:rPr lang="en-US" dirty="0" smtClean="0"/>
              <a:t>Construction of brain pathways is dependent upon sensory input</a:t>
            </a:r>
          </a:p>
          <a:p>
            <a:r>
              <a:rPr lang="en-US" dirty="0" smtClean="0"/>
              <a:t>Due to the reliance on hearing as part of foundation building of brain pathways it is critical to fit hearing aids to infants with hearing loss within 1 month of diagnosis, preferably no later than 3 months of age.</a:t>
            </a:r>
          </a:p>
          <a:p>
            <a:r>
              <a:rPr lang="en-US" dirty="0" smtClean="0"/>
              <a:t>Hearing aids are assistive technology devices and therefore are to be provided by Part C                   to meet the unique developmental                       needs of children with hearing loss.</a:t>
            </a:r>
            <a:endParaRPr lang="en-US" dirty="0"/>
          </a:p>
        </p:txBody>
      </p:sp>
      <p:pic>
        <p:nvPicPr>
          <p:cNvPr id="108546" name="Picture 2" descr="C:\Users\karen\AppData\Local\Microsoft\Windows\Temporary Internet Files\Content.IE5\UDLUE5ML\MC900083289[1].wmf"/>
          <p:cNvPicPr>
            <a:picLocks noChangeAspect="1" noChangeArrowheads="1"/>
          </p:cNvPicPr>
          <p:nvPr/>
        </p:nvPicPr>
        <p:blipFill>
          <a:blip r:embed="rId3" cstate="print"/>
          <a:srcRect/>
          <a:stretch>
            <a:fillRect/>
          </a:stretch>
        </p:blipFill>
        <p:spPr bwMode="auto">
          <a:xfrm>
            <a:off x="7010400" y="4876800"/>
            <a:ext cx="1864039" cy="1371600"/>
          </a:xfrm>
          <a:prstGeom prst="rect">
            <a:avLst/>
          </a:prstGeom>
          <a:noFill/>
        </p:spPr>
      </p:pic>
      <p:pic>
        <p:nvPicPr>
          <p:cNvPr id="108548" name="Picture 4" descr="http://comps.fotosearch.com/bigcomps/CSP/CSP066/k0663699.jpg"/>
          <p:cNvPicPr>
            <a:picLocks noChangeAspect="1" noChangeArrowheads="1"/>
          </p:cNvPicPr>
          <p:nvPr/>
        </p:nvPicPr>
        <p:blipFill>
          <a:blip r:embed="rId4" cstate="print"/>
          <a:srcRect/>
          <a:stretch>
            <a:fillRect/>
          </a:stretch>
        </p:blipFill>
        <p:spPr bwMode="auto">
          <a:xfrm>
            <a:off x="8077200" y="5644135"/>
            <a:ext cx="1066800" cy="121386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dirty="0" smtClean="0">
                <a:latin typeface="Calibri" pitchFamily="34" charset="0"/>
                <a:cs typeface="Calibri" pitchFamily="34" charset="0"/>
              </a:rPr>
              <a:t>Hearing and Development</a:t>
            </a:r>
            <a:endParaRPr lang="en-US" dirty="0">
              <a:latin typeface="Calibri" pitchFamily="34" charset="0"/>
              <a:cs typeface="Calibri" pitchFamily="34" charset="0"/>
            </a:endParaRPr>
          </a:p>
        </p:txBody>
      </p:sp>
      <p:sp>
        <p:nvSpPr>
          <p:cNvPr id="39939" name="Rectangle 3"/>
          <p:cNvSpPr>
            <a:spLocks noGrp="1" noChangeArrowheads="1"/>
          </p:cNvSpPr>
          <p:nvPr>
            <p:ph type="body" idx="1"/>
          </p:nvPr>
        </p:nvSpPr>
        <p:spPr>
          <a:xfrm>
            <a:off x="304800" y="1524000"/>
            <a:ext cx="8229600" cy="5105400"/>
          </a:xfrm>
        </p:spPr>
        <p:txBody>
          <a:bodyPr>
            <a:normAutofit/>
          </a:bodyPr>
          <a:lstStyle/>
          <a:p>
            <a:r>
              <a:rPr lang="en-US" dirty="0"/>
              <a:t>Vision and hearing are your distance senses</a:t>
            </a:r>
          </a:p>
          <a:p>
            <a:r>
              <a:rPr lang="en-US" dirty="0"/>
              <a:t>95% of all learning is through your distance senses</a:t>
            </a:r>
          </a:p>
          <a:p>
            <a:r>
              <a:rPr lang="en-US" dirty="0"/>
              <a:t>90% of learning is incidental </a:t>
            </a:r>
          </a:p>
          <a:p>
            <a:r>
              <a:rPr lang="en-US" dirty="0"/>
              <a:t>Language is learned incidentally</a:t>
            </a:r>
          </a:p>
          <a:p>
            <a:r>
              <a:rPr lang="en-US" dirty="0"/>
              <a:t>Incidental exposure to language or experiences only occurs if the child is </a:t>
            </a:r>
            <a:r>
              <a:rPr lang="en-US" dirty="0" smtClean="0"/>
              <a:t>within </a:t>
            </a:r>
            <a:r>
              <a:rPr lang="en-US" dirty="0"/>
              <a:t>‘earshot</a:t>
            </a:r>
            <a:r>
              <a:rPr lang="en-US" dirty="0">
                <a:latin typeface="Comic Sans MS" pitchFamily="66" charset="0"/>
              </a:rPr>
              <a:t>’</a:t>
            </a:r>
          </a:p>
        </p:txBody>
      </p:sp>
      <p:pic>
        <p:nvPicPr>
          <p:cNvPr id="39973" name="Picture 37" descr="MCj02971710000[1]"/>
          <p:cNvPicPr>
            <a:picLocks noChangeAspect="1" noChangeArrowheads="1"/>
          </p:cNvPicPr>
          <p:nvPr/>
        </p:nvPicPr>
        <p:blipFill>
          <a:blip r:embed="rId2" cstate="print"/>
          <a:srcRect/>
          <a:stretch>
            <a:fillRect/>
          </a:stretch>
        </p:blipFill>
        <p:spPr bwMode="auto">
          <a:xfrm>
            <a:off x="5715000" y="5410200"/>
            <a:ext cx="3124200" cy="11731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p:cTn id="7" dur="500" fill="hold"/>
                                        <p:tgtEl>
                                          <p:spTgt spid="399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993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993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9939">
                                            <p:txEl>
                                              <p:pRg st="1" end="1"/>
                                            </p:txEl>
                                          </p:spTgt>
                                        </p:tgtEl>
                                        <p:attrNameLst>
                                          <p:attrName>style.visibility</p:attrName>
                                        </p:attrNameLst>
                                      </p:cBhvr>
                                      <p:to>
                                        <p:strVal val="visible"/>
                                      </p:to>
                                    </p:set>
                                    <p:anim calcmode="lin" valueType="num">
                                      <p:cBhvr>
                                        <p:cTn id="14" dur="500" fill="hold"/>
                                        <p:tgtEl>
                                          <p:spTgt spid="3993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993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993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9939">
                                            <p:txEl>
                                              <p:pRg st="2" end="2"/>
                                            </p:txEl>
                                          </p:spTgt>
                                        </p:tgtEl>
                                        <p:attrNameLst>
                                          <p:attrName>style.visibility</p:attrName>
                                        </p:attrNameLst>
                                      </p:cBhvr>
                                      <p:to>
                                        <p:strVal val="visible"/>
                                      </p:to>
                                    </p:set>
                                    <p:anim calcmode="lin" valueType="num">
                                      <p:cBhvr>
                                        <p:cTn id="21" dur="500" fill="hold"/>
                                        <p:tgtEl>
                                          <p:spTgt spid="3993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993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993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9939">
                                            <p:txEl>
                                              <p:pRg st="3" end="3"/>
                                            </p:txEl>
                                          </p:spTgt>
                                        </p:tgtEl>
                                        <p:attrNameLst>
                                          <p:attrName>style.visibility</p:attrName>
                                        </p:attrNameLst>
                                      </p:cBhvr>
                                      <p:to>
                                        <p:strVal val="visible"/>
                                      </p:to>
                                    </p:set>
                                    <p:anim calcmode="lin" valueType="num">
                                      <p:cBhvr>
                                        <p:cTn id="28" dur="500" fill="hold"/>
                                        <p:tgtEl>
                                          <p:spTgt spid="39939">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9939">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993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9939">
                                            <p:txEl>
                                              <p:pRg st="4" end="4"/>
                                            </p:txEl>
                                          </p:spTgt>
                                        </p:tgtEl>
                                        <p:attrNameLst>
                                          <p:attrName>style.visibility</p:attrName>
                                        </p:attrNameLst>
                                      </p:cBhvr>
                                      <p:to>
                                        <p:strVal val="visible"/>
                                      </p:to>
                                    </p:set>
                                    <p:anim calcmode="lin" valueType="num">
                                      <p:cBhvr>
                                        <p:cTn id="35" dur="500" fill="hold"/>
                                        <p:tgtEl>
                                          <p:spTgt spid="39939">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9939">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99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457200" y="457200"/>
            <a:ext cx="8686800" cy="762000"/>
          </a:xfrm>
        </p:spPr>
        <p:txBody>
          <a:bodyPr/>
          <a:lstStyle/>
          <a:p>
            <a:r>
              <a:rPr lang="en-US" dirty="0"/>
              <a:t>A </a:t>
            </a:r>
            <a:r>
              <a:rPr lang="en-US" dirty="0">
                <a:solidFill>
                  <a:srgbClr val="EE1504"/>
                </a:solidFill>
              </a:rPr>
              <a:t>barrier</a:t>
            </a:r>
            <a:r>
              <a:rPr lang="en-US" dirty="0"/>
              <a:t> in information gathering!</a:t>
            </a:r>
          </a:p>
        </p:txBody>
      </p:sp>
      <p:sp>
        <p:nvSpPr>
          <p:cNvPr id="113667" name="Rectangle 3"/>
          <p:cNvSpPr>
            <a:spLocks noGrp="1" noChangeArrowheads="1"/>
          </p:cNvSpPr>
          <p:nvPr>
            <p:ph type="body" idx="1"/>
          </p:nvPr>
        </p:nvSpPr>
        <p:spPr>
          <a:xfrm>
            <a:off x="457200" y="1143000"/>
            <a:ext cx="8229600" cy="5334000"/>
          </a:xfrm>
        </p:spPr>
        <p:txBody>
          <a:bodyPr/>
          <a:lstStyle/>
          <a:p>
            <a:r>
              <a:rPr lang="en-US" sz="2800" dirty="0"/>
              <a:t>We hear with our brains – these pathways  develop most in the first few months of life</a:t>
            </a:r>
          </a:p>
          <a:p>
            <a:r>
              <a:rPr lang="en-US" sz="2800" dirty="0"/>
              <a:t>Children tune into speech </a:t>
            </a:r>
            <a:r>
              <a:rPr lang="en-US" sz="2800" dirty="0" smtClean="0"/>
              <a:t>about </a:t>
            </a:r>
            <a:r>
              <a:rPr lang="en-US" sz="2800" dirty="0"/>
              <a:t>a year before they begin to say </a:t>
            </a:r>
            <a:r>
              <a:rPr lang="en-US" sz="2800" dirty="0" smtClean="0"/>
              <a:t>actual words</a:t>
            </a:r>
            <a:endParaRPr lang="en-US" sz="2800" dirty="0"/>
          </a:p>
          <a:p>
            <a:r>
              <a:rPr lang="en-US" sz="2800" dirty="0"/>
              <a:t>Hearing loss is a barrier to children being exposed to speech </a:t>
            </a:r>
            <a:r>
              <a:rPr lang="en-US" sz="2800" dirty="0" smtClean="0"/>
              <a:t>that typically will </a:t>
            </a:r>
            <a:r>
              <a:rPr lang="en-US" sz="2800" dirty="0"/>
              <a:t>delay their readiness to begin talking</a:t>
            </a:r>
          </a:p>
          <a:p>
            <a:r>
              <a:rPr lang="en-US" sz="2800" dirty="0"/>
              <a:t>AND their </a:t>
            </a:r>
            <a:r>
              <a:rPr lang="en-US" sz="2800" dirty="0" smtClean="0"/>
              <a:t>neural pathways </a:t>
            </a:r>
            <a:r>
              <a:rPr lang="en-US" sz="2800" dirty="0"/>
              <a:t>will NOT</a:t>
            </a:r>
          </a:p>
          <a:p>
            <a:pPr>
              <a:buFont typeface="Wingdings" pitchFamily="2" charset="2"/>
              <a:buNone/>
            </a:pPr>
            <a:r>
              <a:rPr lang="en-US" sz="2800" dirty="0"/>
              <a:t>    develop optimally unless </a:t>
            </a:r>
            <a:r>
              <a:rPr lang="en-US" sz="2800" dirty="0" smtClean="0"/>
              <a:t>they are</a:t>
            </a:r>
            <a:endParaRPr lang="en-US" sz="2800" dirty="0"/>
          </a:p>
          <a:p>
            <a:pPr>
              <a:buFont typeface="Wingdings" pitchFamily="2" charset="2"/>
              <a:buNone/>
            </a:pPr>
            <a:r>
              <a:rPr lang="en-US" sz="2800" dirty="0"/>
              <a:t>    consistently stimulated before</a:t>
            </a:r>
          </a:p>
          <a:p>
            <a:pPr>
              <a:buFont typeface="Wingdings" pitchFamily="2" charset="2"/>
              <a:buNone/>
            </a:pPr>
            <a:r>
              <a:rPr lang="en-US" sz="2800" dirty="0"/>
              <a:t>    6 months of age!!!!</a:t>
            </a:r>
          </a:p>
          <a:p>
            <a:endParaRPr lang="en-US" sz="2800" dirty="0"/>
          </a:p>
          <a:p>
            <a:endParaRPr lang="en-US" sz="2800" dirty="0"/>
          </a:p>
        </p:txBody>
      </p:sp>
      <p:pic>
        <p:nvPicPr>
          <p:cNvPr id="113668" name="Picture 4" descr="untitled"/>
          <p:cNvPicPr>
            <a:picLocks noChangeAspect="1" noChangeArrowheads="1"/>
          </p:cNvPicPr>
          <p:nvPr/>
        </p:nvPicPr>
        <p:blipFill>
          <a:blip r:embed="rId3" cstate="print"/>
          <a:srcRect/>
          <a:stretch>
            <a:fillRect/>
          </a:stretch>
        </p:blipFill>
        <p:spPr bwMode="auto">
          <a:xfrm>
            <a:off x="6400800" y="5029200"/>
            <a:ext cx="2743200" cy="1828800"/>
          </a:xfrm>
          <a:prstGeom prst="rect">
            <a:avLst/>
          </a:prstGeom>
          <a:noFill/>
        </p:spPr>
      </p:pic>
      <p:pic>
        <p:nvPicPr>
          <p:cNvPr id="113669" name="Picture 5" descr="MCj02381920000[1]"/>
          <p:cNvPicPr>
            <a:picLocks noChangeAspect="1" noChangeArrowheads="1"/>
          </p:cNvPicPr>
          <p:nvPr/>
        </p:nvPicPr>
        <p:blipFill>
          <a:blip r:embed="rId4" cstate="print"/>
          <a:srcRect/>
          <a:stretch>
            <a:fillRect/>
          </a:stretch>
        </p:blipFill>
        <p:spPr bwMode="auto">
          <a:xfrm>
            <a:off x="8297863" y="5257800"/>
            <a:ext cx="846137" cy="1295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3668"/>
                                        </p:tgtEl>
                                        <p:attrNameLst>
                                          <p:attrName>style.visibility</p:attrName>
                                        </p:attrNameLst>
                                      </p:cBhvr>
                                      <p:to>
                                        <p:strVal val="visible"/>
                                      </p:to>
                                    </p:set>
                                    <p:anim calcmode="lin" valueType="num">
                                      <p:cBhvr additive="base">
                                        <p:cTn id="7" dur="500" fill="hold"/>
                                        <p:tgtEl>
                                          <p:spTgt spid="113668"/>
                                        </p:tgtEl>
                                        <p:attrNameLst>
                                          <p:attrName>ppt_x</p:attrName>
                                        </p:attrNameLst>
                                      </p:cBhvr>
                                      <p:tavLst>
                                        <p:tav tm="0">
                                          <p:val>
                                            <p:strVal val="#ppt_x"/>
                                          </p:val>
                                        </p:tav>
                                        <p:tav tm="100000">
                                          <p:val>
                                            <p:strVal val="#ppt_x"/>
                                          </p:val>
                                        </p:tav>
                                      </p:tavLst>
                                    </p:anim>
                                    <p:anim calcmode="lin" valueType="num">
                                      <p:cBhvr additive="base">
                                        <p:cTn id="8" dur="500" fill="hold"/>
                                        <p:tgtEl>
                                          <p:spTgt spid="1136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3669"/>
                                        </p:tgtEl>
                                        <p:attrNameLst>
                                          <p:attrName>style.visibility</p:attrName>
                                        </p:attrNameLst>
                                      </p:cBhvr>
                                      <p:to>
                                        <p:strVal val="visible"/>
                                      </p:to>
                                    </p:set>
                                    <p:anim calcmode="lin" valueType="num">
                                      <p:cBhvr additive="base">
                                        <p:cTn id="11" dur="500" fill="hold"/>
                                        <p:tgtEl>
                                          <p:spTgt spid="113669"/>
                                        </p:tgtEl>
                                        <p:attrNameLst>
                                          <p:attrName>ppt_x</p:attrName>
                                        </p:attrNameLst>
                                      </p:cBhvr>
                                      <p:tavLst>
                                        <p:tav tm="0">
                                          <p:val>
                                            <p:strVal val="#ppt_x"/>
                                          </p:val>
                                        </p:tav>
                                        <p:tav tm="100000">
                                          <p:val>
                                            <p:strVal val="#ppt_x"/>
                                          </p:val>
                                        </p:tav>
                                      </p:tavLst>
                                    </p:anim>
                                    <p:anim calcmode="lin" valueType="num">
                                      <p:cBhvr additive="base">
                                        <p:cTn id="12" dur="500" fill="hold"/>
                                        <p:tgtEl>
                                          <p:spTgt spid="1136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62" name="Rectangle 6"/>
          <p:cNvSpPr>
            <a:spLocks noGrp="1" noChangeArrowheads="1"/>
          </p:cNvSpPr>
          <p:nvPr>
            <p:ph type="title"/>
          </p:nvPr>
        </p:nvSpPr>
        <p:spPr>
          <a:xfrm>
            <a:off x="381000" y="457200"/>
            <a:ext cx="8229600" cy="2286000"/>
          </a:xfrm>
        </p:spPr>
        <p:txBody>
          <a:bodyPr/>
          <a:lstStyle/>
          <a:p>
            <a:pPr algn="ctr"/>
            <a:r>
              <a:rPr lang="en-US" sz="5400">
                <a:latin typeface="Comic Sans MS" pitchFamily="66" charset="0"/>
              </a:rPr>
              <a:t>Language is </a:t>
            </a:r>
            <a:br>
              <a:rPr lang="en-US" sz="5400">
                <a:latin typeface="Comic Sans MS" pitchFamily="66" charset="0"/>
              </a:rPr>
            </a:br>
            <a:r>
              <a:rPr lang="en-US" sz="5400">
                <a:latin typeface="Comic Sans MS" pitchFamily="66" charset="0"/>
              </a:rPr>
              <a:t>CAUGHT not TAUGHT</a:t>
            </a:r>
          </a:p>
        </p:txBody>
      </p:sp>
      <p:pic>
        <p:nvPicPr>
          <p:cNvPr id="70666" name="Picture 10" descr="MCj03115640000[1]"/>
          <p:cNvPicPr>
            <a:picLocks noChangeAspect="1" noChangeArrowheads="1"/>
          </p:cNvPicPr>
          <p:nvPr/>
        </p:nvPicPr>
        <p:blipFill>
          <a:blip r:embed="rId3" cstate="print"/>
          <a:srcRect/>
          <a:stretch>
            <a:fillRect/>
          </a:stretch>
        </p:blipFill>
        <p:spPr bwMode="auto">
          <a:xfrm>
            <a:off x="2743200" y="2438400"/>
            <a:ext cx="4065588" cy="44196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path" presetSubtype="0" accel="50000" decel="50000" fill="hold" grpId="0" nodeType="withEffect">
                                  <p:stCondLst>
                                    <p:cond delay="0"/>
                                  </p:stCondLst>
                                  <p:iterate type="lt">
                                    <p:tmPct val="10000"/>
                                  </p:iterate>
                                  <p:childTnLst>
                                    <p:animMotion origin="layout" path="M 0.0 0.0  C 0.007 -0.01333  0.014 -0.028  0.021 -0.04667  C 0.04 -0.1  0.045 -0.152  0.031 -0.16  C 0.017 -0.16933  -0.01 -0.132  -0.029 -0.07867  C -0.039 -0.05067  -0.045 -0.024  -0.047 -0.004  C -0.05 0.012  -0.051 0.028  -0.051 0.04667  C -0.051 0.10667  -0.038 0.156  -0.023 0.156  C -0.008 0.156  0.005 0.10667  0.005 0.04667  C 0.005 0.01867  0.002 -0.008  -0.003 -0.02667  C -0.005 -0.04267  -0.01 -0.06  -0.016 -0.07733  C -0.036 -0.132  -0.063 -0.16933  -0.077 -0.16  C -0.091 -0.15067  -0.086 -0.1  -0.066 -0.04533  C -0.058 -0.02  -0.047 0.00133  -0.036 0.016  C -0.028 0.02933  -0.019 0.04133  -0.007 0.05333  C 0.029 0.092  0.065 0.10933  0.075 0.09333  C 0.084 0.07733  0.064 0.03333  0.028 -0.004  C 0.013 -0.02  -0.003 -0.032  -0.016 -0.04  C -0.028 -0.048  -0.043 -0.05467  -0.059 -0.05867  C -0.103 -0.072  -0.141 -0.068  -0.144 -0.04667  C -0.148 -0.02667  -0.115 0.0  -0.071 0.01333  C -0.051 0.01867  -0.032 0.02133  -0.017 0.02  C -0.004 0.02  0.01 0.01733  0.025 0.01333  C 0.069 0.0  0.102 -0.028  0.098 -0.048  C 0.095 -0.068  0.057 -0.07333  0.013 -0.06  C -0.008 -0.05333  -0.027 -0.044  -0.04 -0.03333  C -0.051 -0.02533  -0.062 -0.016  -0.074 -0.004  C -0.109 0.03467  -0.13 0.07733  -0.12 0.09333  C -0.111 0.10933  -0.074 0.092  -0.039 0.05467  C -0.022 0.036  -0.008 0.01733  0.0 0.0  Z" pathEditMode="relative">
                                      <p:cBhvr>
                                        <p:cTn id="6" dur="1299" fill="hold">
                                          <p:stCondLst>
                                            <p:cond delay="0"/>
                                          </p:stCondLst>
                                        </p:cTn>
                                        <p:tgtEl>
                                          <p:spTgt spid="706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algn="ctr"/>
            <a:r>
              <a:rPr lang="en-US"/>
              <a:t>The Listening Bubble</a:t>
            </a:r>
          </a:p>
        </p:txBody>
      </p:sp>
      <p:sp>
        <p:nvSpPr>
          <p:cNvPr id="74755" name="Rectangle 3"/>
          <p:cNvSpPr>
            <a:spLocks noGrp="1" noChangeArrowheads="1"/>
          </p:cNvSpPr>
          <p:nvPr>
            <p:ph type="body" idx="1"/>
          </p:nvPr>
        </p:nvSpPr>
        <p:spPr>
          <a:xfrm>
            <a:off x="457200" y="1676400"/>
            <a:ext cx="8305800" cy="533400"/>
          </a:xfrm>
        </p:spPr>
        <p:txBody>
          <a:bodyPr/>
          <a:lstStyle/>
          <a:p>
            <a:pPr>
              <a:lnSpc>
                <a:spcPct val="90000"/>
              </a:lnSpc>
              <a:buFont typeface="Wingdings" pitchFamily="2" charset="2"/>
              <a:buNone/>
            </a:pPr>
            <a:r>
              <a:rPr lang="en-US"/>
              <a:t>Not in range!		       In range &amp; listening! </a:t>
            </a:r>
          </a:p>
        </p:txBody>
      </p:sp>
      <p:pic>
        <p:nvPicPr>
          <p:cNvPr id="74756" name="Picture 4" descr="bubbleout"/>
          <p:cNvPicPr>
            <a:picLocks noChangeAspect="1" noChangeArrowheads="1"/>
          </p:cNvPicPr>
          <p:nvPr/>
        </p:nvPicPr>
        <p:blipFill>
          <a:blip r:embed="rId3" cstate="print">
            <a:lum contrast="6000"/>
          </a:blip>
          <a:srcRect/>
          <a:stretch>
            <a:fillRect/>
          </a:stretch>
        </p:blipFill>
        <p:spPr bwMode="auto">
          <a:xfrm>
            <a:off x="685800" y="2286000"/>
            <a:ext cx="3895725" cy="3733800"/>
          </a:xfrm>
          <a:prstGeom prst="rect">
            <a:avLst/>
          </a:prstGeom>
          <a:noFill/>
        </p:spPr>
      </p:pic>
      <p:pic>
        <p:nvPicPr>
          <p:cNvPr id="74757" name="Picture 5" descr="bubblein"/>
          <p:cNvPicPr>
            <a:picLocks noChangeAspect="1" noChangeArrowheads="1"/>
          </p:cNvPicPr>
          <p:nvPr/>
        </p:nvPicPr>
        <p:blipFill>
          <a:blip r:embed="rId4" cstate="print">
            <a:lum contrast="6000"/>
          </a:blip>
          <a:srcRect/>
          <a:stretch>
            <a:fillRect/>
          </a:stretch>
        </p:blipFill>
        <p:spPr bwMode="auto">
          <a:xfrm>
            <a:off x="4953000" y="2286000"/>
            <a:ext cx="3771900" cy="3657600"/>
          </a:xfrm>
          <a:prstGeom prst="rect">
            <a:avLst/>
          </a:prstGeom>
          <a:noFill/>
        </p:spPr>
      </p:pic>
      <p:sp>
        <p:nvSpPr>
          <p:cNvPr id="74758" name="Text Box 6"/>
          <p:cNvSpPr txBox="1">
            <a:spLocks noChangeArrowheads="1"/>
          </p:cNvSpPr>
          <p:nvPr/>
        </p:nvSpPr>
        <p:spPr bwMode="auto">
          <a:xfrm>
            <a:off x="914400" y="6096000"/>
            <a:ext cx="7217745" cy="523220"/>
          </a:xfrm>
          <a:prstGeom prst="rect">
            <a:avLst/>
          </a:prstGeom>
          <a:noFill/>
          <a:ln w="9525">
            <a:noFill/>
            <a:miter lim="800000"/>
            <a:headEnd/>
            <a:tailEnd/>
          </a:ln>
          <a:effectLst/>
        </p:spPr>
        <p:txBody>
          <a:bodyPr wrap="none">
            <a:spAutoFit/>
          </a:bodyPr>
          <a:lstStyle/>
          <a:p>
            <a:r>
              <a:rPr lang="en-US" sz="2800" b="1" dirty="0"/>
              <a:t>Out of ‘ear shot’ means language is not caught!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iterate type="lt">
                                    <p:tmPct val="0"/>
                                  </p:iterate>
                                  <p:childTnLst>
                                    <p:set>
                                      <p:cBhvr>
                                        <p:cTn id="6" dur="1" fill="hold">
                                          <p:stCondLst>
                                            <p:cond delay="0"/>
                                          </p:stCondLst>
                                        </p:cTn>
                                        <p:tgtEl>
                                          <p:spTgt spid="74758">
                                            <p:txEl>
                                              <p:pRg st="0" end="0"/>
                                            </p:txEl>
                                          </p:spTgt>
                                        </p:tgtEl>
                                        <p:attrNameLst>
                                          <p:attrName>style.visibility</p:attrName>
                                        </p:attrNameLst>
                                      </p:cBhvr>
                                      <p:to>
                                        <p:strVal val="visible"/>
                                      </p:to>
                                    </p:set>
                                    <p:anim calcmode="lin" valueType="num">
                                      <p:cBhvr>
                                        <p:cTn id="7" dur="1000" fill="hold"/>
                                        <p:tgtEl>
                                          <p:spTgt spid="7475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7475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4758">
                                            <p:txEl>
                                              <p:pRg st="0" end="0"/>
                                            </p:txEl>
                                          </p:spTgt>
                                        </p:tgtEl>
                                      </p:cBhvr>
                                    </p:animEffect>
                                  </p:childTnLst>
                                </p:cTn>
                              </p:par>
                              <p:par>
                                <p:cTn id="10" presetID="20" presetClass="emph" presetSubtype="0" fill="hold" nodeType="withEffect">
                                  <p:stCondLst>
                                    <p:cond delay="0"/>
                                  </p:stCondLst>
                                  <p:iterate type="lt">
                                    <p:tmPct val="10000"/>
                                  </p:iterate>
                                  <p:childTnLst>
                                    <p:set>
                                      <p:cBhvr override="childStyle">
                                        <p:cTn id="11" dur="500" autoRev="1" fill="hold"/>
                                        <p:tgtEl>
                                          <p:spTgt spid="74758">
                                            <p:txEl>
                                              <p:pRg st="0" end="0"/>
                                            </p:txEl>
                                          </p:spTgt>
                                        </p:tgtEl>
                                        <p:attrNameLst>
                                          <p:attrName>style.color</p:attrName>
                                        </p:attrNameLst>
                                      </p:cBhvr>
                                      <p:to>
                                        <p:clrVal>
                                          <a:schemeClr val="accent2"/>
                                        </p:clrVal>
                                      </p:to>
                                    </p:set>
                                    <p:set>
                                      <p:cBhvr>
                                        <p:cTn id="12" dur="500" autoRev="1" fill="hold"/>
                                        <p:tgtEl>
                                          <p:spTgt spid="74758">
                                            <p:txEl>
                                              <p:pRg st="0" end="0"/>
                                            </p:txEl>
                                          </p:spTgt>
                                        </p:tgtEl>
                                        <p:attrNameLst>
                                          <p:attrName>fillcolor</p:attrName>
                                        </p:attrNameLst>
                                      </p:cBhvr>
                                      <p:to>
                                        <p:clrVal>
                                          <a:schemeClr val="accent2"/>
                                        </p:clrVal>
                                      </p:to>
                                    </p:set>
                                    <p:set>
                                      <p:cBhvr>
                                        <p:cTn id="13" dur="500" autoRev="1" fill="hold"/>
                                        <p:tgtEl>
                                          <p:spTgt spid="7475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8"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Information covered in this presentation</a:t>
            </a:r>
            <a:endParaRPr lang="en-US" sz="3600" dirty="0"/>
          </a:p>
        </p:txBody>
      </p:sp>
      <p:sp>
        <p:nvSpPr>
          <p:cNvPr id="3" name="Content Placeholder 2"/>
          <p:cNvSpPr>
            <a:spLocks noGrp="1"/>
          </p:cNvSpPr>
          <p:nvPr>
            <p:ph idx="1"/>
          </p:nvPr>
        </p:nvSpPr>
        <p:spPr/>
        <p:txBody>
          <a:bodyPr/>
          <a:lstStyle/>
          <a:p>
            <a:r>
              <a:rPr lang="en-US" dirty="0" smtClean="0"/>
              <a:t>Why is screening for hearing loss in early childhood important?</a:t>
            </a:r>
          </a:p>
          <a:p>
            <a:r>
              <a:rPr lang="en-US" dirty="0" smtClean="0"/>
              <a:t>What are methods of hearing loss identification for ages 6 months to 5 years?</a:t>
            </a:r>
          </a:p>
          <a:p>
            <a:r>
              <a:rPr lang="en-US" dirty="0" smtClean="0"/>
              <a:t>Pros and cons of different methods</a:t>
            </a:r>
          </a:p>
          <a:p>
            <a:pPr>
              <a:buNone/>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457200"/>
            <a:ext cx="8229600" cy="914400"/>
          </a:xfrm>
        </p:spPr>
        <p:txBody>
          <a:bodyPr/>
          <a:lstStyle/>
          <a:p>
            <a:r>
              <a:rPr lang="en-US" dirty="0"/>
              <a:t>Hearing Does Not Develop</a:t>
            </a:r>
          </a:p>
        </p:txBody>
      </p:sp>
      <p:sp>
        <p:nvSpPr>
          <p:cNvPr id="89091" name="Rectangle 3"/>
          <p:cNvSpPr>
            <a:spLocks noGrp="1" noChangeArrowheads="1"/>
          </p:cNvSpPr>
          <p:nvPr>
            <p:ph type="body" idx="1"/>
          </p:nvPr>
        </p:nvSpPr>
        <p:spPr>
          <a:xfrm>
            <a:off x="457200" y="1295400"/>
            <a:ext cx="8229600" cy="5562600"/>
          </a:xfrm>
        </p:spPr>
        <p:txBody>
          <a:bodyPr/>
          <a:lstStyle/>
          <a:p>
            <a:pPr>
              <a:lnSpc>
                <a:spcPct val="90000"/>
              </a:lnSpc>
            </a:pPr>
            <a:r>
              <a:rPr lang="en-US" sz="2800"/>
              <a:t>Children can hear starting in the womb at about 4 months gestation</a:t>
            </a:r>
          </a:p>
          <a:p>
            <a:pPr>
              <a:lnSpc>
                <a:spcPct val="90000"/>
              </a:lnSpc>
            </a:pPr>
            <a:r>
              <a:rPr lang="en-US" sz="2800"/>
              <a:t>When born, children hear as well as adults (or better) but need to learn what sounds mean</a:t>
            </a:r>
          </a:p>
          <a:p>
            <a:pPr>
              <a:lnSpc>
                <a:spcPct val="90000"/>
              </a:lnSpc>
            </a:pPr>
            <a:r>
              <a:rPr lang="en-US" sz="2800"/>
              <a:t>When born, children with hearing loss are already behind in sound awareness/identification </a:t>
            </a:r>
          </a:p>
          <a:p>
            <a:pPr>
              <a:lnSpc>
                <a:spcPct val="90000"/>
              </a:lnSpc>
            </a:pPr>
            <a:r>
              <a:rPr lang="en-US" sz="2800"/>
              <a:t>A child with normal hearing will develop auditory skills needed to detect, identify, and comprehend what sounds in their environment mean – all during the first few months of life</a:t>
            </a:r>
          </a:p>
          <a:p>
            <a:pPr>
              <a:lnSpc>
                <a:spcPct val="90000"/>
              </a:lnSpc>
            </a:pPr>
            <a:r>
              <a:rPr lang="en-US" sz="2800"/>
              <a:t>Children with hearing loss must be exposed to a specific hierarchy of experiences so that they learn these skills; even for children with mild loss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 calcmode="lin" valueType="num">
                                      <p:cBhvr>
                                        <p:cTn id="7" dur="1000" fill="hold"/>
                                        <p:tgtEl>
                                          <p:spTgt spid="8909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9091">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89091">
                                            <p:txEl>
                                              <p:pRg st="0" end="0"/>
                                            </p:txEl>
                                          </p:spTgt>
                                        </p:tgtEl>
                                      </p:cBhvr>
                                    </p:animEffect>
                                  </p:childTnLst>
                                </p:cTn>
                              </p:par>
                            </p:childTnLst>
                          </p:cTn>
                        </p:par>
                        <p:par>
                          <p:cTn id="10" fill="hold">
                            <p:stCondLst>
                              <p:cond delay="1000"/>
                            </p:stCondLst>
                            <p:childTnLst>
                              <p:par>
                                <p:cTn id="11" presetID="53" presetClass="entr" presetSubtype="0" fill="hold" nodeType="afterEffect">
                                  <p:stCondLst>
                                    <p:cond delay="0"/>
                                  </p:stCondLst>
                                  <p:childTnLst>
                                    <p:set>
                                      <p:cBhvr>
                                        <p:cTn id="12" dur="1" fill="hold">
                                          <p:stCondLst>
                                            <p:cond delay="0"/>
                                          </p:stCondLst>
                                        </p:cTn>
                                        <p:tgtEl>
                                          <p:spTgt spid="89091">
                                            <p:txEl>
                                              <p:pRg st="1" end="1"/>
                                            </p:txEl>
                                          </p:spTgt>
                                        </p:tgtEl>
                                        <p:attrNameLst>
                                          <p:attrName>style.visibility</p:attrName>
                                        </p:attrNameLst>
                                      </p:cBhvr>
                                      <p:to>
                                        <p:strVal val="visible"/>
                                      </p:to>
                                    </p:set>
                                    <p:anim calcmode="lin" valueType="num">
                                      <p:cBhvr>
                                        <p:cTn id="13" dur="1000" fill="hold"/>
                                        <p:tgtEl>
                                          <p:spTgt spid="89091">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89091">
                                            <p:txEl>
                                              <p:pRg st="1" end="1"/>
                                            </p:txEl>
                                          </p:spTgt>
                                        </p:tgtEl>
                                        <p:attrNameLst>
                                          <p:attrName>ppt_h</p:attrName>
                                        </p:attrNameLst>
                                      </p:cBhvr>
                                      <p:tavLst>
                                        <p:tav tm="0">
                                          <p:val>
                                            <p:fltVal val="0"/>
                                          </p:val>
                                        </p:tav>
                                        <p:tav tm="100000">
                                          <p:val>
                                            <p:strVal val="#ppt_h"/>
                                          </p:val>
                                        </p:tav>
                                      </p:tavLst>
                                    </p:anim>
                                    <p:animEffect transition="in" filter="fade">
                                      <p:cBhvr>
                                        <p:cTn id="15" dur="1000"/>
                                        <p:tgtEl>
                                          <p:spTgt spid="89091">
                                            <p:txEl>
                                              <p:pRg st="1" end="1"/>
                                            </p:txEl>
                                          </p:spTgt>
                                        </p:tgtEl>
                                      </p:cBhvr>
                                    </p:animEffect>
                                  </p:childTnLst>
                                </p:cTn>
                              </p:par>
                            </p:childTnLst>
                          </p:cTn>
                        </p:par>
                        <p:par>
                          <p:cTn id="16" fill="hold">
                            <p:stCondLst>
                              <p:cond delay="2000"/>
                            </p:stCondLst>
                            <p:childTnLst>
                              <p:par>
                                <p:cTn id="17" presetID="53" presetClass="entr" presetSubtype="0" fill="hold" nodeType="afterEffect">
                                  <p:stCondLst>
                                    <p:cond delay="0"/>
                                  </p:stCondLst>
                                  <p:childTnLst>
                                    <p:set>
                                      <p:cBhvr>
                                        <p:cTn id="18" dur="1" fill="hold">
                                          <p:stCondLst>
                                            <p:cond delay="0"/>
                                          </p:stCondLst>
                                        </p:cTn>
                                        <p:tgtEl>
                                          <p:spTgt spid="89091">
                                            <p:txEl>
                                              <p:pRg st="2" end="2"/>
                                            </p:txEl>
                                          </p:spTgt>
                                        </p:tgtEl>
                                        <p:attrNameLst>
                                          <p:attrName>style.visibility</p:attrName>
                                        </p:attrNameLst>
                                      </p:cBhvr>
                                      <p:to>
                                        <p:strVal val="visible"/>
                                      </p:to>
                                    </p:set>
                                    <p:anim calcmode="lin" valueType="num">
                                      <p:cBhvr>
                                        <p:cTn id="19" dur="1000" fill="hold"/>
                                        <p:tgtEl>
                                          <p:spTgt spid="89091">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89091">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89091">
                                            <p:txEl>
                                              <p:pRg st="2" end="2"/>
                                            </p:txEl>
                                          </p:spTgt>
                                        </p:tgtEl>
                                      </p:cBhvr>
                                    </p:animEffect>
                                  </p:childTnLst>
                                </p:cTn>
                              </p:par>
                            </p:childTnLst>
                          </p:cTn>
                        </p:par>
                        <p:par>
                          <p:cTn id="22" fill="hold">
                            <p:stCondLst>
                              <p:cond delay="3000"/>
                            </p:stCondLst>
                            <p:childTnLst>
                              <p:par>
                                <p:cTn id="23" presetID="53" presetClass="entr" presetSubtype="0" fill="hold" nodeType="afterEffect">
                                  <p:stCondLst>
                                    <p:cond delay="0"/>
                                  </p:stCondLst>
                                  <p:childTnLst>
                                    <p:set>
                                      <p:cBhvr>
                                        <p:cTn id="24" dur="1" fill="hold">
                                          <p:stCondLst>
                                            <p:cond delay="0"/>
                                          </p:stCondLst>
                                        </p:cTn>
                                        <p:tgtEl>
                                          <p:spTgt spid="89091">
                                            <p:txEl>
                                              <p:pRg st="3" end="3"/>
                                            </p:txEl>
                                          </p:spTgt>
                                        </p:tgtEl>
                                        <p:attrNameLst>
                                          <p:attrName>style.visibility</p:attrName>
                                        </p:attrNameLst>
                                      </p:cBhvr>
                                      <p:to>
                                        <p:strVal val="visible"/>
                                      </p:to>
                                    </p:set>
                                    <p:anim calcmode="lin" valueType="num">
                                      <p:cBhvr>
                                        <p:cTn id="25" dur="1000" fill="hold"/>
                                        <p:tgtEl>
                                          <p:spTgt spid="89091">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89091">
                                            <p:txEl>
                                              <p:pRg st="3" end="3"/>
                                            </p:txEl>
                                          </p:spTgt>
                                        </p:tgtEl>
                                        <p:attrNameLst>
                                          <p:attrName>ppt_h</p:attrName>
                                        </p:attrNameLst>
                                      </p:cBhvr>
                                      <p:tavLst>
                                        <p:tav tm="0">
                                          <p:val>
                                            <p:fltVal val="0"/>
                                          </p:val>
                                        </p:tav>
                                        <p:tav tm="100000">
                                          <p:val>
                                            <p:strVal val="#ppt_h"/>
                                          </p:val>
                                        </p:tav>
                                      </p:tavLst>
                                    </p:anim>
                                    <p:animEffect transition="in" filter="fade">
                                      <p:cBhvr>
                                        <p:cTn id="27" dur="1000"/>
                                        <p:tgtEl>
                                          <p:spTgt spid="89091">
                                            <p:txEl>
                                              <p:pRg st="3" end="3"/>
                                            </p:txEl>
                                          </p:spTgt>
                                        </p:tgtEl>
                                      </p:cBhvr>
                                    </p:animEffect>
                                  </p:childTnLst>
                                </p:cTn>
                              </p:par>
                            </p:childTnLst>
                          </p:cTn>
                        </p:par>
                        <p:par>
                          <p:cTn id="28" fill="hold">
                            <p:stCondLst>
                              <p:cond delay="4000"/>
                            </p:stCondLst>
                            <p:childTnLst>
                              <p:par>
                                <p:cTn id="29" presetID="53" presetClass="entr" presetSubtype="0" fill="hold" nodeType="afterEffect">
                                  <p:stCondLst>
                                    <p:cond delay="0"/>
                                  </p:stCondLst>
                                  <p:childTnLst>
                                    <p:set>
                                      <p:cBhvr>
                                        <p:cTn id="30" dur="1" fill="hold">
                                          <p:stCondLst>
                                            <p:cond delay="0"/>
                                          </p:stCondLst>
                                        </p:cTn>
                                        <p:tgtEl>
                                          <p:spTgt spid="89091">
                                            <p:txEl>
                                              <p:pRg st="4" end="4"/>
                                            </p:txEl>
                                          </p:spTgt>
                                        </p:tgtEl>
                                        <p:attrNameLst>
                                          <p:attrName>style.visibility</p:attrName>
                                        </p:attrNameLst>
                                      </p:cBhvr>
                                      <p:to>
                                        <p:strVal val="visible"/>
                                      </p:to>
                                    </p:set>
                                    <p:anim calcmode="lin" valueType="num">
                                      <p:cBhvr>
                                        <p:cTn id="31" dur="1000" fill="hold"/>
                                        <p:tgtEl>
                                          <p:spTgt spid="89091">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89091">
                                            <p:txEl>
                                              <p:pRg st="4" end="4"/>
                                            </p:txEl>
                                          </p:spTgt>
                                        </p:tgtEl>
                                        <p:attrNameLst>
                                          <p:attrName>ppt_h</p:attrName>
                                        </p:attrNameLst>
                                      </p:cBhvr>
                                      <p:tavLst>
                                        <p:tav tm="0">
                                          <p:val>
                                            <p:fltVal val="0"/>
                                          </p:val>
                                        </p:tav>
                                        <p:tav tm="100000">
                                          <p:val>
                                            <p:strVal val="#ppt_h"/>
                                          </p:val>
                                        </p:tav>
                                      </p:tavLst>
                                    </p:anim>
                                    <p:animEffect transition="in" filter="fade">
                                      <p:cBhvr>
                                        <p:cTn id="33" dur="1000"/>
                                        <p:tgtEl>
                                          <p:spTgt spid="89091">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mph" presetSubtype="0" fill="hold" grpId="0" nodeType="clickEffect">
                                  <p:stCondLst>
                                    <p:cond delay="0"/>
                                  </p:stCondLst>
                                  <p:childTnLst>
                                    <p:animScale>
                                      <p:cBhvr>
                                        <p:cTn id="37" dur="2000" fill="hold"/>
                                        <p:tgtEl>
                                          <p:spTgt spid="8909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381000" y="685800"/>
            <a:ext cx="8229600" cy="1371600"/>
          </a:xfrm>
        </p:spPr>
        <p:txBody>
          <a:bodyPr>
            <a:noAutofit/>
          </a:bodyPr>
          <a:lstStyle/>
          <a:p>
            <a:pPr algn="ctr"/>
            <a:r>
              <a:rPr lang="en-US" sz="4000" b="1" dirty="0" smtClean="0"/>
              <a:t>Experience for Yourself!!</a:t>
            </a:r>
            <a:r>
              <a:rPr lang="en-US" sz="4000" dirty="0" smtClean="0"/>
              <a:t/>
            </a:r>
            <a:br>
              <a:rPr lang="en-US" sz="4000" dirty="0" smtClean="0"/>
            </a:br>
            <a:r>
              <a:rPr lang="en-US" sz="2800" dirty="0" smtClean="0"/>
              <a:t/>
            </a:r>
            <a:br>
              <a:rPr lang="en-US" sz="2800" dirty="0" smtClean="0"/>
            </a:br>
            <a:r>
              <a:rPr lang="en-US" sz="4000" b="1" dirty="0" smtClean="0"/>
              <a:t>Hearing </a:t>
            </a:r>
            <a:r>
              <a:rPr lang="en-US" sz="4000" b="1" dirty="0"/>
              <a:t>loss affects </a:t>
            </a:r>
            <a:r>
              <a:rPr lang="en-US" sz="4000" b="1" dirty="0" smtClean="0"/>
              <a:t>how</a:t>
            </a:r>
            <a:br>
              <a:rPr lang="en-US" sz="4000" b="1" dirty="0" smtClean="0"/>
            </a:br>
            <a:r>
              <a:rPr lang="en-US" sz="4000" b="1" dirty="0" smtClean="0"/>
              <a:t> </a:t>
            </a:r>
            <a:r>
              <a:rPr lang="en-US" sz="4000" b="1" dirty="0">
                <a:solidFill>
                  <a:srgbClr val="EE1504"/>
                </a:solidFill>
              </a:rPr>
              <a:t>loudly</a:t>
            </a:r>
            <a:r>
              <a:rPr lang="en-US" sz="4000" b="1" dirty="0"/>
              <a:t> sound is perceived</a:t>
            </a:r>
          </a:p>
        </p:txBody>
      </p:sp>
      <p:sp>
        <p:nvSpPr>
          <p:cNvPr id="104451" name="Rectangle 3"/>
          <p:cNvSpPr>
            <a:spLocks noGrp="1" noChangeArrowheads="1"/>
          </p:cNvSpPr>
          <p:nvPr>
            <p:ph type="body" idx="1"/>
          </p:nvPr>
        </p:nvSpPr>
        <p:spPr>
          <a:xfrm>
            <a:off x="457200" y="2819400"/>
            <a:ext cx="8686800" cy="3733800"/>
          </a:xfrm>
        </p:spPr>
        <p:txBody>
          <a:bodyPr>
            <a:normAutofit/>
          </a:bodyPr>
          <a:lstStyle/>
          <a:p>
            <a:r>
              <a:rPr lang="en-US" sz="4000" b="1" dirty="0"/>
              <a:t>Slight</a:t>
            </a:r>
            <a:r>
              <a:rPr lang="en-US" sz="4000" dirty="0"/>
              <a:t> loss (20 dB) </a:t>
            </a:r>
            <a:r>
              <a:rPr lang="en-US" sz="4000" dirty="0" smtClean="0"/>
              <a:t>        -similar to loss due to ear infection</a:t>
            </a:r>
            <a:endParaRPr lang="en-US" sz="4000" dirty="0"/>
          </a:p>
          <a:p>
            <a:r>
              <a:rPr lang="en-US" sz="4000" b="1" dirty="0"/>
              <a:t>Mild </a:t>
            </a:r>
            <a:r>
              <a:rPr lang="en-US" sz="4000" dirty="0"/>
              <a:t>loss (30 dB)  </a:t>
            </a:r>
            <a:r>
              <a:rPr lang="en-US" sz="4000" dirty="0" smtClean="0"/>
              <a:t>        -about ½ with this much hearing loss do not wear hearing aids</a:t>
            </a:r>
            <a:endParaRPr lang="en-US" sz="4000" dirty="0"/>
          </a:p>
        </p:txBody>
      </p:sp>
      <p:pic>
        <p:nvPicPr>
          <p:cNvPr id="104463" name="Picture 15">
            <a:hlinkClick r:id="" action="ppaction://media"/>
          </p:cNvPr>
          <p:cNvPicPr>
            <a:picLocks noRot="1" noChangeAspect="1" noChangeArrowheads="1"/>
          </p:cNvPicPr>
          <p:nvPr>
            <a:wavAudioFile r:embed="rId1" name="10 Slight Loss.wav"/>
          </p:nvPr>
        </p:nvPicPr>
        <p:blipFill>
          <a:blip r:embed="rId4" cstate="print"/>
          <a:srcRect/>
          <a:stretch>
            <a:fillRect/>
          </a:stretch>
        </p:blipFill>
        <p:spPr bwMode="auto">
          <a:xfrm>
            <a:off x="4648200" y="2971800"/>
            <a:ext cx="609600" cy="609600"/>
          </a:xfrm>
          <a:prstGeom prst="rect">
            <a:avLst/>
          </a:prstGeom>
          <a:noFill/>
        </p:spPr>
      </p:pic>
      <p:pic>
        <p:nvPicPr>
          <p:cNvPr id="104464" name="Picture 16">
            <a:hlinkClick r:id="" action="ppaction://media"/>
          </p:cNvPr>
          <p:cNvPicPr>
            <a:picLocks noRot="1" noChangeAspect="1" noChangeArrowheads="1"/>
          </p:cNvPicPr>
          <p:nvPr>
            <a:wavAudioFile r:embed="rId2" name="11 Mild Loss.wav"/>
          </p:nvPr>
        </p:nvPicPr>
        <p:blipFill>
          <a:blip r:embed="rId4" cstate="print"/>
          <a:srcRect/>
          <a:stretch>
            <a:fillRect/>
          </a:stretch>
        </p:blipFill>
        <p:spPr bwMode="auto">
          <a:xfrm>
            <a:off x="4343400" y="4267200"/>
            <a:ext cx="609600" cy="609600"/>
          </a:xfrm>
          <a:prstGeom prst="rect">
            <a:avLst/>
          </a:prstGeom>
          <a:no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446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887" fill="hold"/>
                                        <p:tgtEl>
                                          <p:spTgt spid="104463"/>
                                        </p:tgtEl>
                                      </p:cBhvr>
                                    </p:cmd>
                                  </p:childTnLst>
                                </p:cTn>
                              </p:par>
                            </p:childTnLst>
                          </p:cTn>
                        </p:par>
                      </p:childTnLst>
                    </p:cTn>
                  </p:par>
                </p:childTnLst>
              </p:cTn>
              <p:nextCondLst>
                <p:cond evt="onClick" delay="0">
                  <p:tgtEl>
                    <p:spTgt spid="10446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4463"/>
                </p:tgtEl>
              </p:cMediaNode>
            </p:audio>
            <p:seq concurrent="1" nextAc="seek">
              <p:cTn id="8" restart="whenNotActive" fill="hold" evtFilter="cancelBubble" nodeType="interactiveSeq">
                <p:stCondLst>
                  <p:cond evt="onClick" delay="0">
                    <p:tgtEl>
                      <p:spTgt spid="10446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1094" fill="hold"/>
                                        <p:tgtEl>
                                          <p:spTgt spid="104464"/>
                                        </p:tgtEl>
                                      </p:cBhvr>
                                    </p:cmd>
                                  </p:childTnLst>
                                </p:cTn>
                              </p:par>
                            </p:childTnLst>
                          </p:cTn>
                        </p:par>
                      </p:childTnLst>
                    </p:cTn>
                  </p:par>
                </p:childTnLst>
              </p:cTn>
              <p:nextCondLst>
                <p:cond evt="onClick" delay="0">
                  <p:tgtEl>
                    <p:spTgt spid="104464"/>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0446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381000" y="838200"/>
            <a:ext cx="8229600" cy="1371600"/>
          </a:xfrm>
        </p:spPr>
        <p:txBody>
          <a:bodyPr>
            <a:noAutofit/>
          </a:bodyPr>
          <a:lstStyle/>
          <a:p>
            <a:r>
              <a:rPr lang="en-US" sz="4000" b="1" dirty="0" smtClean="0"/>
              <a:t>Experience for Yourself!!</a:t>
            </a:r>
            <a:br>
              <a:rPr lang="en-US" sz="4000" b="1" dirty="0" smtClean="0"/>
            </a:br>
            <a:r>
              <a:rPr lang="en-US" sz="2800" dirty="0"/>
              <a:t/>
            </a:r>
            <a:br>
              <a:rPr lang="en-US" sz="2800" dirty="0"/>
            </a:br>
            <a:r>
              <a:rPr lang="en-US" sz="4000" b="1" dirty="0" smtClean="0"/>
              <a:t>Hearing loss can affect </a:t>
            </a:r>
            <a:br>
              <a:rPr lang="en-US" sz="4000" b="1" dirty="0" smtClean="0"/>
            </a:br>
            <a:r>
              <a:rPr lang="en-US" sz="4000" b="1" dirty="0" smtClean="0"/>
              <a:t>perception of different </a:t>
            </a:r>
            <a:r>
              <a:rPr lang="en-US" sz="4000" b="1" dirty="0" smtClean="0">
                <a:solidFill>
                  <a:srgbClr val="EE1504"/>
                </a:solidFill>
              </a:rPr>
              <a:t>pitches</a:t>
            </a:r>
            <a:br>
              <a:rPr lang="en-US" sz="4000" b="1" dirty="0" smtClean="0">
                <a:solidFill>
                  <a:srgbClr val="EE1504"/>
                </a:solidFill>
              </a:rPr>
            </a:br>
            <a:endParaRPr lang="en-US" sz="4000" b="1" dirty="0"/>
          </a:p>
        </p:txBody>
      </p:sp>
      <p:sp>
        <p:nvSpPr>
          <p:cNvPr id="104451" name="Rectangle 3"/>
          <p:cNvSpPr>
            <a:spLocks noGrp="1" noChangeArrowheads="1"/>
          </p:cNvSpPr>
          <p:nvPr>
            <p:ph type="body" idx="1"/>
          </p:nvPr>
        </p:nvSpPr>
        <p:spPr>
          <a:xfrm>
            <a:off x="457200" y="2667000"/>
            <a:ext cx="8686800" cy="3886200"/>
          </a:xfrm>
        </p:spPr>
        <p:txBody>
          <a:bodyPr>
            <a:normAutofit/>
          </a:bodyPr>
          <a:lstStyle/>
          <a:p>
            <a:r>
              <a:rPr lang="en-US" sz="4000" dirty="0" smtClean="0"/>
              <a:t>Missing </a:t>
            </a:r>
            <a:r>
              <a:rPr lang="en-US" sz="4000" dirty="0"/>
              <a:t>many high pitch </a:t>
            </a:r>
            <a:r>
              <a:rPr lang="en-US" sz="4000" dirty="0" smtClean="0"/>
              <a:t>sounds          (s, f)</a:t>
            </a:r>
          </a:p>
          <a:p>
            <a:pPr>
              <a:buNone/>
            </a:pPr>
            <a:r>
              <a:rPr lang="en-US" sz="4000" dirty="0" smtClean="0"/>
              <a:t>  </a:t>
            </a:r>
            <a:endParaRPr lang="en-US" sz="4000" dirty="0"/>
          </a:p>
          <a:p>
            <a:r>
              <a:rPr lang="en-US" sz="4000" dirty="0"/>
              <a:t>Hearing </a:t>
            </a:r>
            <a:r>
              <a:rPr lang="en-US" sz="4000" dirty="0" smtClean="0"/>
              <a:t>only the </a:t>
            </a:r>
            <a:r>
              <a:rPr lang="en-US" sz="4000" dirty="0"/>
              <a:t>low pitch sounds </a:t>
            </a:r>
            <a:r>
              <a:rPr lang="en-US" sz="4000" dirty="0" smtClean="0"/>
              <a:t>    (</a:t>
            </a:r>
            <a:r>
              <a:rPr lang="en-US" sz="4000" dirty="0" err="1"/>
              <a:t>oo</a:t>
            </a:r>
            <a:r>
              <a:rPr lang="en-US" sz="4000" dirty="0"/>
              <a:t>, aw)  </a:t>
            </a:r>
          </a:p>
        </p:txBody>
      </p:sp>
      <p:pic>
        <p:nvPicPr>
          <p:cNvPr id="104465" name="Picture 17">
            <a:hlinkClick r:id="" action="ppaction://media"/>
          </p:cNvPr>
          <p:cNvPicPr>
            <a:picLocks noRot="1" noChangeAspect="1" noChangeArrowheads="1"/>
          </p:cNvPicPr>
          <p:nvPr>
            <a:wavAudioFile r:embed="rId1" name="15 1000 cps cut.wav"/>
          </p:nvPr>
        </p:nvPicPr>
        <p:blipFill>
          <a:blip r:embed="rId4" cstate="print"/>
          <a:srcRect/>
          <a:stretch>
            <a:fillRect/>
          </a:stretch>
        </p:blipFill>
        <p:spPr bwMode="auto">
          <a:xfrm>
            <a:off x="4038600" y="3276600"/>
            <a:ext cx="685800" cy="685800"/>
          </a:xfrm>
          <a:prstGeom prst="rect">
            <a:avLst/>
          </a:prstGeom>
          <a:noFill/>
        </p:spPr>
      </p:pic>
      <p:pic>
        <p:nvPicPr>
          <p:cNvPr id="104466" name="Picture 18">
            <a:hlinkClick r:id="" action="ppaction://media"/>
          </p:cNvPr>
          <p:cNvPicPr>
            <a:picLocks noRot="1" noChangeAspect="1" noChangeArrowheads="1"/>
          </p:cNvPicPr>
          <p:nvPr>
            <a:wavAudioFile r:embed="rId2" name="17 250 cps cut.wav"/>
          </p:nvPr>
        </p:nvPicPr>
        <p:blipFill>
          <a:blip r:embed="rId4" cstate="print"/>
          <a:srcRect/>
          <a:stretch>
            <a:fillRect/>
          </a:stretch>
        </p:blipFill>
        <p:spPr bwMode="auto">
          <a:xfrm>
            <a:off x="4419600" y="5334000"/>
            <a:ext cx="609600" cy="609600"/>
          </a:xfrm>
          <a:prstGeom prst="rect">
            <a:avLst/>
          </a:prstGeom>
          <a:no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446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210" fill="hold"/>
                                        <p:tgtEl>
                                          <p:spTgt spid="104465"/>
                                        </p:tgtEl>
                                      </p:cBhvr>
                                    </p:cmd>
                                  </p:childTnLst>
                                </p:cTn>
                              </p:par>
                            </p:childTnLst>
                          </p:cTn>
                        </p:par>
                      </p:childTnLst>
                    </p:cTn>
                  </p:par>
                </p:childTnLst>
              </p:cTn>
              <p:nextCondLst>
                <p:cond evt="onClick" delay="0">
                  <p:tgtEl>
                    <p:spTgt spid="10446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4465"/>
                </p:tgtEl>
              </p:cMediaNode>
            </p:audio>
            <p:seq concurrent="1" nextAc="seek">
              <p:cTn id="8" restart="whenNotActive" fill="hold" evtFilter="cancelBubble" nodeType="interactiveSeq">
                <p:stCondLst>
                  <p:cond evt="onClick" delay="0">
                    <p:tgtEl>
                      <p:spTgt spid="10446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7659" fill="hold"/>
                                        <p:tgtEl>
                                          <p:spTgt spid="104466"/>
                                        </p:tgtEl>
                                      </p:cBhvr>
                                    </p:cmd>
                                  </p:childTnLst>
                                </p:cTn>
                              </p:par>
                            </p:childTnLst>
                          </p:cTn>
                        </p:par>
                      </p:childTnLst>
                    </p:cTn>
                  </p:par>
                </p:childTnLst>
              </p:cTn>
              <p:nextCondLst>
                <p:cond evt="onClick" delay="0">
                  <p:tgtEl>
                    <p:spTgt spid="104466"/>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0446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914400"/>
            <a:ext cx="7924800" cy="1219200"/>
          </a:xfrm>
        </p:spPr>
        <p:txBody>
          <a:bodyPr>
            <a:normAutofit fontScale="90000"/>
          </a:bodyPr>
          <a:lstStyle/>
          <a:p>
            <a:pPr algn="ctr"/>
            <a:r>
              <a:rPr lang="en-US" sz="4000" b="1">
                <a:latin typeface="Comic Sans MS" pitchFamily="66" charset="0"/>
              </a:rPr>
              <a:t>UNFAIR SPELLING TEST</a:t>
            </a:r>
            <a:br>
              <a:rPr lang="en-US" sz="4000" b="1">
                <a:latin typeface="Comic Sans MS" pitchFamily="66" charset="0"/>
              </a:rPr>
            </a:br>
            <a:r>
              <a:rPr lang="en-US" sz="4000" b="1">
                <a:latin typeface="Comic Sans MS" pitchFamily="66" charset="0"/>
              </a:rPr>
              <a:t>2 lists of words</a:t>
            </a:r>
            <a:r>
              <a:rPr lang="en-US" sz="4000">
                <a:latin typeface="Comic Sans MS" pitchFamily="66" charset="0"/>
              </a:rPr>
              <a:t/>
            </a:r>
            <a:br>
              <a:rPr lang="en-US" sz="4000">
                <a:latin typeface="Comic Sans MS" pitchFamily="66" charset="0"/>
              </a:rPr>
            </a:br>
            <a:endParaRPr lang="en-US" sz="4000" i="1">
              <a:latin typeface="Comic Sans MS" pitchFamily="66" charset="0"/>
            </a:endParaRPr>
          </a:p>
        </p:txBody>
      </p:sp>
      <p:sp>
        <p:nvSpPr>
          <p:cNvPr id="68624" name="Text Box 16"/>
          <p:cNvSpPr txBox="1">
            <a:spLocks noChangeArrowheads="1"/>
          </p:cNvSpPr>
          <p:nvPr/>
        </p:nvSpPr>
        <p:spPr bwMode="auto">
          <a:xfrm>
            <a:off x="2667000" y="1828800"/>
            <a:ext cx="3810000" cy="4770537"/>
          </a:xfrm>
          <a:prstGeom prst="rect">
            <a:avLst/>
          </a:prstGeom>
          <a:noFill/>
          <a:ln w="9525">
            <a:noFill/>
            <a:miter lim="800000"/>
            <a:headEnd/>
            <a:tailEnd/>
          </a:ln>
          <a:effectLst/>
        </p:spPr>
        <p:txBody>
          <a:bodyPr>
            <a:spAutoFit/>
          </a:bodyPr>
          <a:lstStyle/>
          <a:p>
            <a:pPr>
              <a:spcBef>
                <a:spcPct val="50000"/>
              </a:spcBef>
            </a:pPr>
            <a:r>
              <a:rPr lang="en-US" sz="3200" i="1" dirty="0" smtClean="0"/>
              <a:t>Number your paper from 1-10 for each of the two lists. Do not change your volume setting or repeat.</a:t>
            </a:r>
          </a:p>
          <a:p>
            <a:pPr>
              <a:spcBef>
                <a:spcPct val="50000"/>
              </a:spcBef>
            </a:pPr>
            <a:r>
              <a:rPr lang="en-US" sz="3200" i="1" dirty="0" smtClean="0"/>
              <a:t> Consider </a:t>
            </a:r>
            <a:r>
              <a:rPr lang="en-US" sz="3200" i="1" dirty="0"/>
              <a:t>trying to learn language for the first time with these hearing </a:t>
            </a:r>
            <a:r>
              <a:rPr lang="en-US" sz="3200" i="1" dirty="0" smtClean="0"/>
              <a:t>losses!</a:t>
            </a:r>
            <a:endParaRPr lang="en-US" sz="3200" i="1" dirty="0"/>
          </a:p>
        </p:txBody>
      </p:sp>
      <p:pic>
        <p:nvPicPr>
          <p:cNvPr id="68626" name="Picture 18">
            <a:hlinkClick r:id="" action="ppaction://media"/>
          </p:cNvPr>
          <p:cNvPicPr>
            <a:picLocks noRot="1" noChangeAspect="1" noChangeArrowheads="1"/>
          </p:cNvPicPr>
          <p:nvPr>
            <a:wavAudioFile r:embed="rId1" name="4 An Unfair Hearing Test.wav"/>
          </p:nvPr>
        </p:nvPicPr>
        <p:blipFill>
          <a:blip r:embed="rId4" cstate="print"/>
          <a:srcRect/>
          <a:stretch>
            <a:fillRect/>
          </a:stretch>
        </p:blipFill>
        <p:spPr bwMode="auto">
          <a:xfrm>
            <a:off x="1295400" y="2438400"/>
            <a:ext cx="990600" cy="990600"/>
          </a:xfrm>
          <a:prstGeom prst="rect">
            <a:avLst/>
          </a:prstGeom>
          <a:noFill/>
        </p:spPr>
      </p:pic>
      <p:pic>
        <p:nvPicPr>
          <p:cNvPr id="68631" name="Picture 23" descr="MCj00886240000[1]"/>
          <p:cNvPicPr>
            <a:picLocks noChangeAspect="1" noChangeArrowheads="1"/>
          </p:cNvPicPr>
          <p:nvPr/>
        </p:nvPicPr>
        <p:blipFill>
          <a:blip r:embed="rId5" cstate="print"/>
          <a:srcRect/>
          <a:stretch>
            <a:fillRect/>
          </a:stretch>
        </p:blipFill>
        <p:spPr bwMode="auto">
          <a:xfrm>
            <a:off x="6934200" y="4572000"/>
            <a:ext cx="1489075" cy="1766888"/>
          </a:xfrm>
          <a:prstGeom prst="rect">
            <a:avLst/>
          </a:prstGeom>
          <a:noFill/>
        </p:spPr>
      </p:pic>
      <p:pic>
        <p:nvPicPr>
          <p:cNvPr id="68632" name="Picture 24" descr="MCj00886220000[1]"/>
          <p:cNvPicPr>
            <a:picLocks noChangeAspect="1" noChangeArrowheads="1"/>
          </p:cNvPicPr>
          <p:nvPr/>
        </p:nvPicPr>
        <p:blipFill>
          <a:blip r:embed="rId6" cstate="print"/>
          <a:srcRect/>
          <a:stretch>
            <a:fillRect/>
          </a:stretch>
        </p:blipFill>
        <p:spPr bwMode="auto">
          <a:xfrm>
            <a:off x="609600" y="4495800"/>
            <a:ext cx="1566863" cy="1768475"/>
          </a:xfrm>
          <a:prstGeom prst="rect">
            <a:avLst/>
          </a:prstGeom>
          <a:noFill/>
        </p:spPr>
      </p:pic>
      <p:pic>
        <p:nvPicPr>
          <p:cNvPr id="68633" name="Picture 25" descr="MCj03113980000[1]"/>
          <p:cNvPicPr>
            <a:picLocks noChangeAspect="1" noChangeArrowheads="1"/>
          </p:cNvPicPr>
          <p:nvPr/>
        </p:nvPicPr>
        <p:blipFill>
          <a:blip r:embed="rId7" cstate="print"/>
          <a:srcRect/>
          <a:stretch>
            <a:fillRect/>
          </a:stretch>
        </p:blipFill>
        <p:spPr bwMode="auto">
          <a:xfrm>
            <a:off x="6934200" y="1371600"/>
            <a:ext cx="1682750" cy="16589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8610"/>
                                        </p:tgtEl>
                                        <p:attrNameLst>
                                          <p:attrName>style.visibility</p:attrName>
                                        </p:attrNameLst>
                                      </p:cBhvr>
                                      <p:to>
                                        <p:strVal val="visible"/>
                                      </p:to>
                                    </p:set>
                                    <p:anim calcmode="lin" valueType="num">
                                      <p:cBhvr additive="base">
                                        <p:cTn id="7" dur="500" fill="hold"/>
                                        <p:tgtEl>
                                          <p:spTgt spid="68610"/>
                                        </p:tgtEl>
                                        <p:attrNameLst>
                                          <p:attrName>ppt_x</p:attrName>
                                        </p:attrNameLst>
                                      </p:cBhvr>
                                      <p:tavLst>
                                        <p:tav tm="0">
                                          <p:val>
                                            <p:strVal val="0-#ppt_w/2"/>
                                          </p:val>
                                        </p:tav>
                                        <p:tav tm="100000">
                                          <p:val>
                                            <p:strVal val="#ppt_x"/>
                                          </p:val>
                                        </p:tav>
                                      </p:tavLst>
                                    </p:anim>
                                    <p:anim calcmode="lin" valueType="num">
                                      <p:cBhvr additive="base">
                                        <p:cTn id="8" dur="500" fill="hold"/>
                                        <p:tgtEl>
                                          <p:spTgt spid="68610"/>
                                        </p:tgtEl>
                                        <p:attrNameLst>
                                          <p:attrName>ppt_y</p:attrName>
                                        </p:attrNameLst>
                                      </p:cBhvr>
                                      <p:tavLst>
                                        <p:tav tm="0">
                                          <p:val>
                                            <p:strVal val="#ppt_y"/>
                                          </p:val>
                                        </p:tav>
                                        <p:tav tm="100000">
                                          <p:val>
                                            <p:strVal val="#ppt_y"/>
                                          </p:val>
                                        </p:tav>
                                      </p:tavLst>
                                    </p:anim>
                                  </p:childTnLst>
                                </p:cTn>
                              </p:par>
                              <p:par>
                                <p:cTn id="9" presetID="26" presetClass="emph" presetSubtype="0" fill="hold" grpId="0" nodeType="withEffect">
                                  <p:stCondLst>
                                    <p:cond delay="0"/>
                                  </p:stCondLst>
                                  <p:childTnLst>
                                    <p:animEffect transition="out" filter="fade">
                                      <p:cBhvr>
                                        <p:cTn id="10" dur="500" tmFilter="0, 0; .2, .5; .8, .5; 1, 0"/>
                                        <p:tgtEl>
                                          <p:spTgt spid="68624"/>
                                        </p:tgtEl>
                                      </p:cBhvr>
                                    </p:animEffect>
                                    <p:animScale>
                                      <p:cBhvr>
                                        <p:cTn id="11" dur="250" autoRev="1" fill="hold"/>
                                        <p:tgtEl>
                                          <p:spTgt spid="686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68626"/>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304445" fill="hold"/>
                                        <p:tgtEl>
                                          <p:spTgt spid="68626"/>
                                        </p:tgtEl>
                                      </p:cBhvr>
                                    </p:cmd>
                                  </p:childTnLst>
                                </p:cTn>
                              </p:par>
                            </p:childTnLst>
                          </p:cTn>
                        </p:par>
                      </p:childTnLst>
                    </p:cTn>
                  </p:par>
                </p:childTnLst>
              </p:cTn>
              <p:nextCondLst>
                <p:cond evt="onClick" delay="0">
                  <p:tgtEl>
                    <p:spTgt spid="68626"/>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68626"/>
                </p:tgtEl>
              </p:cMediaNode>
            </p:audio>
          </p:childTnLst>
        </p:cTn>
      </p:par>
    </p:tnLst>
    <p:bldLst>
      <p:bldP spid="68610" grpId="0" autoUpdateAnimBg="0"/>
      <p:bldP spid="686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Autofit/>
          </a:bodyPr>
          <a:lstStyle/>
          <a:p>
            <a:r>
              <a:rPr lang="en-US" sz="3600" dirty="0" smtClean="0"/>
              <a:t>Won’t most children with hearing loss be identified by newborn screening?</a:t>
            </a:r>
            <a:endParaRPr lang="en-US" sz="3600" dirty="0"/>
          </a:p>
        </p:txBody>
      </p:sp>
      <p:sp>
        <p:nvSpPr>
          <p:cNvPr id="3" name="Content Placeholder 2"/>
          <p:cNvSpPr>
            <a:spLocks noGrp="1"/>
          </p:cNvSpPr>
          <p:nvPr>
            <p:ph idx="1"/>
          </p:nvPr>
        </p:nvSpPr>
        <p:spPr>
          <a:xfrm>
            <a:off x="457200" y="1295400"/>
            <a:ext cx="8229600" cy="5562600"/>
          </a:xfrm>
        </p:spPr>
        <p:txBody>
          <a:bodyPr>
            <a:normAutofit fontScale="92500" lnSpcReduction="10000"/>
          </a:bodyPr>
          <a:lstStyle/>
          <a:p>
            <a:r>
              <a:rPr lang="en-US" dirty="0" smtClean="0"/>
              <a:t>Even with universal newborn hearing screening not all children with educationally significant hearing loss will be identified:</a:t>
            </a:r>
          </a:p>
          <a:p>
            <a:pPr lvl="1"/>
            <a:r>
              <a:rPr lang="en-US" sz="3000" dirty="0" smtClean="0"/>
              <a:t>Newborn screening is at 35-40 dB whereas significant hearing loss starts at 16-20 dB so many children with mild hearing loss are not identified</a:t>
            </a:r>
          </a:p>
          <a:p>
            <a:pPr lvl="1"/>
            <a:r>
              <a:rPr lang="en-US" sz="3000" dirty="0" smtClean="0"/>
              <a:t>Children with hearing loss right at the cutoff will often pass upon retest after newborn screening</a:t>
            </a:r>
          </a:p>
          <a:p>
            <a:pPr lvl="1"/>
            <a:r>
              <a:rPr lang="en-US" sz="3000" dirty="0" smtClean="0"/>
              <a:t>Some families decline newborn hearing screening or do not obtain follow up hearing evaluations if their newborn failed screening (about 3% of fails)</a:t>
            </a:r>
          </a:p>
          <a:p>
            <a:pPr lvl="1"/>
            <a:r>
              <a:rPr lang="en-US" sz="3000" dirty="0" smtClean="0"/>
              <a:t>Progressive and late onset hearing loss occur after the newborn period</a:t>
            </a:r>
            <a:endParaRPr lang="en-US" sz="3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How many children should be identified? Estimates vary</a:t>
            </a:r>
            <a:endParaRPr lang="en-US" sz="3600" dirty="0"/>
          </a:p>
        </p:txBody>
      </p:sp>
      <p:sp>
        <p:nvSpPr>
          <p:cNvPr id="3" name="Content Placeholder 2"/>
          <p:cNvSpPr>
            <a:spLocks noGrp="1"/>
          </p:cNvSpPr>
          <p:nvPr>
            <p:ph idx="1"/>
          </p:nvPr>
        </p:nvSpPr>
        <p:spPr>
          <a:xfrm>
            <a:off x="304800" y="1600200"/>
            <a:ext cx="8382000" cy="5257800"/>
          </a:xfrm>
        </p:spPr>
        <p:txBody>
          <a:bodyPr>
            <a:normAutofit/>
          </a:bodyPr>
          <a:lstStyle/>
          <a:p>
            <a:r>
              <a:rPr lang="en-US" dirty="0" smtClean="0"/>
              <a:t>NIDCD suggests 6-7 </a:t>
            </a:r>
            <a:r>
              <a:rPr lang="en-US" dirty="0"/>
              <a:t>per 1000 children have permanent hearing loss in addition to the 3 per 1000 likely to be diagnosed shortly after </a:t>
            </a:r>
            <a:r>
              <a:rPr lang="en-US" dirty="0" smtClean="0"/>
              <a:t>birth</a:t>
            </a:r>
            <a:r>
              <a:rPr lang="en-US" sz="1600" dirty="0" smtClean="0"/>
              <a:t>1</a:t>
            </a:r>
            <a:r>
              <a:rPr lang="en-US" dirty="0" smtClean="0"/>
              <a:t> </a:t>
            </a:r>
          </a:p>
          <a:p>
            <a:r>
              <a:rPr lang="en-US" dirty="0" smtClean="0"/>
              <a:t>The National Health &amp; Nutrition Evaluation Studies (NHANES) for the periods of 1976-80 and 1988-94 screened children from 6-19 years of age indicated that the estimated </a:t>
            </a:r>
            <a:r>
              <a:rPr lang="en-US" dirty="0"/>
              <a:t>3/1000 prevalence of permanent hearing loss in infants can be expected to increase to 9-10/1000 children in the school-age population</a:t>
            </a:r>
            <a:r>
              <a:rPr lang="en-US" sz="1500" dirty="0"/>
              <a:t> </a:t>
            </a:r>
            <a:r>
              <a:rPr lang="en-US" sz="1500" dirty="0" smtClean="0"/>
              <a:t>2</a:t>
            </a:r>
            <a:endParaRPr lang="en-US" dirty="0" smtClean="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6934200" cy="1173162"/>
          </a:xfrm>
        </p:spPr>
        <p:txBody>
          <a:bodyPr>
            <a:normAutofit fontScale="90000"/>
          </a:bodyPr>
          <a:lstStyle/>
          <a:p>
            <a:r>
              <a:rPr lang="en-US" dirty="0" smtClean="0"/>
              <a:t>What about for </a:t>
            </a:r>
            <a:br>
              <a:rPr lang="en-US" dirty="0" smtClean="0"/>
            </a:br>
            <a:r>
              <a:rPr lang="en-US" dirty="0" smtClean="0"/>
              <a:t>Early Childhood?</a:t>
            </a:r>
            <a:endParaRPr lang="en-US" dirty="0"/>
          </a:p>
        </p:txBody>
      </p:sp>
      <p:sp>
        <p:nvSpPr>
          <p:cNvPr id="3" name="Content Placeholder 2"/>
          <p:cNvSpPr>
            <a:spLocks noGrp="1"/>
          </p:cNvSpPr>
          <p:nvPr>
            <p:ph idx="1"/>
          </p:nvPr>
        </p:nvSpPr>
        <p:spPr>
          <a:xfrm>
            <a:off x="533400" y="1676400"/>
            <a:ext cx="8229600" cy="5181600"/>
          </a:xfrm>
        </p:spPr>
        <p:txBody>
          <a:bodyPr>
            <a:normAutofit lnSpcReduction="10000"/>
          </a:bodyPr>
          <a:lstStyle/>
          <a:p>
            <a:r>
              <a:rPr lang="en-US" dirty="0"/>
              <a:t>Data gathered on screening performed on Early Head Start children ages 0-3 and follow-up suggests that approximately 2 of every 1000 children screened in early childhood settings are being identified with a permanent hearing </a:t>
            </a:r>
            <a:r>
              <a:rPr lang="en-US" dirty="0" smtClean="0"/>
              <a:t>loss</a:t>
            </a:r>
            <a:r>
              <a:rPr lang="en-US" sz="1600" dirty="0" smtClean="0"/>
              <a:t>3.</a:t>
            </a:r>
            <a:endParaRPr lang="en-US" sz="1800" dirty="0" smtClean="0"/>
          </a:p>
          <a:p>
            <a:r>
              <a:rPr lang="en-US" dirty="0" smtClean="0"/>
              <a:t>So it is conservative to assume that an additional 2-3 children with permanent hearing loss will be identified in early childhood and at least another 3 or 4 per 1000 children in elementary school. </a:t>
            </a:r>
            <a:endParaRPr lang="en-US" dirty="0"/>
          </a:p>
          <a:p>
            <a:endParaRPr lang="en-US" dirty="0"/>
          </a:p>
        </p:txBody>
      </p:sp>
      <p:pic>
        <p:nvPicPr>
          <p:cNvPr id="10241" name="Picture 1" descr="C:\Users\karen\AppData\Local\Microsoft\Windows\Temporary Internet Files\Content.IE5\31E6SRN2\MC900149717[1].wmf"/>
          <p:cNvPicPr>
            <a:picLocks noChangeAspect="1" noChangeArrowheads="1"/>
          </p:cNvPicPr>
          <p:nvPr/>
        </p:nvPicPr>
        <p:blipFill>
          <a:blip r:embed="rId3" cstate="print"/>
          <a:srcRect/>
          <a:stretch>
            <a:fillRect/>
          </a:stretch>
        </p:blipFill>
        <p:spPr bwMode="auto">
          <a:xfrm>
            <a:off x="0" y="0"/>
            <a:ext cx="2133600" cy="1631638"/>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hearing loss</a:t>
            </a:r>
            <a:endParaRPr lang="en-US" dirty="0"/>
          </a:p>
        </p:txBody>
      </p:sp>
      <p:sp>
        <p:nvSpPr>
          <p:cNvPr id="3" name="Content Placeholder 2"/>
          <p:cNvSpPr>
            <a:spLocks noGrp="1"/>
          </p:cNvSpPr>
          <p:nvPr>
            <p:ph idx="1"/>
          </p:nvPr>
        </p:nvSpPr>
        <p:spPr>
          <a:xfrm>
            <a:off x="457200" y="1219200"/>
            <a:ext cx="8229600" cy="5334000"/>
          </a:xfrm>
        </p:spPr>
        <p:txBody>
          <a:bodyPr>
            <a:normAutofit/>
          </a:bodyPr>
          <a:lstStyle/>
          <a:p>
            <a:r>
              <a:rPr lang="en-US" dirty="0" smtClean="0"/>
              <a:t>Permanent hearing loss is relatively rare. Far greater in number are the children who experience middle ear effusions associated with hearing loss.</a:t>
            </a:r>
          </a:p>
          <a:p>
            <a:r>
              <a:rPr lang="en-US" dirty="0" smtClean="0"/>
              <a:t>Early Head Start hearing screening for children ages 0-3 identified 18 children per 1,000 to have transient conductive hearing loss secondary to fluid or infection behind the eardrum</a:t>
            </a:r>
            <a:r>
              <a:rPr lang="en-US" sz="1600" dirty="0" smtClean="0"/>
              <a:t>3</a:t>
            </a:r>
            <a:r>
              <a:rPr lang="en-US" sz="2200" dirty="0" smtClean="0"/>
              <a:t>.</a:t>
            </a: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common problem</a:t>
            </a:r>
            <a:endParaRPr lang="en-US" dirty="0"/>
          </a:p>
        </p:txBody>
      </p:sp>
      <p:sp>
        <p:nvSpPr>
          <p:cNvPr id="3" name="Content Placeholder 2"/>
          <p:cNvSpPr>
            <a:spLocks noGrp="1"/>
          </p:cNvSpPr>
          <p:nvPr>
            <p:ph idx="1"/>
          </p:nvPr>
        </p:nvSpPr>
        <p:spPr>
          <a:xfrm>
            <a:off x="457200" y="1219201"/>
            <a:ext cx="8229600" cy="3276600"/>
          </a:xfrm>
        </p:spPr>
        <p:txBody>
          <a:bodyPr/>
          <a:lstStyle/>
          <a:p>
            <a:r>
              <a:rPr lang="en-US" sz="2800" dirty="0" smtClean="0"/>
              <a:t>About 90% of children under the age of 3 have experienced at least one episode of ear infection or fluid.</a:t>
            </a:r>
          </a:p>
          <a:p>
            <a:r>
              <a:rPr lang="en-US" sz="2800" dirty="0"/>
              <a:t>A</a:t>
            </a:r>
            <a:r>
              <a:rPr lang="en-US" sz="2800" dirty="0" smtClean="0"/>
              <a:t>n estimated 35% of pre-school children experiencing intermittent hearing loss secondary to repeated episodes of ear infections with some untreated for extended period of time</a:t>
            </a:r>
            <a:r>
              <a:rPr lang="en-US" sz="1400" dirty="0"/>
              <a:t>4</a:t>
            </a:r>
            <a:endParaRPr lang="en-US" sz="2800" dirty="0" smtClean="0"/>
          </a:p>
          <a:p>
            <a:endParaRPr lang="en-US" dirty="0"/>
          </a:p>
        </p:txBody>
      </p:sp>
      <p:graphicFrame>
        <p:nvGraphicFramePr>
          <p:cNvPr id="4" name="Chart 3"/>
          <p:cNvGraphicFramePr/>
          <p:nvPr/>
        </p:nvGraphicFramePr>
        <p:xfrm>
          <a:off x="3886200" y="4114800"/>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69634" name="Picture 2" descr="C:\Users\karen\AppData\Local\Microsoft\Windows\Temporary Internet Files\Content.IE5\4R8501IG\MC900233220[1].wmf"/>
          <p:cNvPicPr>
            <a:picLocks noChangeAspect="1" noChangeArrowheads="1"/>
          </p:cNvPicPr>
          <p:nvPr/>
        </p:nvPicPr>
        <p:blipFill>
          <a:blip r:embed="rId4" cstate="print"/>
          <a:srcRect/>
          <a:stretch>
            <a:fillRect/>
          </a:stretch>
        </p:blipFill>
        <p:spPr bwMode="auto">
          <a:xfrm rot="1080218">
            <a:off x="1828800" y="4495800"/>
            <a:ext cx="1555687" cy="1857469"/>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229600" cy="3200400"/>
          </a:xfrm>
        </p:spPr>
        <p:txBody>
          <a:bodyPr>
            <a:normAutofit/>
          </a:bodyPr>
          <a:lstStyle/>
          <a:p>
            <a:r>
              <a:rPr lang="en-US" sz="2800" dirty="0" smtClean="0"/>
              <a:t>Fluid or infection behind the eardrum, in the middle ear space, can cause significant temporary hearing loss. Young children are more prone to ear problems because the Eustachian tube is much more horizontal and bacterial from the throat can more easily invade the middle ear space. Lower immunity and allergies also contribute.</a:t>
            </a:r>
            <a:endParaRPr lang="en-US" sz="2800" dirty="0"/>
          </a:p>
        </p:txBody>
      </p:sp>
      <p:pic>
        <p:nvPicPr>
          <p:cNvPr id="4098" name="Picture 2" descr="Anatomy of the external and middle ear."/>
          <p:cNvPicPr>
            <a:picLocks noChangeAspect="1" noChangeArrowheads="1"/>
          </p:cNvPicPr>
          <p:nvPr/>
        </p:nvPicPr>
        <p:blipFill>
          <a:blip r:embed="rId3" cstate="print"/>
          <a:srcRect/>
          <a:stretch>
            <a:fillRect/>
          </a:stretch>
        </p:blipFill>
        <p:spPr bwMode="auto">
          <a:xfrm>
            <a:off x="1905000" y="3345312"/>
            <a:ext cx="4495800" cy="3512688"/>
          </a:xfrm>
          <a:prstGeom prst="rect">
            <a:avLst/>
          </a:prstGeom>
          <a:noFill/>
        </p:spPr>
      </p:pic>
      <p:sp>
        <p:nvSpPr>
          <p:cNvPr id="6" name="TextBox 5"/>
          <p:cNvSpPr txBox="1"/>
          <p:nvPr/>
        </p:nvSpPr>
        <p:spPr>
          <a:xfrm>
            <a:off x="6172200" y="5867400"/>
            <a:ext cx="914400" cy="461665"/>
          </a:xfrm>
          <a:prstGeom prst="rect">
            <a:avLst/>
          </a:prstGeom>
          <a:noFill/>
        </p:spPr>
        <p:txBody>
          <a:bodyPr wrap="square" rtlCol="0">
            <a:spAutoFit/>
          </a:bodyPr>
          <a:lstStyle/>
          <a:p>
            <a:r>
              <a:rPr lang="en-US" sz="2400" dirty="0" smtClean="0"/>
              <a:t>Adult</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t>Requirements to perform hearing screening</a:t>
            </a:r>
            <a:endParaRPr lang="en-US" sz="3600" b="1" dirty="0"/>
          </a:p>
        </p:txBody>
      </p:sp>
      <p:sp>
        <p:nvSpPr>
          <p:cNvPr id="3" name="Content Placeholder 2"/>
          <p:cNvSpPr>
            <a:spLocks noGrp="1"/>
          </p:cNvSpPr>
          <p:nvPr>
            <p:ph idx="1"/>
          </p:nvPr>
        </p:nvSpPr>
        <p:spPr>
          <a:xfrm>
            <a:off x="457200" y="1143000"/>
            <a:ext cx="8229600" cy="5410200"/>
          </a:xfrm>
        </p:spPr>
        <p:txBody>
          <a:bodyPr>
            <a:normAutofit fontScale="85000" lnSpcReduction="10000"/>
          </a:bodyPr>
          <a:lstStyle/>
          <a:p>
            <a:pPr>
              <a:buNone/>
            </a:pPr>
            <a:r>
              <a:rPr lang="en-US" b="1" dirty="0" smtClean="0"/>
              <a:t>Part C of the Individuals with Disabilities Education Act</a:t>
            </a:r>
          </a:p>
          <a:p>
            <a:r>
              <a:rPr lang="en-US" dirty="0" smtClean="0"/>
              <a:t>Part C (2004) </a:t>
            </a:r>
            <a:r>
              <a:rPr lang="en-US" dirty="0"/>
              <a:t>provides for early intervention services for infants and toddlers under the age of 3. As part of the early intervention services, each state is required to have a </a:t>
            </a:r>
            <a:r>
              <a:rPr lang="en-US" b="1" dirty="0">
                <a:solidFill>
                  <a:srgbClr val="FF0000"/>
                </a:solidFill>
              </a:rPr>
              <a:t>child find system to identify, locate and evaluate all children with disabilities</a:t>
            </a:r>
            <a:r>
              <a:rPr lang="en-US" dirty="0"/>
              <a:t>. </a:t>
            </a:r>
            <a:endParaRPr lang="en-US" dirty="0" smtClean="0"/>
          </a:p>
          <a:p>
            <a:r>
              <a:rPr lang="en-US" dirty="0"/>
              <a:t>The Part C regulations at 34 CFR §303.322(c) require that the evaluation and assessment of an infant or toddler be based on informed clinical opinion, and include the following:</a:t>
            </a:r>
          </a:p>
          <a:p>
            <a:pPr>
              <a:buNone/>
            </a:pPr>
            <a:r>
              <a:rPr lang="en-US" dirty="0"/>
              <a:t> </a:t>
            </a:r>
            <a:r>
              <a:rPr lang="en-US" dirty="0" smtClean="0"/>
              <a:t>(</a:t>
            </a:r>
            <a:r>
              <a:rPr lang="en-US" dirty="0"/>
              <a:t>ii) An evaluation of the child’s level of functioning in each of the following developmental areas</a:t>
            </a:r>
            <a:r>
              <a:rPr lang="en-US" dirty="0" smtClean="0"/>
              <a:t>:</a:t>
            </a:r>
            <a:endParaRPr lang="en-US" dirty="0"/>
          </a:p>
          <a:p>
            <a:pPr>
              <a:buNone/>
            </a:pPr>
            <a:r>
              <a:rPr lang="en-US" dirty="0"/>
              <a:t>(B) Physical development, including vision and </a:t>
            </a:r>
            <a:r>
              <a:rPr lang="en-US" u="sng" dirty="0"/>
              <a:t>hearing</a:t>
            </a:r>
            <a:r>
              <a:rPr lang="en-US" dirty="0"/>
              <a:t>.</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467600" cy="1036638"/>
          </a:xfrm>
        </p:spPr>
        <p:txBody>
          <a:bodyPr/>
          <a:lstStyle/>
          <a:p>
            <a:r>
              <a:rPr lang="en-US" dirty="0" smtClean="0"/>
              <a:t>Who </a:t>
            </a:r>
            <a:r>
              <a:rPr lang="en-US" i="1" dirty="0" smtClean="0"/>
              <a:t>SHOULD</a:t>
            </a:r>
            <a:r>
              <a:rPr lang="en-US" dirty="0" smtClean="0"/>
              <a:t> we identify?</a:t>
            </a:r>
            <a:endParaRPr lang="en-US" dirty="0"/>
          </a:p>
        </p:txBody>
      </p:sp>
      <p:sp>
        <p:nvSpPr>
          <p:cNvPr id="3" name="Content Placeholder 2"/>
          <p:cNvSpPr>
            <a:spLocks noGrp="1"/>
          </p:cNvSpPr>
          <p:nvPr>
            <p:ph idx="1"/>
          </p:nvPr>
        </p:nvSpPr>
        <p:spPr>
          <a:xfrm>
            <a:off x="457200" y="1371600"/>
            <a:ext cx="8229600" cy="5486400"/>
          </a:xfrm>
        </p:spPr>
        <p:txBody>
          <a:bodyPr>
            <a:normAutofit fontScale="92500" lnSpcReduction="20000"/>
          </a:bodyPr>
          <a:lstStyle/>
          <a:p>
            <a:r>
              <a:rPr lang="en-US" dirty="0" smtClean="0"/>
              <a:t>Our primary target is young children with permanent hearing loss in one or both ears</a:t>
            </a:r>
          </a:p>
          <a:p>
            <a:r>
              <a:rPr lang="en-US" dirty="0" smtClean="0"/>
              <a:t>A long history of fluctuating hearing loss secondary to chronic, recurrent middle ear effusion has been correlated with delays in speech/language development and affects on the ability to listen in noise. </a:t>
            </a:r>
          </a:p>
          <a:p>
            <a:r>
              <a:rPr lang="en-US" dirty="0" smtClean="0"/>
              <a:t>A single screening will not differentiate children with chronic ear problems from those with the occasional ear problem due to a cold.</a:t>
            </a:r>
          </a:p>
          <a:p>
            <a:r>
              <a:rPr lang="en-US" dirty="0" smtClean="0"/>
              <a:t>The most effective screening protocols will strive to differentiate between potential permanent and temporary hearing loss.</a:t>
            </a:r>
            <a:endParaRPr lang="en-US" dirty="0"/>
          </a:p>
        </p:txBody>
      </p:sp>
      <p:pic>
        <p:nvPicPr>
          <p:cNvPr id="68610" name="Picture 2" descr="C:\Users\karen\AppData\Local\Microsoft\Windows\Temporary Internet Files\Content.IE5\UDLUE5ML\MC900431611[1].png"/>
          <p:cNvPicPr>
            <a:picLocks noChangeAspect="1" noChangeArrowheads="1"/>
          </p:cNvPicPr>
          <p:nvPr/>
        </p:nvPicPr>
        <p:blipFill>
          <a:blip r:embed="rId3" cstate="print"/>
          <a:srcRect/>
          <a:stretch>
            <a:fillRect/>
          </a:stretch>
        </p:blipFill>
        <p:spPr bwMode="auto">
          <a:xfrm>
            <a:off x="304800" y="1295400"/>
            <a:ext cx="533400" cy="533400"/>
          </a:xfrm>
          <a:prstGeom prst="rect">
            <a:avLst/>
          </a:prstGeom>
          <a:noFill/>
          <a:ln>
            <a:solidFill>
              <a:schemeClr val="tx1"/>
            </a:solidFill>
          </a:ln>
        </p:spPr>
      </p:pic>
      <p:pic>
        <p:nvPicPr>
          <p:cNvPr id="68612" name="Picture 4" descr="C:\Users\karen\AppData\Local\Microsoft\Windows\Temporary Internet Files\Content.IE5\31E6SRN2\MC900037094[1].wmf"/>
          <p:cNvPicPr>
            <a:picLocks noChangeAspect="1" noChangeArrowheads="1"/>
          </p:cNvPicPr>
          <p:nvPr/>
        </p:nvPicPr>
        <p:blipFill>
          <a:blip r:embed="rId4" cstate="print"/>
          <a:srcRect/>
          <a:stretch>
            <a:fillRect/>
          </a:stretch>
        </p:blipFill>
        <p:spPr bwMode="auto">
          <a:xfrm>
            <a:off x="7281367" y="381000"/>
            <a:ext cx="1862633" cy="144018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word about unilateral hearing loss</a:t>
            </a:r>
            <a:endParaRPr lang="en-US" dirty="0"/>
          </a:p>
        </p:txBody>
      </p:sp>
      <p:sp>
        <p:nvSpPr>
          <p:cNvPr id="3" name="Content Placeholder 2"/>
          <p:cNvSpPr>
            <a:spLocks noGrp="1"/>
          </p:cNvSpPr>
          <p:nvPr>
            <p:ph idx="1"/>
          </p:nvPr>
        </p:nvSpPr>
        <p:spPr>
          <a:xfrm>
            <a:off x="228600" y="1143000"/>
            <a:ext cx="8915400" cy="5715000"/>
          </a:xfrm>
        </p:spPr>
        <p:txBody>
          <a:bodyPr>
            <a:normAutofit fontScale="92500" lnSpcReduction="10000"/>
          </a:bodyPr>
          <a:lstStyle/>
          <a:p>
            <a:r>
              <a:rPr lang="en-US" dirty="0" smtClean="0"/>
              <a:t>About 20-25% of newborns identified with permanent hearing loss after hearing screening have unilateral hearing loss.</a:t>
            </a:r>
          </a:p>
          <a:p>
            <a:r>
              <a:rPr lang="en-US" dirty="0" smtClean="0"/>
              <a:t>It is a common misperception that hearing loss in one ear will not cause any developmental concerns</a:t>
            </a:r>
          </a:p>
          <a:p>
            <a:r>
              <a:rPr lang="en-US" dirty="0" smtClean="0"/>
              <a:t>1/3 develop expressive language delays</a:t>
            </a:r>
          </a:p>
          <a:p>
            <a:r>
              <a:rPr lang="en-US" dirty="0" smtClean="0"/>
              <a:t>1/5 develop behavior/social concerns</a:t>
            </a:r>
          </a:p>
          <a:p>
            <a:r>
              <a:rPr lang="en-US" dirty="0" smtClean="0"/>
              <a:t>1/4 develop hearing loss in their better ear</a:t>
            </a:r>
          </a:p>
          <a:p>
            <a:r>
              <a:rPr lang="en-US" dirty="0" smtClean="0"/>
              <a:t>These children are at 10 times the risk for school failure or special education than normal hearing peers</a:t>
            </a:r>
          </a:p>
          <a:p>
            <a:r>
              <a:rPr lang="en-US" dirty="0" smtClean="0"/>
              <a:t>Any transient hearing loss due to ear infection will increase the risk of delay</a:t>
            </a:r>
          </a:p>
        </p:txBody>
      </p:sp>
      <p:pic>
        <p:nvPicPr>
          <p:cNvPr id="70658" name="Picture 2" descr="C:\Users\karen\AppData\Local\Microsoft\Windows\Temporary Internet Files\Content.IE5\UDLUE5ML\MC900211480[1].wmf"/>
          <p:cNvPicPr>
            <a:picLocks noChangeAspect="1" noChangeArrowheads="1"/>
          </p:cNvPicPr>
          <p:nvPr/>
        </p:nvPicPr>
        <p:blipFill>
          <a:blip r:embed="rId3" cstate="print"/>
          <a:srcRect b="26667"/>
          <a:stretch>
            <a:fillRect/>
          </a:stretch>
        </p:blipFill>
        <p:spPr bwMode="auto">
          <a:xfrm>
            <a:off x="8175454" y="3276600"/>
            <a:ext cx="968546" cy="1524000"/>
          </a:xfrm>
          <a:prstGeom prst="rect">
            <a:avLst/>
          </a:prstGeom>
          <a:noFill/>
        </p:spPr>
      </p:pic>
      <p:pic>
        <p:nvPicPr>
          <p:cNvPr id="5" name="Picture 2" descr="C:\Users\karen\AppData\Local\Microsoft\Windows\Temporary Internet Files\Content.IE5\UDLUE5ML\MC900211480[1].wmf"/>
          <p:cNvPicPr>
            <a:picLocks noChangeAspect="1" noChangeArrowheads="1"/>
          </p:cNvPicPr>
          <p:nvPr/>
        </p:nvPicPr>
        <p:blipFill>
          <a:blip r:embed="rId3" cstate="print"/>
          <a:srcRect b="26667"/>
          <a:stretch>
            <a:fillRect/>
          </a:stretch>
        </p:blipFill>
        <p:spPr bwMode="auto">
          <a:xfrm flipH="1">
            <a:off x="7239000" y="3276600"/>
            <a:ext cx="936454" cy="1524000"/>
          </a:xfrm>
          <a:prstGeom prst="rect">
            <a:avLst/>
          </a:prstGeom>
          <a:noFill/>
        </p:spPr>
      </p:pic>
      <p:cxnSp>
        <p:nvCxnSpPr>
          <p:cNvPr id="7" name="Straight Connector 6"/>
          <p:cNvCxnSpPr/>
          <p:nvPr/>
        </p:nvCxnSpPr>
        <p:spPr>
          <a:xfrm rot="5400000">
            <a:off x="7010400" y="3581400"/>
            <a:ext cx="1524000" cy="914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6200000" flipH="1">
            <a:off x="6972300" y="3619500"/>
            <a:ext cx="1447800" cy="76200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Methods of screening for hearing loss in young children 6 months to 5 years</a:t>
            </a:r>
            <a:endParaRPr lang="en-US" dirty="0"/>
          </a:p>
        </p:txBody>
      </p:sp>
      <p:sp>
        <p:nvSpPr>
          <p:cNvPr id="3" name="Content Placeholder 2"/>
          <p:cNvSpPr>
            <a:spLocks noGrp="1"/>
          </p:cNvSpPr>
          <p:nvPr>
            <p:ph idx="1"/>
          </p:nvPr>
        </p:nvSpPr>
        <p:spPr>
          <a:xfrm>
            <a:off x="3276600" y="1600200"/>
            <a:ext cx="5410200" cy="4525963"/>
          </a:xfrm>
        </p:spPr>
        <p:txBody>
          <a:bodyPr/>
          <a:lstStyle/>
          <a:p>
            <a:pPr>
              <a:buFont typeface="Wingdings" pitchFamily="2" charset="2"/>
              <a:buChar char="ü"/>
            </a:pPr>
            <a:r>
              <a:rPr lang="en-US" dirty="0" smtClean="0"/>
              <a:t>Informal observation and parent interview</a:t>
            </a:r>
          </a:p>
          <a:p>
            <a:pPr>
              <a:buFont typeface="Wingdings" pitchFamily="2" charset="2"/>
              <a:buChar char="ü"/>
            </a:pPr>
            <a:r>
              <a:rPr lang="en-US" dirty="0" smtClean="0"/>
              <a:t>Checklists</a:t>
            </a:r>
          </a:p>
          <a:p>
            <a:pPr>
              <a:buFont typeface="Wingdings" pitchFamily="2" charset="2"/>
              <a:buChar char="ü"/>
            </a:pPr>
            <a:r>
              <a:rPr lang="en-US" dirty="0" smtClean="0"/>
              <a:t>Traditional pure tone hearing screening</a:t>
            </a:r>
          </a:p>
          <a:p>
            <a:pPr>
              <a:buFont typeface="Wingdings" pitchFamily="2" charset="2"/>
              <a:buChar char="ü"/>
            </a:pPr>
            <a:r>
              <a:rPr lang="en-US" dirty="0" smtClean="0"/>
              <a:t>Otoacoustic emissions</a:t>
            </a:r>
          </a:p>
          <a:p>
            <a:pPr>
              <a:buFont typeface="Wingdings" pitchFamily="2" charset="2"/>
              <a:buChar char="ü"/>
            </a:pPr>
            <a:r>
              <a:rPr lang="en-US" dirty="0" smtClean="0"/>
              <a:t>Tympanometry </a:t>
            </a:r>
            <a:endParaRPr lang="en-US" dirty="0"/>
          </a:p>
        </p:txBody>
      </p:sp>
      <p:pic>
        <p:nvPicPr>
          <p:cNvPr id="82945" name="Picture 1" descr="C:\Users\karen\AppData\Local\Microsoft\Windows\Temporary Internet Files\Content.IE5\ZQN2JZOZ\MC900303555[1].wmf"/>
          <p:cNvPicPr>
            <a:picLocks noChangeAspect="1" noChangeArrowheads="1"/>
          </p:cNvPicPr>
          <p:nvPr/>
        </p:nvPicPr>
        <p:blipFill>
          <a:blip r:embed="rId3" cstate="print"/>
          <a:srcRect/>
          <a:stretch>
            <a:fillRect/>
          </a:stretch>
        </p:blipFill>
        <p:spPr bwMode="auto">
          <a:xfrm>
            <a:off x="1066800" y="1828800"/>
            <a:ext cx="1828800" cy="2836239"/>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Informal observation </a:t>
            </a:r>
            <a:br>
              <a:rPr lang="en-US" dirty="0" smtClean="0"/>
            </a:br>
            <a:r>
              <a:rPr lang="en-US" dirty="0" smtClean="0"/>
              <a:t>and parent interview</a:t>
            </a:r>
            <a:br>
              <a:rPr lang="en-US" dirty="0" smtClean="0"/>
            </a:br>
            <a:endParaRPr lang="en-US" dirty="0"/>
          </a:p>
        </p:txBody>
      </p:sp>
      <p:sp>
        <p:nvSpPr>
          <p:cNvPr id="3" name="Content Placeholder 2"/>
          <p:cNvSpPr>
            <a:spLocks noGrp="1"/>
          </p:cNvSpPr>
          <p:nvPr>
            <p:ph idx="1"/>
          </p:nvPr>
        </p:nvSpPr>
        <p:spPr>
          <a:xfrm>
            <a:off x="457200" y="1219200"/>
            <a:ext cx="8229600" cy="5410200"/>
          </a:xfrm>
        </p:spPr>
        <p:txBody>
          <a:bodyPr>
            <a:normAutofit/>
          </a:bodyPr>
          <a:lstStyle/>
          <a:p>
            <a:r>
              <a:rPr lang="en-US" dirty="0"/>
              <a:t>A</a:t>
            </a:r>
            <a:r>
              <a:rPr lang="en-US" dirty="0" smtClean="0"/>
              <a:t>sking if family members have any hearing concerns has long been considered sufficient to identify hearing problems in most early intervention programs, even when there are primarily communication development concerns. </a:t>
            </a:r>
          </a:p>
          <a:p>
            <a:r>
              <a:rPr lang="en-US" dirty="0" smtClean="0"/>
              <a:t>Some early intervention programs have included informal observation of the young child when a bell or other noisemaker is used as a measure of functional hearing ability.</a:t>
            </a:r>
          </a:p>
        </p:txBody>
      </p:sp>
      <p:pic>
        <p:nvPicPr>
          <p:cNvPr id="71682" name="Picture 2" descr="C:\Users\karen\AppData\Local\Microsoft\Windows\Temporary Internet Files\Content.IE5\4R8501IG\MC900078802[1].wmf"/>
          <p:cNvPicPr>
            <a:picLocks noChangeAspect="1" noChangeArrowheads="1"/>
          </p:cNvPicPr>
          <p:nvPr/>
        </p:nvPicPr>
        <p:blipFill>
          <a:blip r:embed="rId3" cstate="print"/>
          <a:srcRect/>
          <a:stretch>
            <a:fillRect/>
          </a:stretch>
        </p:blipFill>
        <p:spPr bwMode="auto">
          <a:xfrm flipH="1">
            <a:off x="7162800" y="228600"/>
            <a:ext cx="1660690" cy="1905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Checklists</a:t>
            </a:r>
            <a:endParaRPr lang="en-US" dirty="0"/>
          </a:p>
        </p:txBody>
      </p:sp>
      <p:sp>
        <p:nvSpPr>
          <p:cNvPr id="3" name="Content Placeholder 2"/>
          <p:cNvSpPr>
            <a:spLocks noGrp="1"/>
          </p:cNvSpPr>
          <p:nvPr>
            <p:ph idx="1"/>
          </p:nvPr>
        </p:nvSpPr>
        <p:spPr>
          <a:xfrm>
            <a:off x="457200" y="1219200"/>
            <a:ext cx="8229600" cy="5638800"/>
          </a:xfrm>
        </p:spPr>
        <p:txBody>
          <a:bodyPr>
            <a:normAutofit lnSpcReduction="10000"/>
          </a:bodyPr>
          <a:lstStyle/>
          <a:p>
            <a:r>
              <a:rPr lang="en-US" dirty="0" smtClean="0"/>
              <a:t>At least one checklist is available that            lists ‘red flag’ questions for hearing loss and auditory milestones by age to allow identification of possible delays that could indicate a hearing loss. </a:t>
            </a:r>
          </a:p>
          <a:p>
            <a:r>
              <a:rPr lang="en-US" dirty="0" smtClean="0"/>
              <a:t>As part of the health history it is common for early intervention programs to ask questions about the result of newborn hearing screening.</a:t>
            </a:r>
          </a:p>
          <a:p>
            <a:r>
              <a:rPr lang="en-US" dirty="0" smtClean="0"/>
              <a:t>Questions may also be asked about a child’s history of ear infections or permanent hearing loss in the family. </a:t>
            </a:r>
            <a:endParaRPr lang="en-US" dirty="0"/>
          </a:p>
        </p:txBody>
      </p:sp>
      <p:pic>
        <p:nvPicPr>
          <p:cNvPr id="77825" name="Picture 1" descr="C:\Users\karen\AppData\Local\Microsoft\Windows\Temporary Internet Files\Content.IE5\ZQN2JZOZ\MC900432640[1].png"/>
          <p:cNvPicPr>
            <a:picLocks noChangeAspect="1" noChangeArrowheads="1"/>
          </p:cNvPicPr>
          <p:nvPr/>
        </p:nvPicPr>
        <p:blipFill>
          <a:blip r:embed="rId3" cstate="print"/>
          <a:srcRect/>
          <a:stretch>
            <a:fillRect/>
          </a:stretch>
        </p:blipFill>
        <p:spPr bwMode="auto">
          <a:xfrm>
            <a:off x="6553200" y="381000"/>
            <a:ext cx="2337332" cy="1295695"/>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Traditional pure tone hearing screening</a:t>
            </a:r>
            <a:br>
              <a:rPr lang="en-US" dirty="0" smtClean="0"/>
            </a:br>
            <a:endParaRPr lang="en-US" dirty="0"/>
          </a:p>
        </p:txBody>
      </p:sp>
      <p:sp>
        <p:nvSpPr>
          <p:cNvPr id="3" name="Content Placeholder 2"/>
          <p:cNvSpPr>
            <a:spLocks noGrp="1"/>
          </p:cNvSpPr>
          <p:nvPr>
            <p:ph idx="1"/>
          </p:nvPr>
        </p:nvSpPr>
        <p:spPr>
          <a:xfrm>
            <a:off x="457200" y="1219200"/>
            <a:ext cx="8229600" cy="4525963"/>
          </a:xfrm>
        </p:spPr>
        <p:txBody>
          <a:bodyPr>
            <a:normAutofit/>
          </a:bodyPr>
          <a:lstStyle/>
          <a:p>
            <a:r>
              <a:rPr lang="en-US" sz="2800" dirty="0" smtClean="0"/>
              <a:t>This hearing screening method requires a response from the child; typically dropping a block into a bucket when they hear a beep through earphones. </a:t>
            </a:r>
          </a:p>
          <a:p>
            <a:r>
              <a:rPr lang="en-US" sz="2800" dirty="0" smtClean="0"/>
              <a:t>Pure tone hearing screening methods are usually successful with typically developing 3 year olds. Success is possible with some children as young as 24-30 months. </a:t>
            </a:r>
          </a:p>
        </p:txBody>
      </p:sp>
      <p:pic>
        <p:nvPicPr>
          <p:cNvPr id="75778" name="Picture 2" descr="http://westernpa.easterseals.com/images/content/pagebuilder/1175065.jpg"/>
          <p:cNvPicPr>
            <a:picLocks noChangeAspect="1" noChangeArrowheads="1"/>
          </p:cNvPicPr>
          <p:nvPr/>
        </p:nvPicPr>
        <p:blipFill>
          <a:blip r:embed="rId2" cstate="print"/>
          <a:srcRect/>
          <a:stretch>
            <a:fillRect/>
          </a:stretch>
        </p:blipFill>
        <p:spPr bwMode="auto">
          <a:xfrm>
            <a:off x="3200400" y="4019550"/>
            <a:ext cx="3524250" cy="283845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Otoacoustic emissions (OAE)</a:t>
            </a:r>
            <a:br>
              <a:rPr lang="en-US" dirty="0" smtClean="0"/>
            </a:br>
            <a:endParaRPr lang="en-US" dirty="0"/>
          </a:p>
        </p:txBody>
      </p:sp>
      <p:sp>
        <p:nvSpPr>
          <p:cNvPr id="3" name="Content Placeholder 2"/>
          <p:cNvSpPr>
            <a:spLocks noGrp="1"/>
          </p:cNvSpPr>
          <p:nvPr>
            <p:ph idx="1"/>
          </p:nvPr>
        </p:nvSpPr>
        <p:spPr>
          <a:xfrm>
            <a:off x="533400" y="685800"/>
            <a:ext cx="8229600" cy="2666999"/>
          </a:xfrm>
        </p:spPr>
        <p:txBody>
          <a:bodyPr>
            <a:normAutofit/>
          </a:bodyPr>
          <a:lstStyle/>
          <a:p>
            <a:pPr>
              <a:buNone/>
            </a:pPr>
            <a:r>
              <a:rPr lang="en-US" sz="2800" dirty="0"/>
              <a:t>A</a:t>
            </a:r>
            <a:r>
              <a:rPr lang="en-US" sz="2800" dirty="0" smtClean="0"/>
              <a:t> small tip into the ear as the child listens to a soft clicking. A healthy cochlea will send back a very soft echo that is measured by a microphone. The test provides information about how the child is hearing, but does not tell how much hearing or the type of hearing loss.</a:t>
            </a:r>
          </a:p>
        </p:txBody>
      </p:sp>
      <p:pic>
        <p:nvPicPr>
          <p:cNvPr id="72706" name="Picture 2"/>
          <p:cNvPicPr>
            <a:picLocks noChangeAspect="1" noChangeArrowheads="1"/>
          </p:cNvPicPr>
          <p:nvPr/>
        </p:nvPicPr>
        <p:blipFill>
          <a:blip r:embed="rId2" cstate="print">
            <a:grayscl/>
          </a:blip>
          <a:srcRect/>
          <a:stretch>
            <a:fillRect/>
          </a:stretch>
        </p:blipFill>
        <p:spPr bwMode="auto">
          <a:xfrm>
            <a:off x="1828800" y="3352800"/>
            <a:ext cx="5257800" cy="3273238"/>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Tympanometry</a:t>
            </a:r>
            <a:endParaRPr lang="en-US" dirty="0"/>
          </a:p>
        </p:txBody>
      </p:sp>
      <p:sp>
        <p:nvSpPr>
          <p:cNvPr id="3" name="Content Placeholder 2"/>
          <p:cNvSpPr>
            <a:spLocks noGrp="1"/>
          </p:cNvSpPr>
          <p:nvPr>
            <p:ph idx="1"/>
          </p:nvPr>
        </p:nvSpPr>
        <p:spPr>
          <a:xfrm>
            <a:off x="457200" y="1447800"/>
            <a:ext cx="8229600" cy="5410200"/>
          </a:xfrm>
        </p:spPr>
        <p:txBody>
          <a:bodyPr>
            <a:normAutofit lnSpcReduction="10000"/>
          </a:bodyPr>
          <a:lstStyle/>
          <a:p>
            <a:r>
              <a:rPr lang="en-US" dirty="0" smtClean="0"/>
              <a:t>Tympanometry checks how well the		 eardrum moves and how well the eardrum and middle ear system send sound to the inner part of the ear.</a:t>
            </a:r>
          </a:p>
          <a:p>
            <a:r>
              <a:rPr lang="en-US" dirty="0" smtClean="0"/>
              <a:t>Tympanometry does not tell if a child is hearing or not. It indicates if there is fluid in the middle ear which can cause temporary hearing loss. </a:t>
            </a:r>
          </a:p>
          <a:p>
            <a:r>
              <a:rPr lang="en-US" dirty="0" smtClean="0"/>
              <a:t>It can also tell the size of the child's ear canal. If the child has tubes, the test shows that the tubes are working right.</a:t>
            </a:r>
            <a:endParaRPr lang="en-US" dirty="0"/>
          </a:p>
        </p:txBody>
      </p:sp>
      <p:pic>
        <p:nvPicPr>
          <p:cNvPr id="74753" name="Picture 1" descr="C:\Users\karen\AppData\Local\Microsoft\Windows\Temporary Internet Files\Content.IE5\31E6SRN2\MC900286858[1].wmf"/>
          <p:cNvPicPr>
            <a:picLocks noChangeAspect="1" noChangeArrowheads="1"/>
          </p:cNvPicPr>
          <p:nvPr/>
        </p:nvPicPr>
        <p:blipFill>
          <a:blip r:embed="rId2" cstate="print"/>
          <a:srcRect/>
          <a:stretch>
            <a:fillRect/>
          </a:stretch>
        </p:blipFill>
        <p:spPr bwMode="auto">
          <a:xfrm>
            <a:off x="6858000" y="381000"/>
            <a:ext cx="1947871" cy="1705069"/>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  Tympanometry</a:t>
            </a:r>
            <a:endParaRPr lang="en-US" dirty="0"/>
          </a:p>
        </p:txBody>
      </p:sp>
      <p:pic>
        <p:nvPicPr>
          <p:cNvPr id="73730" name="Picture 2" descr="http://files.beinspace.webnode.com/200000037-cd68ece62d/Tympanometer.gif"/>
          <p:cNvPicPr>
            <a:picLocks noChangeAspect="1" noChangeArrowheads="1"/>
          </p:cNvPicPr>
          <p:nvPr/>
        </p:nvPicPr>
        <p:blipFill>
          <a:blip r:embed="rId3" cstate="print"/>
          <a:srcRect/>
          <a:stretch>
            <a:fillRect/>
          </a:stretch>
        </p:blipFill>
        <p:spPr bwMode="auto">
          <a:xfrm>
            <a:off x="1295400" y="4267200"/>
            <a:ext cx="1724025" cy="2076450"/>
          </a:xfrm>
          <a:prstGeom prst="rect">
            <a:avLst/>
          </a:prstGeom>
          <a:noFill/>
        </p:spPr>
      </p:pic>
      <p:pic>
        <p:nvPicPr>
          <p:cNvPr id="73732" name="Picture 4" descr="http://www.iq-trade.org/products/04_gr/04.jpg"/>
          <p:cNvPicPr>
            <a:picLocks noChangeAspect="1" noChangeArrowheads="1"/>
          </p:cNvPicPr>
          <p:nvPr/>
        </p:nvPicPr>
        <p:blipFill>
          <a:blip r:embed="rId4" cstate="print"/>
          <a:srcRect/>
          <a:stretch>
            <a:fillRect/>
          </a:stretch>
        </p:blipFill>
        <p:spPr bwMode="auto">
          <a:xfrm>
            <a:off x="1219200" y="1676400"/>
            <a:ext cx="3836096" cy="2333626"/>
          </a:xfrm>
          <a:prstGeom prst="rect">
            <a:avLst/>
          </a:prstGeom>
          <a:noFill/>
        </p:spPr>
      </p:pic>
      <p:pic>
        <p:nvPicPr>
          <p:cNvPr id="73734" name="Picture 6" descr="http://www.theicecreamrun.com/images/tympanometer.jpg"/>
          <p:cNvPicPr>
            <a:picLocks noChangeAspect="1" noChangeArrowheads="1"/>
          </p:cNvPicPr>
          <p:nvPr/>
        </p:nvPicPr>
        <p:blipFill>
          <a:blip r:embed="rId5" cstate="print"/>
          <a:srcRect l="53704" t="37306"/>
          <a:stretch>
            <a:fillRect/>
          </a:stretch>
        </p:blipFill>
        <p:spPr bwMode="auto">
          <a:xfrm>
            <a:off x="6781800" y="381000"/>
            <a:ext cx="1905000" cy="2305051"/>
          </a:xfrm>
          <a:prstGeom prst="rect">
            <a:avLst/>
          </a:prstGeom>
          <a:noFill/>
        </p:spPr>
      </p:pic>
      <p:pic>
        <p:nvPicPr>
          <p:cNvPr id="73736" name="Picture 8" descr="http://acoustimedical.com/images/d/2263/OAE-EroPro_Tymp_sm.jpg"/>
          <p:cNvPicPr>
            <a:picLocks noChangeAspect="1" noChangeArrowheads="1"/>
          </p:cNvPicPr>
          <p:nvPr/>
        </p:nvPicPr>
        <p:blipFill>
          <a:blip r:embed="rId6" cstate="print"/>
          <a:srcRect/>
          <a:stretch>
            <a:fillRect/>
          </a:stretch>
        </p:blipFill>
        <p:spPr bwMode="auto">
          <a:xfrm>
            <a:off x="4038600" y="4191000"/>
            <a:ext cx="2667000" cy="2257426"/>
          </a:xfrm>
          <a:prstGeom prst="rect">
            <a:avLst/>
          </a:prstGeom>
          <a:noFill/>
          <a:ln>
            <a:solidFill>
              <a:schemeClr val="tx1"/>
            </a:solidFill>
          </a:ln>
        </p:spPr>
      </p:pic>
      <p:sp>
        <p:nvSpPr>
          <p:cNvPr id="9" name="TextBox 8"/>
          <p:cNvSpPr txBox="1"/>
          <p:nvPr/>
        </p:nvSpPr>
        <p:spPr>
          <a:xfrm>
            <a:off x="7010400" y="4343400"/>
            <a:ext cx="2060051" cy="1384995"/>
          </a:xfrm>
          <a:prstGeom prst="rect">
            <a:avLst/>
          </a:prstGeom>
          <a:noFill/>
        </p:spPr>
        <p:txBody>
          <a:bodyPr wrap="none" rtlCol="0">
            <a:spAutoFit/>
          </a:bodyPr>
          <a:lstStyle/>
          <a:p>
            <a:r>
              <a:rPr lang="en-US" sz="2800" dirty="0" smtClean="0"/>
              <a:t>OAE/</a:t>
            </a:r>
            <a:r>
              <a:rPr lang="en-US" sz="2800" dirty="0" err="1" smtClean="0"/>
              <a:t>tymp</a:t>
            </a:r>
            <a:endParaRPr lang="en-US" sz="2800" dirty="0" smtClean="0"/>
          </a:p>
          <a:p>
            <a:r>
              <a:rPr lang="en-US" sz="2800" dirty="0" smtClean="0"/>
              <a:t>Combination</a:t>
            </a:r>
          </a:p>
          <a:p>
            <a:r>
              <a:rPr lang="en-US" sz="2800" dirty="0" smtClean="0"/>
              <a:t>unit</a:t>
            </a:r>
            <a:endParaRPr lang="en-US" sz="2800" dirty="0"/>
          </a:p>
        </p:txBody>
      </p:sp>
      <p:cxnSp>
        <p:nvCxnSpPr>
          <p:cNvPr id="11" name="Straight Arrow Connector 10"/>
          <p:cNvCxnSpPr>
            <a:stCxn id="9" idx="2"/>
          </p:cNvCxnSpPr>
          <p:nvPr/>
        </p:nvCxnSpPr>
        <p:spPr>
          <a:xfrm rot="5400000">
            <a:off x="7455911" y="5206684"/>
            <a:ext cx="62805" cy="110622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639762"/>
          </a:xfrm>
        </p:spPr>
        <p:txBody>
          <a:bodyPr>
            <a:normAutofit fontScale="90000"/>
          </a:bodyPr>
          <a:lstStyle/>
          <a:p>
            <a:r>
              <a:rPr lang="en-US" sz="3600" b="1" dirty="0" smtClean="0"/>
              <a:t>Informal observation and </a:t>
            </a:r>
            <a:br>
              <a:rPr lang="en-US" sz="3600" b="1" dirty="0" smtClean="0"/>
            </a:br>
            <a:r>
              <a:rPr lang="en-US" sz="3600" b="1" dirty="0" smtClean="0"/>
              <a:t>parent interview PROS &amp; CONS</a:t>
            </a:r>
            <a:endParaRPr lang="en-US" sz="3600" b="1" dirty="0"/>
          </a:p>
        </p:txBody>
      </p:sp>
      <p:sp>
        <p:nvSpPr>
          <p:cNvPr id="3" name="Content Placeholder 2"/>
          <p:cNvSpPr>
            <a:spLocks noGrp="1"/>
          </p:cNvSpPr>
          <p:nvPr>
            <p:ph idx="1"/>
          </p:nvPr>
        </p:nvSpPr>
        <p:spPr>
          <a:xfrm>
            <a:off x="457200" y="1219200"/>
            <a:ext cx="8229600" cy="5334000"/>
          </a:xfrm>
        </p:spPr>
        <p:txBody>
          <a:bodyPr>
            <a:normAutofit fontScale="92500" lnSpcReduction="20000"/>
          </a:bodyPr>
          <a:lstStyle/>
          <a:p>
            <a:r>
              <a:rPr lang="en-US" dirty="0" smtClean="0"/>
              <a:t>PRO – minimal training, no equipment cost</a:t>
            </a:r>
          </a:p>
          <a:p>
            <a:r>
              <a:rPr lang="en-US" dirty="0" smtClean="0"/>
              <a:t>PRO - family centered; assumes parents are aware if a hearing problem is present</a:t>
            </a:r>
          </a:p>
          <a:p>
            <a:r>
              <a:rPr lang="en-US" dirty="0" smtClean="0"/>
              <a:t>CON - Hearing reduces the size of a child’s listening bubble. For all but the children with severe to profound degrees of deafness, there will be conditions under which they are observed to respond to sound. </a:t>
            </a:r>
          </a:p>
          <a:p>
            <a:r>
              <a:rPr lang="en-US" dirty="0" smtClean="0"/>
              <a:t>CON - The younger or less developmentally mature the child, the easier it is to mistakenly assume that hearing is normal.</a:t>
            </a:r>
          </a:p>
          <a:p>
            <a:r>
              <a:rPr lang="en-US" dirty="0" smtClean="0"/>
              <a:t>CON – Does not meet the requirement for professionally objective assessment criteria.</a:t>
            </a:r>
            <a:endParaRPr lang="en-US" dirty="0"/>
          </a:p>
        </p:txBody>
      </p:sp>
      <p:pic>
        <p:nvPicPr>
          <p:cNvPr id="80897" name="Picture 1" descr="C:\Program Files (x86)\Microsoft Office\MEDIA\CAGCAT10\j0300840.wmf"/>
          <p:cNvPicPr>
            <a:picLocks noChangeAspect="1" noChangeArrowheads="1"/>
          </p:cNvPicPr>
          <p:nvPr/>
        </p:nvPicPr>
        <p:blipFill>
          <a:blip r:embed="rId3" cstate="print"/>
          <a:srcRect/>
          <a:stretch>
            <a:fillRect/>
          </a:stretch>
        </p:blipFill>
        <p:spPr bwMode="auto">
          <a:xfrm>
            <a:off x="7328916" y="0"/>
            <a:ext cx="1815084" cy="1528877"/>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C requirements continued</a:t>
            </a:r>
            <a:endParaRPr lang="en-US" dirty="0"/>
          </a:p>
        </p:txBody>
      </p:sp>
      <p:sp>
        <p:nvSpPr>
          <p:cNvPr id="3" name="Content Placeholder 2"/>
          <p:cNvSpPr>
            <a:spLocks noGrp="1"/>
          </p:cNvSpPr>
          <p:nvPr>
            <p:ph idx="1"/>
          </p:nvPr>
        </p:nvSpPr>
        <p:spPr/>
        <p:txBody>
          <a:bodyPr>
            <a:normAutofit fontScale="92500" lnSpcReduction="20000"/>
          </a:bodyPr>
          <a:lstStyle/>
          <a:p>
            <a:r>
              <a:rPr lang="en-US" dirty="0"/>
              <a:t>In addition, for a child who has been evaluated for the first time and determined eligible under Part C, an individualized family service plan (IFSP) </a:t>
            </a:r>
            <a:r>
              <a:rPr lang="en-US" dirty="0" smtClean="0"/>
              <a:t>must </a:t>
            </a:r>
            <a:r>
              <a:rPr lang="en-US" dirty="0"/>
              <a:t>include “a statement of the child’s present level of physical development (including vision, </a:t>
            </a:r>
            <a:r>
              <a:rPr lang="en-US" b="1" u="sng" dirty="0">
                <a:solidFill>
                  <a:srgbClr val="FF0000"/>
                </a:solidFill>
              </a:rPr>
              <a:t>hearing</a:t>
            </a:r>
            <a:r>
              <a:rPr lang="en-US" dirty="0"/>
              <a:t>, and health status), cognitive development, communication development, social or emotional development, and adaptive development. … </a:t>
            </a:r>
            <a:r>
              <a:rPr lang="en-US" b="1" dirty="0">
                <a:solidFill>
                  <a:srgbClr val="FF0000"/>
                </a:solidFill>
              </a:rPr>
              <a:t>This statement must be based on professionally acceptable </a:t>
            </a:r>
            <a:r>
              <a:rPr lang="en-US" b="1" u="sng" dirty="0">
                <a:solidFill>
                  <a:srgbClr val="FF0000"/>
                </a:solidFill>
              </a:rPr>
              <a:t>objective</a:t>
            </a:r>
            <a:r>
              <a:rPr lang="en-US" b="1" dirty="0">
                <a:solidFill>
                  <a:srgbClr val="FF0000"/>
                </a:solidFill>
              </a:rPr>
              <a:t> criteria</a:t>
            </a:r>
            <a:r>
              <a:rPr lang="en-US" dirty="0"/>
              <a:t>.”  34 CFR §303.344(a).</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Checklist  PROS &amp; CONS</a:t>
            </a:r>
            <a:endParaRPr lang="en-US" dirty="0"/>
          </a:p>
        </p:txBody>
      </p:sp>
      <p:sp>
        <p:nvSpPr>
          <p:cNvPr id="3" name="Content Placeholder 2"/>
          <p:cNvSpPr>
            <a:spLocks noGrp="1"/>
          </p:cNvSpPr>
          <p:nvPr>
            <p:ph idx="1"/>
          </p:nvPr>
        </p:nvSpPr>
        <p:spPr>
          <a:xfrm>
            <a:off x="457200" y="1447800"/>
            <a:ext cx="8229600" cy="5105400"/>
          </a:xfrm>
        </p:spPr>
        <p:txBody>
          <a:bodyPr>
            <a:normAutofit lnSpcReduction="10000"/>
          </a:bodyPr>
          <a:lstStyle/>
          <a:p>
            <a:r>
              <a:rPr lang="en-US" sz="2800" dirty="0" smtClean="0"/>
              <a:t>PRO – inexpensive, requiring only copying costs</a:t>
            </a:r>
          </a:p>
          <a:p>
            <a:r>
              <a:rPr lang="en-US" sz="2800" dirty="0" smtClean="0"/>
              <a:t>PRO – minimal training needed </a:t>
            </a:r>
          </a:p>
          <a:p>
            <a:r>
              <a:rPr lang="en-US" sz="2800" dirty="0" smtClean="0"/>
              <a:t>PRO – provides a systematic means for the IFSP team to consider functional hearing ability that can be applied across early intervention programs</a:t>
            </a:r>
          </a:p>
          <a:p>
            <a:r>
              <a:rPr lang="en-US" sz="2800" dirty="0" smtClean="0"/>
              <a:t>CON -  </a:t>
            </a:r>
            <a:r>
              <a:rPr lang="en-US" sz="2800" dirty="0"/>
              <a:t>U</a:t>
            </a:r>
            <a:r>
              <a:rPr lang="en-US" sz="2800" dirty="0" smtClean="0"/>
              <a:t>sing </a:t>
            </a:r>
            <a:r>
              <a:rPr lang="en-US" sz="2800" dirty="0"/>
              <a:t>parent questionnaires </a:t>
            </a:r>
            <a:r>
              <a:rPr lang="en-US" sz="2800" dirty="0" smtClean="0"/>
              <a:t>found </a:t>
            </a:r>
            <a:r>
              <a:rPr lang="en-US" sz="2800" dirty="0"/>
              <a:t>that this method of identification misses at least 80% of mild hearing loss </a:t>
            </a:r>
            <a:r>
              <a:rPr lang="en-US" sz="2800" dirty="0" smtClean="0"/>
              <a:t>or </a:t>
            </a:r>
            <a:r>
              <a:rPr lang="en-US" sz="2800" dirty="0"/>
              <a:t>does not differentiate between those with and without hearing </a:t>
            </a:r>
            <a:r>
              <a:rPr lang="en-US" sz="2800" dirty="0" smtClean="0"/>
              <a:t>loss.</a:t>
            </a:r>
          </a:p>
          <a:p>
            <a:r>
              <a:rPr lang="en-US" sz="2800" dirty="0" smtClean="0"/>
              <a:t>CON – Does not meet the requirement for professionally objective assessment criteria.</a:t>
            </a:r>
          </a:p>
          <a:p>
            <a:endParaRPr lang="en-US" sz="2800" dirty="0"/>
          </a:p>
        </p:txBody>
      </p:sp>
      <p:pic>
        <p:nvPicPr>
          <p:cNvPr id="4" name="Picture 1" descr="C:\Program Files (x86)\Microsoft Office\MEDIA\CAGCAT10\j0300840.wmf"/>
          <p:cNvPicPr>
            <a:picLocks noChangeAspect="1" noChangeArrowheads="1"/>
          </p:cNvPicPr>
          <p:nvPr/>
        </p:nvPicPr>
        <p:blipFill>
          <a:blip r:embed="rId3" cstate="print"/>
          <a:srcRect/>
          <a:stretch>
            <a:fillRect/>
          </a:stretch>
        </p:blipFill>
        <p:spPr bwMode="auto">
          <a:xfrm>
            <a:off x="7328916" y="0"/>
            <a:ext cx="1815084" cy="1528877"/>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normAutofit fontScale="90000"/>
          </a:bodyPr>
          <a:lstStyle/>
          <a:p>
            <a:r>
              <a:rPr lang="en-US" dirty="0" smtClean="0"/>
              <a:t>Traditional pure tone hearing screening  PROS &amp; CONS</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n-US" dirty="0" smtClean="0"/>
              <a:t>PRO – many schools and Health Departments already have access to this equipment due to school hearing screening</a:t>
            </a:r>
          </a:p>
          <a:p>
            <a:r>
              <a:rPr lang="en-US" dirty="0" smtClean="0"/>
              <a:t>PRO – considered the optimal choice for identifying hearing loss in preschool and school age because it can identify even mild loss</a:t>
            </a:r>
          </a:p>
          <a:p>
            <a:r>
              <a:rPr lang="en-US" dirty="0" smtClean="0"/>
              <a:t>CON – </a:t>
            </a:r>
            <a:r>
              <a:rPr lang="en-US" dirty="0"/>
              <a:t>M</a:t>
            </a:r>
            <a:r>
              <a:rPr lang="en-US" dirty="0" smtClean="0"/>
              <a:t>any three year olds are challenging to screen and populations younger than three are too difficult to test effectively in mass screening</a:t>
            </a:r>
          </a:p>
          <a:p>
            <a:r>
              <a:rPr lang="en-US" dirty="0" smtClean="0"/>
              <a:t>CON - Even more challenging to successfully screen developmentally delayed populations</a:t>
            </a:r>
            <a:endParaRPr lang="en-US" dirty="0"/>
          </a:p>
        </p:txBody>
      </p:sp>
      <p:pic>
        <p:nvPicPr>
          <p:cNvPr id="4" name="Picture 1" descr="C:\Program Files (x86)\Microsoft Office\MEDIA\CAGCAT10\j0300840.wmf"/>
          <p:cNvPicPr>
            <a:picLocks noChangeAspect="1" noChangeArrowheads="1"/>
          </p:cNvPicPr>
          <p:nvPr/>
        </p:nvPicPr>
        <p:blipFill>
          <a:blip r:embed="rId3" cstate="print"/>
          <a:srcRect/>
          <a:stretch>
            <a:fillRect/>
          </a:stretch>
        </p:blipFill>
        <p:spPr bwMode="auto">
          <a:xfrm>
            <a:off x="7328916" y="0"/>
            <a:ext cx="1815084" cy="1528877"/>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OAE PROS</a:t>
            </a:r>
            <a:endParaRPr lang="en-US" dirty="0"/>
          </a:p>
        </p:txBody>
      </p:sp>
      <p:sp>
        <p:nvSpPr>
          <p:cNvPr id="3" name="Content Placeholder 2"/>
          <p:cNvSpPr>
            <a:spLocks noGrp="1"/>
          </p:cNvSpPr>
          <p:nvPr>
            <p:ph idx="1"/>
          </p:nvPr>
        </p:nvSpPr>
        <p:spPr/>
        <p:txBody>
          <a:bodyPr/>
          <a:lstStyle/>
          <a:p>
            <a:r>
              <a:rPr lang="en-US" dirty="0" smtClean="0"/>
              <a:t>PRO – meets the requirement for professionally objective assessment criteria. </a:t>
            </a:r>
          </a:p>
          <a:p>
            <a:r>
              <a:rPr lang="en-US" dirty="0" smtClean="0"/>
              <a:t>PRO – quick and painless, often successfully completed by trained personnel using distraction techniques (child looking at video)</a:t>
            </a:r>
          </a:p>
          <a:p>
            <a:r>
              <a:rPr lang="en-US" dirty="0" smtClean="0"/>
              <a:t>PRO - Equipment applies pass/fail criteria preventing screening personnel from making this judgment</a:t>
            </a:r>
            <a:endParaRPr lang="en-US" dirty="0"/>
          </a:p>
        </p:txBody>
      </p:sp>
      <p:pic>
        <p:nvPicPr>
          <p:cNvPr id="4" name="Picture 1" descr="C:\Program Files (x86)\Microsoft Office\MEDIA\CAGCAT10\j0300840.wmf"/>
          <p:cNvPicPr>
            <a:picLocks noChangeAspect="1" noChangeArrowheads="1"/>
          </p:cNvPicPr>
          <p:nvPr/>
        </p:nvPicPr>
        <p:blipFill>
          <a:blip r:embed="rId2" cstate="print"/>
          <a:srcRect/>
          <a:stretch>
            <a:fillRect/>
          </a:stretch>
        </p:blipFill>
        <p:spPr bwMode="auto">
          <a:xfrm>
            <a:off x="7328916" y="0"/>
            <a:ext cx="1815084" cy="1528877"/>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OAE CONS</a:t>
            </a:r>
            <a:endParaRPr lang="en-US" dirty="0"/>
          </a:p>
        </p:txBody>
      </p:sp>
      <p:sp>
        <p:nvSpPr>
          <p:cNvPr id="3" name="Content Placeholder 2"/>
          <p:cNvSpPr>
            <a:spLocks noGrp="1"/>
          </p:cNvSpPr>
          <p:nvPr>
            <p:ph idx="1"/>
          </p:nvPr>
        </p:nvSpPr>
        <p:spPr>
          <a:xfrm>
            <a:off x="457200" y="1600200"/>
            <a:ext cx="8229600" cy="5029200"/>
          </a:xfrm>
        </p:spPr>
        <p:txBody>
          <a:bodyPr>
            <a:normAutofit fontScale="92500" lnSpcReduction="10000"/>
          </a:bodyPr>
          <a:lstStyle/>
          <a:p>
            <a:r>
              <a:rPr lang="en-US" dirty="0" smtClean="0"/>
              <a:t>CON – requires purchase of OAE equipment, tips, cleaner. </a:t>
            </a:r>
          </a:p>
          <a:p>
            <a:r>
              <a:rPr lang="en-US" dirty="0" smtClean="0"/>
              <a:t>CON – requires significant training of personnel otherwise can-not-test rate can be as much as 50%</a:t>
            </a:r>
          </a:p>
          <a:p>
            <a:r>
              <a:rPr lang="en-US" dirty="0" smtClean="0"/>
              <a:t>CON – requires the child to be still and quiet</a:t>
            </a:r>
          </a:p>
          <a:p>
            <a:r>
              <a:rPr lang="en-US" dirty="0" smtClean="0"/>
              <a:t>CON – OAE screening equipment is typically set to identify hearing losses greater than 35-40 dB, so many mild hearing losses are missed</a:t>
            </a:r>
          </a:p>
          <a:p>
            <a:r>
              <a:rPr lang="en-US" dirty="0" smtClean="0"/>
              <a:t>CON – the presence of middle ear fluid or pressure will also cause a screening failure</a:t>
            </a:r>
            <a:endParaRPr lang="en-US" dirty="0"/>
          </a:p>
        </p:txBody>
      </p:sp>
      <p:pic>
        <p:nvPicPr>
          <p:cNvPr id="4" name="Picture 1" descr="C:\Program Files (x86)\Microsoft Office\MEDIA\CAGCAT10\j0300840.wmf"/>
          <p:cNvPicPr>
            <a:picLocks noChangeAspect="1" noChangeArrowheads="1"/>
          </p:cNvPicPr>
          <p:nvPr/>
        </p:nvPicPr>
        <p:blipFill>
          <a:blip r:embed="rId3" cstate="print"/>
          <a:srcRect/>
          <a:stretch>
            <a:fillRect/>
          </a:stretch>
        </p:blipFill>
        <p:spPr bwMode="auto">
          <a:xfrm>
            <a:off x="7328916" y="0"/>
            <a:ext cx="1815084" cy="1528877"/>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010400" cy="1143000"/>
          </a:xfrm>
        </p:spPr>
        <p:txBody>
          <a:bodyPr/>
          <a:lstStyle/>
          <a:p>
            <a:r>
              <a:rPr lang="en-US" dirty="0" smtClean="0"/>
              <a:t>Tympanometry PROS &amp; CONS</a:t>
            </a:r>
            <a:endParaRPr lang="en-US" dirty="0"/>
          </a:p>
        </p:txBody>
      </p:sp>
      <p:sp>
        <p:nvSpPr>
          <p:cNvPr id="3" name="Content Placeholder 2"/>
          <p:cNvSpPr>
            <a:spLocks noGrp="1"/>
          </p:cNvSpPr>
          <p:nvPr>
            <p:ph idx="1"/>
          </p:nvPr>
        </p:nvSpPr>
        <p:spPr>
          <a:xfrm>
            <a:off x="457200" y="1600200"/>
            <a:ext cx="8229600" cy="4953000"/>
          </a:xfrm>
        </p:spPr>
        <p:txBody>
          <a:bodyPr>
            <a:normAutofit fontScale="85000" lnSpcReduction="10000"/>
          </a:bodyPr>
          <a:lstStyle/>
          <a:p>
            <a:r>
              <a:rPr lang="en-US" dirty="0" smtClean="0"/>
              <a:t>PRO – use of tympanometry in conjunction with OAE screening will differentiate children who are likely failing from middle ear effusion from those who are likely to have permanent hearing loss</a:t>
            </a:r>
          </a:p>
          <a:p>
            <a:r>
              <a:rPr lang="en-US" dirty="0" smtClean="0"/>
              <a:t>PRO – quick, painless and is not as sensitive to movement or background noise as OAE</a:t>
            </a:r>
          </a:p>
          <a:p>
            <a:r>
              <a:rPr lang="en-US" dirty="0" smtClean="0"/>
              <a:t>CON – NOT a hearing test</a:t>
            </a:r>
          </a:p>
          <a:p>
            <a:r>
              <a:rPr lang="en-US" dirty="0" smtClean="0"/>
              <a:t>CON – requires purchase of equipment, tips, cleaner</a:t>
            </a:r>
          </a:p>
          <a:p>
            <a:r>
              <a:rPr lang="en-US" dirty="0" smtClean="0"/>
              <a:t>CON - requires training on how to use equipment</a:t>
            </a:r>
          </a:p>
          <a:p>
            <a:r>
              <a:rPr lang="en-US" dirty="0" smtClean="0"/>
              <a:t>CON – should be done in conjunction with otoscopy to identify possible draining ears or those with holes in the eardrum</a:t>
            </a:r>
            <a:endParaRPr lang="en-US" dirty="0"/>
          </a:p>
        </p:txBody>
      </p:sp>
      <p:pic>
        <p:nvPicPr>
          <p:cNvPr id="4" name="Picture 1" descr="C:\Program Files (x86)\Microsoft Office\MEDIA\CAGCAT10\j0300840.wmf"/>
          <p:cNvPicPr>
            <a:picLocks noChangeAspect="1" noChangeArrowheads="1"/>
          </p:cNvPicPr>
          <p:nvPr/>
        </p:nvPicPr>
        <p:blipFill>
          <a:blip r:embed="rId3" cstate="print"/>
          <a:srcRect/>
          <a:stretch>
            <a:fillRect/>
          </a:stretch>
        </p:blipFill>
        <p:spPr bwMode="auto">
          <a:xfrm>
            <a:off x="7328916" y="0"/>
            <a:ext cx="1815084" cy="1528877"/>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Implementation Costs &amp; Issues 0-5</a:t>
            </a:r>
            <a:endParaRPr lang="en-US" dirty="0"/>
          </a:p>
        </p:txBody>
      </p:sp>
      <p:sp>
        <p:nvSpPr>
          <p:cNvPr id="3" name="Content Placeholder 2"/>
          <p:cNvSpPr>
            <a:spLocks noGrp="1"/>
          </p:cNvSpPr>
          <p:nvPr>
            <p:ph idx="1"/>
          </p:nvPr>
        </p:nvSpPr>
        <p:spPr>
          <a:xfrm>
            <a:off x="228600" y="1295400"/>
            <a:ext cx="8610600" cy="5562600"/>
          </a:xfrm>
        </p:spPr>
        <p:txBody>
          <a:bodyPr>
            <a:normAutofit lnSpcReduction="10000"/>
          </a:bodyPr>
          <a:lstStyle/>
          <a:p>
            <a:pPr>
              <a:buNone/>
            </a:pPr>
            <a:r>
              <a:rPr lang="en-US" b="1" dirty="0" smtClean="0"/>
              <a:t>Checklist/Parent Interview/Observation method</a:t>
            </a:r>
          </a:p>
          <a:p>
            <a:r>
              <a:rPr lang="en-US" u="sng" dirty="0" smtClean="0"/>
              <a:t>Cost </a:t>
            </a:r>
          </a:p>
          <a:p>
            <a:pPr lvl="1"/>
            <a:r>
              <a:rPr lang="en-US" dirty="0" smtClean="0"/>
              <a:t>Minimal cost for materials and training</a:t>
            </a:r>
          </a:p>
          <a:p>
            <a:pPr lvl="1"/>
            <a:r>
              <a:rPr lang="en-US" dirty="0" smtClean="0"/>
              <a:t>Possible litigation for missed hearing loss</a:t>
            </a:r>
            <a:endParaRPr lang="en-US" u="sng" dirty="0" smtClean="0"/>
          </a:p>
          <a:p>
            <a:r>
              <a:rPr lang="en-US" u="sng" dirty="0" smtClean="0"/>
              <a:t>Issues</a:t>
            </a:r>
          </a:p>
          <a:p>
            <a:pPr lvl="1"/>
            <a:r>
              <a:rPr lang="en-US" dirty="0" smtClean="0"/>
              <a:t>Does not meet requirement for objective assessment criteria</a:t>
            </a:r>
          </a:p>
          <a:p>
            <a:pPr lvl="1"/>
            <a:r>
              <a:rPr lang="en-US" dirty="0" smtClean="0"/>
              <a:t>Miss/hit rate approximately 80/20 (permanent loss)</a:t>
            </a:r>
          </a:p>
          <a:p>
            <a:pPr lvl="1"/>
            <a:r>
              <a:rPr lang="en-US" dirty="0" smtClean="0"/>
              <a:t>Individual cost to children in terms of limitations on potential progress due to hearing loss, despite provision of quality early intervention services</a:t>
            </a:r>
          </a:p>
          <a:p>
            <a:pPr lvl="1"/>
            <a:endParaRPr lang="en-US" dirty="0" smtClean="0"/>
          </a:p>
          <a:p>
            <a:pPr>
              <a:buNone/>
            </a:pPr>
            <a:endParaRPr lang="en-US" dirty="0"/>
          </a:p>
        </p:txBody>
      </p:sp>
      <p:pic>
        <p:nvPicPr>
          <p:cNvPr id="87042" name="Picture 2" descr="C:\Users\karen\AppData\Local\Microsoft\Windows\Temporary Internet Files\Content.IE5\M7SVFTFI\MC900441459[1].png"/>
          <p:cNvPicPr>
            <a:picLocks noChangeAspect="1" noChangeArrowheads="1"/>
          </p:cNvPicPr>
          <p:nvPr/>
        </p:nvPicPr>
        <p:blipFill>
          <a:blip r:embed="rId3" cstate="print"/>
          <a:srcRect/>
          <a:stretch>
            <a:fillRect/>
          </a:stretch>
        </p:blipFill>
        <p:spPr bwMode="auto">
          <a:xfrm>
            <a:off x="1524000" y="1752600"/>
            <a:ext cx="762853" cy="762853"/>
          </a:xfrm>
          <a:prstGeom prst="rect">
            <a:avLst/>
          </a:prstGeom>
          <a:noFill/>
        </p:spPr>
      </p:pic>
      <p:pic>
        <p:nvPicPr>
          <p:cNvPr id="87043" name="Picture 3" descr="C:\Users\karen\AppData\Local\Microsoft\Windows\Temporary Internet Files\Content.IE5\UDLUE5ML\MC900434750[1].png"/>
          <p:cNvPicPr>
            <a:picLocks noChangeAspect="1" noChangeArrowheads="1"/>
          </p:cNvPicPr>
          <p:nvPr/>
        </p:nvPicPr>
        <p:blipFill>
          <a:blip r:embed="rId4" cstate="print"/>
          <a:srcRect/>
          <a:stretch>
            <a:fillRect/>
          </a:stretch>
        </p:blipFill>
        <p:spPr bwMode="auto">
          <a:xfrm>
            <a:off x="2057400" y="3276600"/>
            <a:ext cx="609457" cy="609457"/>
          </a:xfrm>
          <a:prstGeom prst="rect">
            <a:avLst/>
          </a:prstGeom>
          <a:noFill/>
        </p:spPr>
      </p:pic>
      <p:pic>
        <p:nvPicPr>
          <p:cNvPr id="6" name="Picture 3" descr="C:\Users\karen\AppData\Local\Microsoft\Windows\Temporary Internet Files\Content.IE5\UDLUE5ML\MC900434750[1].png"/>
          <p:cNvPicPr>
            <a:picLocks noChangeAspect="1" noChangeArrowheads="1"/>
          </p:cNvPicPr>
          <p:nvPr/>
        </p:nvPicPr>
        <p:blipFill>
          <a:blip r:embed="rId4" cstate="print"/>
          <a:srcRect/>
          <a:stretch>
            <a:fillRect/>
          </a:stretch>
        </p:blipFill>
        <p:spPr bwMode="auto">
          <a:xfrm>
            <a:off x="2667000" y="3276600"/>
            <a:ext cx="609457" cy="609457"/>
          </a:xfrm>
          <a:prstGeom prst="rect">
            <a:avLst/>
          </a:prstGeom>
          <a:noFill/>
        </p:spPr>
      </p:pic>
      <p:pic>
        <p:nvPicPr>
          <p:cNvPr id="7" name="Picture 3" descr="C:\Users\karen\AppData\Local\Microsoft\Windows\Temporary Internet Files\Content.IE5\UDLUE5ML\MC900434750[1].png"/>
          <p:cNvPicPr>
            <a:picLocks noChangeAspect="1" noChangeArrowheads="1"/>
          </p:cNvPicPr>
          <p:nvPr/>
        </p:nvPicPr>
        <p:blipFill>
          <a:blip r:embed="rId4" cstate="print"/>
          <a:srcRect/>
          <a:stretch>
            <a:fillRect/>
          </a:stretch>
        </p:blipFill>
        <p:spPr bwMode="auto">
          <a:xfrm>
            <a:off x="3276600" y="3276600"/>
            <a:ext cx="609457" cy="609457"/>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Implementation Costs &amp; Issues 0-3</a:t>
            </a:r>
            <a:endParaRPr lang="en-US" dirty="0"/>
          </a:p>
        </p:txBody>
      </p:sp>
      <p:sp>
        <p:nvSpPr>
          <p:cNvPr id="3" name="Content Placeholder 2"/>
          <p:cNvSpPr>
            <a:spLocks noGrp="1"/>
          </p:cNvSpPr>
          <p:nvPr>
            <p:ph idx="1"/>
          </p:nvPr>
        </p:nvSpPr>
        <p:spPr>
          <a:xfrm>
            <a:off x="304800" y="838200"/>
            <a:ext cx="8839200" cy="6019800"/>
          </a:xfrm>
        </p:spPr>
        <p:txBody>
          <a:bodyPr>
            <a:normAutofit fontScale="85000" lnSpcReduction="20000"/>
          </a:bodyPr>
          <a:lstStyle/>
          <a:p>
            <a:pPr>
              <a:buNone/>
            </a:pPr>
            <a:r>
              <a:rPr lang="en-US" sz="3300" b="1" dirty="0" smtClean="0"/>
              <a:t>OAE screening method</a:t>
            </a:r>
          </a:p>
          <a:p>
            <a:r>
              <a:rPr lang="en-US" sz="3300" u="sng" dirty="0" smtClean="0"/>
              <a:t>Cost </a:t>
            </a:r>
          </a:p>
          <a:p>
            <a:pPr lvl="1"/>
            <a:r>
              <a:rPr lang="en-US" sz="3300" dirty="0" smtClean="0"/>
              <a:t>Approximately $4500 per OAE screener</a:t>
            </a:r>
          </a:p>
          <a:p>
            <a:pPr lvl="1"/>
            <a:r>
              <a:rPr lang="en-US" sz="3300" dirty="0" smtClean="0"/>
              <a:t>Ongoing costs for tips and tip cleaning time</a:t>
            </a:r>
          </a:p>
          <a:p>
            <a:pPr lvl="1"/>
            <a:r>
              <a:rPr lang="en-US" sz="3300" dirty="0" smtClean="0"/>
              <a:t>Suggest ½ day or more training of screening personnel. Training should include oversight by an experienced and highly trained person during initial use of OAE</a:t>
            </a:r>
          </a:p>
          <a:p>
            <a:pPr lvl="1"/>
            <a:r>
              <a:rPr lang="en-US" sz="3300" dirty="0" smtClean="0"/>
              <a:t>Time needed for repeated follow up screening to see if hearing problem resolves over time as a means of reducing over referral rate due to OAE inability to differentiate transient from permanent hearing loss </a:t>
            </a:r>
          </a:p>
          <a:p>
            <a:r>
              <a:rPr lang="en-US" sz="3300" u="sng" dirty="0" smtClean="0"/>
              <a:t>Issues</a:t>
            </a:r>
            <a:endParaRPr lang="en-US" sz="3300" dirty="0" smtClean="0"/>
          </a:p>
          <a:p>
            <a:pPr lvl="1"/>
            <a:r>
              <a:rPr lang="en-US" sz="3300" dirty="0" smtClean="0"/>
              <a:t>Miss/hit rate 20/80 depending </a:t>
            </a:r>
            <a:endParaRPr lang="en-US" sz="3300" dirty="0"/>
          </a:p>
          <a:p>
            <a:pPr lvl="1"/>
            <a:r>
              <a:rPr lang="en-US" sz="3300" dirty="0" smtClean="0"/>
              <a:t>Rigorous protocol needed for screening/rescreening to manage loss to follow up rate and identify referrals</a:t>
            </a:r>
          </a:p>
          <a:p>
            <a:pPr lvl="1"/>
            <a:endParaRPr lang="en-US" dirty="0" smtClean="0"/>
          </a:p>
          <a:p>
            <a:pPr>
              <a:buNone/>
            </a:pPr>
            <a:endParaRPr lang="en-US" dirty="0"/>
          </a:p>
        </p:txBody>
      </p:sp>
      <p:pic>
        <p:nvPicPr>
          <p:cNvPr id="87042" name="Picture 2" descr="C:\Users\karen\AppData\Local\Microsoft\Windows\Temporary Internet Files\Content.IE5\M7SVFTFI\MC900441459[1].png"/>
          <p:cNvPicPr>
            <a:picLocks noChangeAspect="1" noChangeArrowheads="1"/>
          </p:cNvPicPr>
          <p:nvPr/>
        </p:nvPicPr>
        <p:blipFill>
          <a:blip r:embed="rId3" cstate="print"/>
          <a:srcRect/>
          <a:stretch>
            <a:fillRect/>
          </a:stretch>
        </p:blipFill>
        <p:spPr bwMode="auto">
          <a:xfrm>
            <a:off x="1600200" y="1143000"/>
            <a:ext cx="762853" cy="762853"/>
          </a:xfrm>
          <a:prstGeom prst="rect">
            <a:avLst/>
          </a:prstGeom>
          <a:noFill/>
        </p:spPr>
      </p:pic>
      <p:pic>
        <p:nvPicPr>
          <p:cNvPr id="7" name="Picture 3" descr="C:\Users\karen\AppData\Local\Microsoft\Windows\Temporary Internet Files\Content.IE5\UDLUE5ML\MC900434750[1].png"/>
          <p:cNvPicPr>
            <a:picLocks noChangeAspect="1" noChangeArrowheads="1"/>
          </p:cNvPicPr>
          <p:nvPr/>
        </p:nvPicPr>
        <p:blipFill>
          <a:blip r:embed="rId4" cstate="print"/>
          <a:srcRect/>
          <a:stretch>
            <a:fillRect/>
          </a:stretch>
        </p:blipFill>
        <p:spPr bwMode="auto">
          <a:xfrm>
            <a:off x="1752600" y="4953000"/>
            <a:ext cx="609457" cy="609457"/>
          </a:xfrm>
          <a:prstGeom prst="rect">
            <a:avLst/>
          </a:prstGeom>
          <a:noFill/>
        </p:spPr>
      </p:pic>
      <p:pic>
        <p:nvPicPr>
          <p:cNvPr id="8" name="Picture 2" descr="C:\Users\karen\AppData\Local\Microsoft\Windows\Temporary Internet Files\Content.IE5\M7SVFTFI\MC900441459[1].png"/>
          <p:cNvPicPr>
            <a:picLocks noChangeAspect="1" noChangeArrowheads="1"/>
          </p:cNvPicPr>
          <p:nvPr/>
        </p:nvPicPr>
        <p:blipFill>
          <a:blip r:embed="rId3" cstate="print"/>
          <a:srcRect/>
          <a:stretch>
            <a:fillRect/>
          </a:stretch>
        </p:blipFill>
        <p:spPr bwMode="auto">
          <a:xfrm>
            <a:off x="2590800" y="1143000"/>
            <a:ext cx="762853" cy="762853"/>
          </a:xfrm>
          <a:prstGeom prst="rect">
            <a:avLst/>
          </a:prstGeom>
          <a:noFill/>
        </p:spPr>
      </p:pic>
      <p:pic>
        <p:nvPicPr>
          <p:cNvPr id="9" name="Picture 2" descr="C:\Users\karen\AppData\Local\Microsoft\Windows\Temporary Internet Files\Content.IE5\M7SVFTFI\MC900441459[1].png"/>
          <p:cNvPicPr>
            <a:picLocks noChangeAspect="1" noChangeArrowheads="1"/>
          </p:cNvPicPr>
          <p:nvPr/>
        </p:nvPicPr>
        <p:blipFill>
          <a:blip r:embed="rId3" cstate="print"/>
          <a:srcRect/>
          <a:stretch>
            <a:fillRect/>
          </a:stretch>
        </p:blipFill>
        <p:spPr bwMode="auto">
          <a:xfrm>
            <a:off x="2133600" y="1143000"/>
            <a:ext cx="762853" cy="762853"/>
          </a:xfrm>
          <a:prstGeom prst="rect">
            <a:avLst/>
          </a:prstGeom>
          <a:noFill/>
        </p:spPr>
      </p:pic>
      <p:pic>
        <p:nvPicPr>
          <p:cNvPr id="10" name="Picture 3" descr="C:\Users\karen\AppData\Local\Microsoft\Windows\Temporary Internet Files\Content.IE5\UDLUE5ML\MC900434750[1].png"/>
          <p:cNvPicPr>
            <a:picLocks noChangeAspect="1" noChangeArrowheads="1"/>
          </p:cNvPicPr>
          <p:nvPr/>
        </p:nvPicPr>
        <p:blipFill>
          <a:blip r:embed="rId4" cstate="print"/>
          <a:srcRect/>
          <a:stretch>
            <a:fillRect/>
          </a:stretch>
        </p:blipFill>
        <p:spPr bwMode="auto">
          <a:xfrm>
            <a:off x="2362200" y="4953000"/>
            <a:ext cx="609457" cy="609457"/>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Implementation Costs &amp; Issues 0-3</a:t>
            </a:r>
            <a:endParaRPr lang="en-US" dirty="0"/>
          </a:p>
        </p:txBody>
      </p:sp>
      <p:sp>
        <p:nvSpPr>
          <p:cNvPr id="3" name="Content Placeholder 2"/>
          <p:cNvSpPr>
            <a:spLocks noGrp="1"/>
          </p:cNvSpPr>
          <p:nvPr>
            <p:ph idx="1"/>
          </p:nvPr>
        </p:nvSpPr>
        <p:spPr>
          <a:xfrm>
            <a:off x="381000" y="838200"/>
            <a:ext cx="8305800" cy="6019800"/>
          </a:xfrm>
        </p:spPr>
        <p:txBody>
          <a:bodyPr>
            <a:normAutofit lnSpcReduction="10000"/>
          </a:bodyPr>
          <a:lstStyle/>
          <a:p>
            <a:pPr>
              <a:buNone/>
            </a:pPr>
            <a:r>
              <a:rPr lang="en-US" b="1" dirty="0" smtClean="0"/>
              <a:t>Tympanometry &amp; OAE Screening</a:t>
            </a:r>
          </a:p>
          <a:p>
            <a:r>
              <a:rPr lang="en-US" u="sng" dirty="0" smtClean="0"/>
              <a:t>Cost  </a:t>
            </a:r>
          </a:p>
          <a:p>
            <a:pPr lvl="1"/>
            <a:r>
              <a:rPr lang="en-US" dirty="0" smtClean="0"/>
              <a:t>Approximately $4500 for OAE, $3500 for tympanometer or $7000 for a combined tympanometer/OAE unit</a:t>
            </a:r>
          </a:p>
          <a:p>
            <a:pPr lvl="1"/>
            <a:r>
              <a:rPr lang="en-US" dirty="0" smtClean="0"/>
              <a:t>Ongoing costs for tips (&lt;$50/yr) and tip cleaning time</a:t>
            </a:r>
          </a:p>
          <a:p>
            <a:pPr lvl="1"/>
            <a:r>
              <a:rPr lang="en-US" dirty="0" smtClean="0"/>
              <a:t>Same training needed as OAE screening only</a:t>
            </a:r>
            <a:endParaRPr lang="en-US" u="sng" dirty="0" smtClean="0"/>
          </a:p>
          <a:p>
            <a:r>
              <a:rPr lang="en-US" u="sng" dirty="0" smtClean="0"/>
              <a:t>Issues</a:t>
            </a:r>
          </a:p>
          <a:p>
            <a:pPr lvl="1"/>
            <a:r>
              <a:rPr lang="en-US" dirty="0" smtClean="0"/>
              <a:t>Miss/hit rate of 6/94</a:t>
            </a:r>
          </a:p>
          <a:p>
            <a:pPr lvl="1"/>
            <a:r>
              <a:rPr lang="en-US" dirty="0" smtClean="0"/>
              <a:t>Agency must decide on referral practices and follow up for children with apparent middle ear effusion (fail OAE/tympanometry)</a:t>
            </a:r>
          </a:p>
        </p:txBody>
      </p:sp>
      <p:pic>
        <p:nvPicPr>
          <p:cNvPr id="4" name="Picture 2" descr="C:\Users\karen\AppData\Local\Microsoft\Windows\Temporary Internet Files\Content.IE5\M7SVFTFI\MC900441459[1].png"/>
          <p:cNvPicPr>
            <a:picLocks noChangeAspect="1" noChangeArrowheads="1"/>
          </p:cNvPicPr>
          <p:nvPr/>
        </p:nvPicPr>
        <p:blipFill>
          <a:blip r:embed="rId3" cstate="print"/>
          <a:srcRect/>
          <a:stretch>
            <a:fillRect/>
          </a:stretch>
        </p:blipFill>
        <p:spPr bwMode="auto">
          <a:xfrm>
            <a:off x="2057400" y="1295400"/>
            <a:ext cx="762853" cy="762853"/>
          </a:xfrm>
          <a:prstGeom prst="rect">
            <a:avLst/>
          </a:prstGeom>
          <a:noFill/>
        </p:spPr>
      </p:pic>
      <p:pic>
        <p:nvPicPr>
          <p:cNvPr id="5" name="Picture 2" descr="C:\Users\karen\AppData\Local\Microsoft\Windows\Temporary Internet Files\Content.IE5\M7SVFTFI\MC900441459[1].png"/>
          <p:cNvPicPr>
            <a:picLocks noChangeAspect="1" noChangeArrowheads="1"/>
          </p:cNvPicPr>
          <p:nvPr/>
        </p:nvPicPr>
        <p:blipFill>
          <a:blip r:embed="rId3" cstate="print"/>
          <a:srcRect/>
          <a:stretch>
            <a:fillRect/>
          </a:stretch>
        </p:blipFill>
        <p:spPr bwMode="auto">
          <a:xfrm>
            <a:off x="1676400" y="1295400"/>
            <a:ext cx="762853" cy="762853"/>
          </a:xfrm>
          <a:prstGeom prst="rect">
            <a:avLst/>
          </a:prstGeom>
          <a:noFill/>
        </p:spPr>
      </p:pic>
      <p:pic>
        <p:nvPicPr>
          <p:cNvPr id="6" name="Picture 2" descr="C:\Users\karen\AppData\Local\Microsoft\Windows\Temporary Internet Files\Content.IE5\M7SVFTFI\MC900441459[1].png"/>
          <p:cNvPicPr>
            <a:picLocks noChangeAspect="1" noChangeArrowheads="1"/>
          </p:cNvPicPr>
          <p:nvPr/>
        </p:nvPicPr>
        <p:blipFill>
          <a:blip r:embed="rId3" cstate="print"/>
          <a:srcRect/>
          <a:stretch>
            <a:fillRect/>
          </a:stretch>
        </p:blipFill>
        <p:spPr bwMode="auto">
          <a:xfrm>
            <a:off x="2971800" y="1295400"/>
            <a:ext cx="762853" cy="762853"/>
          </a:xfrm>
          <a:prstGeom prst="rect">
            <a:avLst/>
          </a:prstGeom>
          <a:noFill/>
        </p:spPr>
      </p:pic>
      <p:pic>
        <p:nvPicPr>
          <p:cNvPr id="7" name="Picture 2" descr="C:\Users\karen\AppData\Local\Microsoft\Windows\Temporary Internet Files\Content.IE5\M7SVFTFI\MC900441459[1].png"/>
          <p:cNvPicPr>
            <a:picLocks noChangeAspect="1" noChangeArrowheads="1"/>
          </p:cNvPicPr>
          <p:nvPr/>
        </p:nvPicPr>
        <p:blipFill>
          <a:blip r:embed="rId3" cstate="print"/>
          <a:srcRect/>
          <a:stretch>
            <a:fillRect/>
          </a:stretch>
        </p:blipFill>
        <p:spPr bwMode="auto">
          <a:xfrm>
            <a:off x="2514600" y="1295400"/>
            <a:ext cx="762853" cy="762853"/>
          </a:xfrm>
          <a:prstGeom prst="rect">
            <a:avLst/>
          </a:prstGeom>
          <a:noFill/>
        </p:spPr>
      </p:pic>
      <p:pic>
        <p:nvPicPr>
          <p:cNvPr id="8" name="Picture 2" descr="C:\Users\karen\AppData\Local\Microsoft\Windows\Temporary Internet Files\Content.IE5\M7SVFTFI\MC900441459[1].png"/>
          <p:cNvPicPr>
            <a:picLocks noChangeAspect="1" noChangeArrowheads="1"/>
          </p:cNvPicPr>
          <p:nvPr/>
        </p:nvPicPr>
        <p:blipFill>
          <a:blip r:embed="rId3" cstate="print"/>
          <a:srcRect/>
          <a:stretch>
            <a:fillRect/>
          </a:stretch>
        </p:blipFill>
        <p:spPr bwMode="auto">
          <a:xfrm>
            <a:off x="3429000" y="1295400"/>
            <a:ext cx="762853" cy="762853"/>
          </a:xfrm>
          <a:prstGeom prst="rect">
            <a:avLst/>
          </a:prstGeom>
          <a:noFill/>
        </p:spPr>
      </p:pic>
      <p:pic>
        <p:nvPicPr>
          <p:cNvPr id="9" name="Picture 3" descr="C:\Users\karen\AppData\Local\Microsoft\Windows\Temporary Internet Files\Content.IE5\UDLUE5ML\MC900434750[1].png"/>
          <p:cNvPicPr>
            <a:picLocks noChangeAspect="1" noChangeArrowheads="1"/>
          </p:cNvPicPr>
          <p:nvPr/>
        </p:nvPicPr>
        <p:blipFill>
          <a:blip r:embed="rId4" cstate="print"/>
          <a:srcRect/>
          <a:stretch>
            <a:fillRect/>
          </a:stretch>
        </p:blipFill>
        <p:spPr bwMode="auto">
          <a:xfrm>
            <a:off x="1905000" y="4419600"/>
            <a:ext cx="609457" cy="609457"/>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Infant/Toddler Screening Summary: </a:t>
            </a:r>
            <a:br>
              <a:rPr lang="en-US" dirty="0" smtClean="0"/>
            </a:br>
            <a:r>
              <a:rPr lang="en-US" dirty="0" smtClean="0"/>
              <a:t>Time, Money, &amp; Effectiveness</a:t>
            </a:r>
            <a:endParaRPr lang="en-US" dirty="0"/>
          </a:p>
        </p:txBody>
      </p:sp>
      <p:sp>
        <p:nvSpPr>
          <p:cNvPr id="3" name="Content Placeholder 2"/>
          <p:cNvSpPr>
            <a:spLocks noGrp="1"/>
          </p:cNvSpPr>
          <p:nvPr>
            <p:ph idx="1"/>
          </p:nvPr>
        </p:nvSpPr>
        <p:spPr>
          <a:xfrm>
            <a:off x="457200" y="1828800"/>
            <a:ext cx="8229600" cy="4572000"/>
          </a:xfrm>
        </p:spPr>
        <p:txBody>
          <a:bodyPr>
            <a:normAutofit/>
          </a:bodyPr>
          <a:lstStyle/>
          <a:p>
            <a:endParaRPr lang="en-US" dirty="0" smtClean="0"/>
          </a:p>
          <a:p>
            <a:endParaRPr lang="en-US" dirty="0"/>
          </a:p>
          <a:p>
            <a:endParaRPr lang="en-US" dirty="0" smtClean="0"/>
          </a:p>
          <a:p>
            <a:r>
              <a:rPr lang="en-US" dirty="0" smtClean="0"/>
              <a:t>Although the checklist/observation method of hearing loss identification is most simple, it is not effective nor does it fulfill the requirement for objective assessment criteria.</a:t>
            </a:r>
          </a:p>
        </p:txBody>
      </p:sp>
      <p:pic>
        <p:nvPicPr>
          <p:cNvPr id="88066" name="Picture 2" descr="C:\Users\karen\AppData\Local\Microsoft\Windows\Temporary Internet Files\Content.IE5\4R8501IG\MC910217681[1].wmf"/>
          <p:cNvPicPr>
            <a:picLocks noChangeAspect="1" noChangeArrowheads="1"/>
          </p:cNvPicPr>
          <p:nvPr/>
        </p:nvPicPr>
        <p:blipFill>
          <a:blip r:embed="rId2" cstate="print"/>
          <a:srcRect/>
          <a:stretch>
            <a:fillRect/>
          </a:stretch>
        </p:blipFill>
        <p:spPr bwMode="auto">
          <a:xfrm>
            <a:off x="1828800" y="1371600"/>
            <a:ext cx="718458" cy="1690338"/>
          </a:xfrm>
          <a:prstGeom prst="rect">
            <a:avLst/>
          </a:prstGeom>
          <a:noFill/>
        </p:spPr>
      </p:pic>
      <p:pic>
        <p:nvPicPr>
          <p:cNvPr id="88067" name="Picture 3" descr="C:\Users\karen\AppData\Local\Microsoft\Windows\Temporary Internet Files\Content.IE5\31E6SRN2\MC900352203[1].wmf"/>
          <p:cNvPicPr>
            <a:picLocks noChangeAspect="1" noChangeArrowheads="1"/>
          </p:cNvPicPr>
          <p:nvPr/>
        </p:nvPicPr>
        <p:blipFill>
          <a:blip r:embed="rId3" cstate="print"/>
          <a:srcRect/>
          <a:stretch>
            <a:fillRect/>
          </a:stretch>
        </p:blipFill>
        <p:spPr bwMode="auto">
          <a:xfrm>
            <a:off x="3657600" y="1600200"/>
            <a:ext cx="1295244" cy="1066800"/>
          </a:xfrm>
          <a:prstGeom prst="rect">
            <a:avLst/>
          </a:prstGeom>
          <a:noFill/>
        </p:spPr>
      </p:pic>
      <p:pic>
        <p:nvPicPr>
          <p:cNvPr id="88068" name="Picture 4" descr="C:\Users\karen\AppData\Local\Microsoft\Windows\Temporary Internet Files\Content.IE5\4R8501IG\MC900441322[2].png"/>
          <p:cNvPicPr>
            <a:picLocks noChangeAspect="1" noChangeArrowheads="1"/>
          </p:cNvPicPr>
          <p:nvPr/>
        </p:nvPicPr>
        <p:blipFill>
          <a:blip r:embed="rId4" cstate="print"/>
          <a:srcRect/>
          <a:stretch>
            <a:fillRect/>
          </a:stretch>
        </p:blipFill>
        <p:spPr bwMode="auto">
          <a:xfrm flipV="1">
            <a:off x="5638800" y="1371600"/>
            <a:ext cx="1524000" cy="167640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Infant/Toddler Screening Summary: </a:t>
            </a:r>
            <a:br>
              <a:rPr lang="en-US" dirty="0" smtClean="0"/>
            </a:br>
            <a:r>
              <a:rPr lang="en-US" dirty="0" smtClean="0"/>
              <a:t>Time, Money, &amp; Effectiveness</a:t>
            </a:r>
            <a:endParaRPr lang="en-US" dirty="0"/>
          </a:p>
        </p:txBody>
      </p:sp>
      <p:sp>
        <p:nvSpPr>
          <p:cNvPr id="3" name="Content Placeholder 2"/>
          <p:cNvSpPr>
            <a:spLocks noGrp="1"/>
          </p:cNvSpPr>
          <p:nvPr>
            <p:ph idx="1"/>
          </p:nvPr>
        </p:nvSpPr>
        <p:spPr>
          <a:xfrm>
            <a:off x="457200" y="1600200"/>
            <a:ext cx="8229600" cy="4876800"/>
          </a:xfrm>
        </p:spPr>
        <p:txBody>
          <a:bodyPr>
            <a:normAutofit fontScale="92500"/>
          </a:bodyPr>
          <a:lstStyle/>
          <a:p>
            <a:r>
              <a:rPr lang="en-US" dirty="0" smtClean="0"/>
              <a:t>OAE screening fulfills the objective assessment criteria at the cost of the equipment, training, and serial rescreening time until a referral can appropriately be made.  </a:t>
            </a:r>
          </a:p>
          <a:p>
            <a:r>
              <a:rPr lang="en-US" dirty="0" smtClean="0"/>
              <a:t>Serial rescreening often competes with high caseload demands and intervention needs resulting in lack of completion in a timely manner.</a:t>
            </a:r>
          </a:p>
          <a:p>
            <a:r>
              <a:rPr lang="en-US" dirty="0" smtClean="0"/>
              <a:t>The time taken for rescreening is ultimately time lost to appropriate intervention if a permanent  hearing loss is truly present. </a:t>
            </a:r>
          </a:p>
        </p:txBody>
      </p:sp>
      <p:pic>
        <p:nvPicPr>
          <p:cNvPr id="4" name="Picture 2" descr="C:\Users\karen\AppData\Local\Microsoft\Windows\Temporary Internet Files\Content.IE5\4R8501IG\MC910217681[1].wmf"/>
          <p:cNvPicPr>
            <a:picLocks noChangeAspect="1" noChangeArrowheads="1"/>
          </p:cNvPicPr>
          <p:nvPr/>
        </p:nvPicPr>
        <p:blipFill>
          <a:blip r:embed="rId2" cstate="print"/>
          <a:srcRect/>
          <a:stretch>
            <a:fillRect/>
          </a:stretch>
        </p:blipFill>
        <p:spPr bwMode="auto">
          <a:xfrm>
            <a:off x="304800" y="224166"/>
            <a:ext cx="642258" cy="1511060"/>
          </a:xfrm>
          <a:prstGeom prst="rect">
            <a:avLst/>
          </a:prstGeom>
          <a:noFill/>
        </p:spPr>
      </p:pic>
      <p:pic>
        <p:nvPicPr>
          <p:cNvPr id="5" name="Picture 3" descr="C:\Users\karen\AppData\Local\Microsoft\Windows\Temporary Internet Files\Content.IE5\31E6SRN2\MC900352203[1].wmf"/>
          <p:cNvPicPr>
            <a:picLocks noChangeAspect="1" noChangeArrowheads="1"/>
          </p:cNvPicPr>
          <p:nvPr/>
        </p:nvPicPr>
        <p:blipFill>
          <a:blip r:embed="rId3" cstate="print"/>
          <a:srcRect/>
          <a:stretch>
            <a:fillRect/>
          </a:stretch>
        </p:blipFill>
        <p:spPr bwMode="auto">
          <a:xfrm>
            <a:off x="7848756" y="685800"/>
            <a:ext cx="1295244" cy="1066800"/>
          </a:xfrm>
          <a:prstGeom prst="rect">
            <a:avLst/>
          </a:prstGeom>
          <a:noFill/>
        </p:spPr>
      </p:pic>
      <p:pic>
        <p:nvPicPr>
          <p:cNvPr id="6" name="Picture 4" descr="C:\Users\karen\AppData\Local\Microsoft\Windows\Temporary Internet Files\Content.IE5\4R8501IG\MC900441322[2].png"/>
          <p:cNvPicPr>
            <a:picLocks noChangeAspect="1" noChangeArrowheads="1"/>
          </p:cNvPicPr>
          <p:nvPr/>
        </p:nvPicPr>
        <p:blipFill>
          <a:blip r:embed="rId4" cstate="print"/>
          <a:srcRect/>
          <a:stretch>
            <a:fillRect/>
          </a:stretch>
        </p:blipFill>
        <p:spPr bwMode="auto">
          <a:xfrm rot="10800000" flipV="1">
            <a:off x="7620000" y="2667000"/>
            <a:ext cx="1524000" cy="16764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OSEP clarification, Nov. 6, 2003</a:t>
            </a:r>
            <a:endParaRPr lang="en-US" dirty="0"/>
          </a:p>
        </p:txBody>
      </p:sp>
      <p:sp>
        <p:nvSpPr>
          <p:cNvPr id="3" name="Content Placeholder 2"/>
          <p:cNvSpPr>
            <a:spLocks noGrp="1"/>
          </p:cNvSpPr>
          <p:nvPr>
            <p:ph idx="1"/>
          </p:nvPr>
        </p:nvSpPr>
        <p:spPr>
          <a:xfrm>
            <a:off x="457200" y="1600200"/>
            <a:ext cx="8382000" cy="4953000"/>
          </a:xfrm>
        </p:spPr>
        <p:txBody>
          <a:bodyPr>
            <a:normAutofit fontScale="92500" lnSpcReduction="20000"/>
          </a:bodyPr>
          <a:lstStyle/>
          <a:p>
            <a:pPr>
              <a:buNone/>
            </a:pPr>
            <a:r>
              <a:rPr lang="en-US" dirty="0" smtClean="0"/>
              <a:t>The Office of Special</a:t>
            </a:r>
            <a:r>
              <a:rPr lang="en-US" baseline="0" dirty="0" smtClean="0"/>
              <a:t> Education Programs (OSEP) provided clarification on the necessity of providing audiological evaluations to infants or toddlers</a:t>
            </a:r>
            <a:r>
              <a:rPr lang="en-US" dirty="0" smtClean="0"/>
              <a:t> with suspected communication delays. </a:t>
            </a:r>
          </a:p>
          <a:p>
            <a:pPr>
              <a:buNone/>
            </a:pPr>
            <a:r>
              <a:rPr lang="en-US" dirty="0" smtClean="0"/>
              <a:t>“…under </a:t>
            </a:r>
            <a:r>
              <a:rPr lang="en-US" dirty="0"/>
              <a:t>Part C, an infant or toddler suspected of a communication delay, whose hearing has not been tested </a:t>
            </a:r>
            <a:r>
              <a:rPr lang="en-US" dirty="0">
                <a:solidFill>
                  <a:srgbClr val="FF0000"/>
                </a:solidFill>
              </a:rPr>
              <a:t>and for whom an audiology evaluation is determined needed</a:t>
            </a:r>
            <a:r>
              <a:rPr lang="en-US" dirty="0"/>
              <a:t>, must receive an audiology evaluation as part of the evaluation required to be conducted under 34 CFR §303.322(c)(ii)(B).  This evaluation is needed in order to reflect the child’s present level of functioning on the </a:t>
            </a:r>
            <a:r>
              <a:rPr lang="en-US" dirty="0" smtClean="0"/>
              <a:t>IFSP.”</a:t>
            </a:r>
          </a:p>
          <a:p>
            <a:pPr>
              <a:buNone/>
            </a:pP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Infant/Toddler Screening Summary: </a:t>
            </a:r>
            <a:br>
              <a:rPr lang="en-US" dirty="0" smtClean="0"/>
            </a:br>
            <a:r>
              <a:rPr lang="en-US" dirty="0" smtClean="0"/>
              <a:t>Time, Money, &amp; Effectiveness</a:t>
            </a:r>
            <a:endParaRPr lang="en-US" dirty="0"/>
          </a:p>
        </p:txBody>
      </p:sp>
      <p:sp>
        <p:nvSpPr>
          <p:cNvPr id="3" name="Content Placeholder 2"/>
          <p:cNvSpPr>
            <a:spLocks noGrp="1"/>
          </p:cNvSpPr>
          <p:nvPr>
            <p:ph idx="1"/>
          </p:nvPr>
        </p:nvSpPr>
        <p:spPr>
          <a:xfrm>
            <a:off x="457200" y="2133600"/>
            <a:ext cx="8229600" cy="2133600"/>
          </a:xfrm>
        </p:spPr>
        <p:txBody>
          <a:bodyPr>
            <a:normAutofit/>
          </a:bodyPr>
          <a:lstStyle/>
          <a:p>
            <a:r>
              <a:rPr lang="en-US" dirty="0" smtClean="0"/>
              <a:t>OAE/tympanometry screening is at high initial cost for equipment and training, but results are more accurate with less staff time to rescreen children with common ear problems. </a:t>
            </a:r>
            <a:endParaRPr lang="en-US" dirty="0"/>
          </a:p>
        </p:txBody>
      </p:sp>
      <p:pic>
        <p:nvPicPr>
          <p:cNvPr id="4" name="Picture 4" descr="C:\Users\karen\AppData\Local\Microsoft\Windows\Temporary Internet Files\Content.IE5\4R8501IG\MC900441322[2].png"/>
          <p:cNvPicPr>
            <a:picLocks noChangeAspect="1" noChangeArrowheads="1"/>
          </p:cNvPicPr>
          <p:nvPr/>
        </p:nvPicPr>
        <p:blipFill>
          <a:blip r:embed="rId2" cstate="print"/>
          <a:srcRect/>
          <a:stretch>
            <a:fillRect/>
          </a:stretch>
        </p:blipFill>
        <p:spPr bwMode="auto">
          <a:xfrm rot="10800000" flipV="1">
            <a:off x="5914836" y="4767276"/>
            <a:ext cx="1524000" cy="1676400"/>
          </a:xfrm>
          <a:prstGeom prst="rect">
            <a:avLst/>
          </a:prstGeom>
          <a:noFill/>
        </p:spPr>
      </p:pic>
      <p:pic>
        <p:nvPicPr>
          <p:cNvPr id="5" name="Picture 3" descr="C:\Users\karen\AppData\Local\Microsoft\Windows\Temporary Internet Files\Content.IE5\31E6SRN2\MC900352203[1].wmf"/>
          <p:cNvPicPr>
            <a:picLocks noChangeAspect="1" noChangeArrowheads="1"/>
          </p:cNvPicPr>
          <p:nvPr/>
        </p:nvPicPr>
        <p:blipFill>
          <a:blip r:embed="rId3" cstate="print"/>
          <a:srcRect/>
          <a:stretch>
            <a:fillRect/>
          </a:stretch>
        </p:blipFill>
        <p:spPr bwMode="auto">
          <a:xfrm>
            <a:off x="4114800" y="5029200"/>
            <a:ext cx="1295244" cy="1066800"/>
          </a:xfrm>
          <a:prstGeom prst="rect">
            <a:avLst/>
          </a:prstGeom>
          <a:noFill/>
        </p:spPr>
      </p:pic>
      <p:pic>
        <p:nvPicPr>
          <p:cNvPr id="6" name="Picture 2" descr="C:\Users\karen\AppData\Local\Microsoft\Windows\Temporary Internet Files\Content.IE5\4R8501IG\MC910217681[1].wmf"/>
          <p:cNvPicPr>
            <a:picLocks noChangeAspect="1" noChangeArrowheads="1"/>
          </p:cNvPicPr>
          <p:nvPr/>
        </p:nvPicPr>
        <p:blipFill>
          <a:blip r:embed="rId4" cstate="print"/>
          <a:srcRect/>
          <a:stretch>
            <a:fillRect/>
          </a:stretch>
        </p:blipFill>
        <p:spPr bwMode="auto">
          <a:xfrm>
            <a:off x="2590800" y="4800600"/>
            <a:ext cx="642258" cy="151106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6553200" cy="1143000"/>
          </a:xfrm>
        </p:spPr>
        <p:txBody>
          <a:bodyPr>
            <a:normAutofit fontScale="90000"/>
          </a:bodyPr>
          <a:lstStyle/>
          <a:p>
            <a:r>
              <a:rPr lang="en-US" dirty="0" smtClean="0"/>
              <a:t>Preschool Hearing Screening</a:t>
            </a:r>
            <a:endParaRPr lang="en-US" dirty="0"/>
          </a:p>
        </p:txBody>
      </p:sp>
      <p:sp>
        <p:nvSpPr>
          <p:cNvPr id="3" name="Content Placeholder 2"/>
          <p:cNvSpPr>
            <a:spLocks noGrp="1"/>
          </p:cNvSpPr>
          <p:nvPr>
            <p:ph idx="1"/>
          </p:nvPr>
        </p:nvSpPr>
        <p:spPr>
          <a:xfrm>
            <a:off x="457200" y="1219200"/>
            <a:ext cx="8229600" cy="5638800"/>
          </a:xfrm>
        </p:spPr>
        <p:txBody>
          <a:bodyPr>
            <a:normAutofit fontScale="85000" lnSpcReduction="10000"/>
          </a:bodyPr>
          <a:lstStyle/>
          <a:p>
            <a:r>
              <a:rPr lang="en-US" dirty="0" smtClean="0"/>
              <a:t>Conditioned play audiometry is still the		 ‘gold standard’ for ages 3 and 4</a:t>
            </a:r>
          </a:p>
          <a:p>
            <a:r>
              <a:rPr lang="en-US" dirty="0" smtClean="0"/>
              <a:t>If child cannot be conditioned then OAE could be used.</a:t>
            </a:r>
          </a:p>
          <a:p>
            <a:r>
              <a:rPr lang="en-US" dirty="0" smtClean="0"/>
              <a:t>Tympanometry will help to differentiate between probable middle ear effusion and possible permanent hearing loss</a:t>
            </a:r>
          </a:p>
          <a:p>
            <a:r>
              <a:rPr lang="en-US" dirty="0" smtClean="0"/>
              <a:t>Monitoring of preschoolers with recurrent chronic middle ear effusion can be an important related service for those in Special Education preschool settings with language delays.</a:t>
            </a:r>
          </a:p>
          <a:p>
            <a:r>
              <a:rPr lang="en-US" dirty="0" smtClean="0"/>
              <a:t>Children who are Down Syndrome and those with cleft palate issues are also at high risk for continual hearing problems  and merit hearing monitoring. </a:t>
            </a:r>
            <a:endParaRPr lang="en-US" dirty="0"/>
          </a:p>
        </p:txBody>
      </p:sp>
      <p:pic>
        <p:nvPicPr>
          <p:cNvPr id="90115" name="Picture 3" descr="C:\Users\karen\AppData\Local\Microsoft\Windows\Temporary Internet Files\Content.IE5\UDLUE5ML\MC900088590[1].wmf"/>
          <p:cNvPicPr>
            <a:picLocks noChangeAspect="1" noChangeArrowheads="1"/>
          </p:cNvPicPr>
          <p:nvPr/>
        </p:nvPicPr>
        <p:blipFill>
          <a:blip r:embed="rId3" cstate="print"/>
          <a:srcRect/>
          <a:stretch>
            <a:fillRect/>
          </a:stretch>
        </p:blipFill>
        <p:spPr bwMode="auto">
          <a:xfrm>
            <a:off x="6705600" y="0"/>
            <a:ext cx="2057400" cy="2046809"/>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295400"/>
            <a:ext cx="8229600" cy="5334000"/>
          </a:xfrm>
        </p:spPr>
        <p:txBody>
          <a:bodyPr>
            <a:normAutofit/>
          </a:bodyPr>
          <a:lstStyle/>
          <a:p>
            <a:r>
              <a:rPr lang="en-US" dirty="0" smtClean="0"/>
              <a:t>It is hoped that this presentation</a:t>
            </a:r>
          </a:p>
          <a:p>
            <a:pPr lvl="1"/>
            <a:r>
              <a:rPr lang="en-US" dirty="0" smtClean="0"/>
              <a:t>Raised your awareness of the legal requirements for hearing loss identification</a:t>
            </a:r>
          </a:p>
          <a:p>
            <a:pPr lvl="1"/>
            <a:r>
              <a:rPr lang="en-US" dirty="0" smtClean="0"/>
              <a:t>Raised your awareness of issues related to hearing loss in young children</a:t>
            </a:r>
          </a:p>
          <a:p>
            <a:pPr lvl="1"/>
            <a:r>
              <a:rPr lang="en-US" dirty="0" smtClean="0"/>
              <a:t>Raised your awareness of the complexities of screening for hearing loss in young children</a:t>
            </a:r>
          </a:p>
          <a:p>
            <a:pPr lvl="1"/>
            <a:r>
              <a:rPr lang="en-US" dirty="0" smtClean="0"/>
              <a:t>And provided you with the information needed for your agency or program to determine next steps for implementing or improving a hearing screening initiative.</a:t>
            </a:r>
            <a:endParaRPr lang="en-US" dirty="0"/>
          </a:p>
        </p:txBody>
      </p:sp>
      <p:pic>
        <p:nvPicPr>
          <p:cNvPr id="89090" name="Picture 2" descr="C:\Users\karen\AppData\Local\Microsoft\Windows\Temporary Internet Files\Content.IE5\UDLUE5ML\MC900078772[1].wmf"/>
          <p:cNvPicPr>
            <a:picLocks noChangeAspect="1" noChangeArrowheads="1"/>
          </p:cNvPicPr>
          <p:nvPr/>
        </p:nvPicPr>
        <p:blipFill>
          <a:blip r:embed="rId2" cstate="print"/>
          <a:srcRect/>
          <a:stretch>
            <a:fillRect/>
          </a:stretch>
        </p:blipFill>
        <p:spPr bwMode="auto">
          <a:xfrm>
            <a:off x="6553200" y="304800"/>
            <a:ext cx="1717482" cy="1141011"/>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t>Resources</a:t>
            </a:r>
            <a:endParaRPr lang="en-US" dirty="0"/>
          </a:p>
        </p:txBody>
      </p:sp>
      <p:sp>
        <p:nvSpPr>
          <p:cNvPr id="3" name="Content Placeholder 2"/>
          <p:cNvSpPr>
            <a:spLocks noGrp="1"/>
          </p:cNvSpPr>
          <p:nvPr>
            <p:ph idx="1"/>
          </p:nvPr>
        </p:nvSpPr>
        <p:spPr>
          <a:xfrm>
            <a:off x="457200" y="838200"/>
            <a:ext cx="8229600" cy="6019800"/>
          </a:xfrm>
        </p:spPr>
        <p:txBody>
          <a:bodyPr>
            <a:normAutofit fontScale="77500" lnSpcReduction="20000"/>
          </a:bodyPr>
          <a:lstStyle/>
          <a:p>
            <a:pPr>
              <a:lnSpc>
                <a:spcPct val="170000"/>
              </a:lnSpc>
            </a:pPr>
            <a:r>
              <a:rPr lang="en-US" dirty="0" smtClean="0"/>
              <a:t>OSEP 11/6/2003 audiology evaluations </a:t>
            </a:r>
            <a:r>
              <a:rPr lang="en-US" dirty="0" smtClean="0">
                <a:hlinkClick r:id="rId3"/>
              </a:rPr>
              <a:t>letter of clarification</a:t>
            </a:r>
            <a:endParaRPr lang="en-US" dirty="0" smtClean="0"/>
          </a:p>
          <a:p>
            <a:pPr>
              <a:lnSpc>
                <a:spcPct val="170000"/>
              </a:lnSpc>
            </a:pPr>
            <a:r>
              <a:rPr lang="en-US" dirty="0" smtClean="0"/>
              <a:t>Head Start </a:t>
            </a:r>
            <a:r>
              <a:rPr lang="en-US" dirty="0" smtClean="0">
                <a:hlinkClick r:id="rId4"/>
              </a:rPr>
              <a:t>health and developmental services</a:t>
            </a:r>
            <a:endParaRPr lang="en-US" dirty="0" smtClean="0"/>
          </a:p>
          <a:p>
            <a:pPr>
              <a:lnSpc>
                <a:spcPct val="170000"/>
              </a:lnSpc>
            </a:pPr>
            <a:r>
              <a:rPr lang="en-US" dirty="0" smtClean="0"/>
              <a:t>Minnesota EPSDT periodicity schedule </a:t>
            </a:r>
          </a:p>
          <a:p>
            <a:pPr>
              <a:lnSpc>
                <a:spcPct val="170000"/>
              </a:lnSpc>
            </a:pPr>
            <a:r>
              <a:rPr lang="en-US" dirty="0" smtClean="0"/>
              <a:t>The</a:t>
            </a:r>
            <a:r>
              <a:rPr lang="en-US" baseline="0" dirty="0" smtClean="0"/>
              <a:t> Harvard Center on the Developing Child </a:t>
            </a:r>
            <a:r>
              <a:rPr lang="en-US" dirty="0">
                <a:hlinkClick r:id="rId5"/>
              </a:rPr>
              <a:t>B</a:t>
            </a:r>
            <a:r>
              <a:rPr lang="en-US" baseline="0" dirty="0" smtClean="0">
                <a:hlinkClick r:id="rId5"/>
              </a:rPr>
              <a:t>rief</a:t>
            </a:r>
            <a:r>
              <a:rPr lang="en-US" baseline="0" dirty="0" smtClean="0"/>
              <a:t> on early brain development. </a:t>
            </a:r>
          </a:p>
          <a:p>
            <a:pPr>
              <a:lnSpc>
                <a:spcPct val="170000"/>
              </a:lnSpc>
            </a:pPr>
            <a:r>
              <a:rPr lang="en-US" dirty="0" smtClean="0"/>
              <a:t>OSEP 3/25/03 </a:t>
            </a:r>
            <a:r>
              <a:rPr lang="en-US" dirty="0" smtClean="0">
                <a:hlinkClick r:id="rId6"/>
              </a:rPr>
              <a:t>assistive tech letter of clarification</a:t>
            </a:r>
            <a:endParaRPr lang="en-US" baseline="0" dirty="0" smtClean="0"/>
          </a:p>
          <a:p>
            <a:pPr>
              <a:lnSpc>
                <a:spcPct val="170000"/>
              </a:lnSpc>
            </a:pPr>
            <a:r>
              <a:rPr lang="en-US" dirty="0" smtClean="0">
                <a:hlinkClick r:id="rId7"/>
              </a:rPr>
              <a:t>Ear Infections and Language Development </a:t>
            </a:r>
            <a:r>
              <a:rPr lang="en-US" dirty="0" smtClean="0"/>
              <a:t>e-brochure by US Department of Education and ASHA</a:t>
            </a:r>
          </a:p>
          <a:p>
            <a:pPr>
              <a:lnSpc>
                <a:spcPct val="170000"/>
              </a:lnSpc>
            </a:pPr>
            <a:r>
              <a:rPr lang="en-US" dirty="0" smtClean="0">
                <a:hlinkClick r:id="rId8"/>
              </a:rPr>
              <a:t>Parent Interview Protocol for Child Hearing &amp; Vision Skills </a:t>
            </a:r>
            <a:endParaRPr lang="en-US" dirty="0" smtClean="0"/>
          </a:p>
        </p:txBody>
      </p:sp>
      <p:graphicFrame>
        <p:nvGraphicFramePr>
          <p:cNvPr id="2051" name="Object 3"/>
          <p:cNvGraphicFramePr>
            <a:graphicFrameLocks noChangeAspect="1"/>
          </p:cNvGraphicFramePr>
          <p:nvPr/>
        </p:nvGraphicFramePr>
        <p:xfrm>
          <a:off x="7239000" y="1371600"/>
          <a:ext cx="914400" cy="771525"/>
        </p:xfrm>
        <a:graphic>
          <a:graphicData uri="http://schemas.openxmlformats.org/presentationml/2006/ole">
            <p:oleObj spid="_x0000_s2051" name="Document" showAsIcon="1" r:id="rId9" imgW="914400" imgH="771480" progId="Word.Document.8">
              <p:embed/>
            </p:oleObj>
          </a:graphicData>
        </a:graphic>
      </p:graphicFrame>
      <p:graphicFrame>
        <p:nvGraphicFramePr>
          <p:cNvPr id="6" name="Object 5"/>
          <p:cNvGraphicFramePr>
            <a:graphicFrameLocks noChangeAspect="1"/>
          </p:cNvGraphicFramePr>
          <p:nvPr/>
        </p:nvGraphicFramePr>
        <p:xfrm>
          <a:off x="5715000" y="2133600"/>
          <a:ext cx="914400" cy="771525"/>
        </p:xfrm>
        <a:graphic>
          <a:graphicData uri="http://schemas.openxmlformats.org/presentationml/2006/ole">
            <p:oleObj spid="_x0000_s2052" name="Packager Shell Object" showAsIcon="1" r:id="rId10" imgW="914400" imgH="771480" progId="Package">
              <p:embed/>
            </p:oleObj>
          </a:graphicData>
        </a:graphic>
      </p:graphicFrame>
      <p:graphicFrame>
        <p:nvGraphicFramePr>
          <p:cNvPr id="7" name="Object 6"/>
          <p:cNvGraphicFramePr>
            <a:graphicFrameLocks noChangeAspect="1"/>
          </p:cNvGraphicFramePr>
          <p:nvPr/>
        </p:nvGraphicFramePr>
        <p:xfrm>
          <a:off x="3505200" y="3276600"/>
          <a:ext cx="914400" cy="771525"/>
        </p:xfrm>
        <a:graphic>
          <a:graphicData uri="http://schemas.openxmlformats.org/presentationml/2006/ole">
            <p:oleObj spid="_x0000_s2053" name="Acrobat Document" showAsIcon="1" r:id="rId11" imgW="914400" imgH="771480" progId="AcroExch.Document.7">
              <p:embed/>
            </p:oleObj>
          </a:graphicData>
        </a:graphic>
      </p:graphicFrame>
      <p:graphicFrame>
        <p:nvGraphicFramePr>
          <p:cNvPr id="8" name="Object 7"/>
          <p:cNvGraphicFramePr>
            <a:graphicFrameLocks noChangeAspect="1"/>
          </p:cNvGraphicFramePr>
          <p:nvPr/>
        </p:nvGraphicFramePr>
        <p:xfrm>
          <a:off x="6248400" y="5029200"/>
          <a:ext cx="914400" cy="771525"/>
        </p:xfrm>
        <a:graphic>
          <a:graphicData uri="http://schemas.openxmlformats.org/presentationml/2006/ole">
            <p:oleObj spid="_x0000_s2054" name="Packager Shell Object" showAsIcon="1" r:id="rId12" imgW="914400" imgH="771480" progId="Package">
              <p:embed/>
            </p:oleObj>
          </a:graphicData>
        </a:graphic>
      </p:graphicFrame>
      <p:graphicFrame>
        <p:nvGraphicFramePr>
          <p:cNvPr id="9" name="Object 8"/>
          <p:cNvGraphicFramePr>
            <a:graphicFrameLocks noChangeAspect="1"/>
          </p:cNvGraphicFramePr>
          <p:nvPr/>
        </p:nvGraphicFramePr>
        <p:xfrm>
          <a:off x="7162800" y="3886200"/>
          <a:ext cx="914400" cy="771525"/>
        </p:xfrm>
        <a:graphic>
          <a:graphicData uri="http://schemas.openxmlformats.org/presentationml/2006/ole">
            <p:oleObj spid="_x0000_s2055" name="Acrobat Document" showAsIcon="1" r:id="rId13" imgW="914400" imgH="771480" progId="AcroExch.Document.7">
              <p:embed/>
            </p:oleObj>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normAutofit fontScale="90000"/>
          </a:bodyPr>
          <a:lstStyle/>
          <a:p>
            <a:r>
              <a:rPr lang="en-US" sz="4000" dirty="0" smtClean="0"/>
              <a:t>Answers to the Unfair Spelling Test</a:t>
            </a:r>
            <a:br>
              <a:rPr lang="en-US" sz="4000" dirty="0" smtClean="0"/>
            </a:br>
            <a:r>
              <a:rPr lang="en-US" sz="3100" dirty="0" smtClean="0"/>
              <a:t>Is ‘hearing’ with this type of loss enough </a:t>
            </a:r>
            <a:r>
              <a:rPr lang="en-US" sz="3100" dirty="0"/>
              <a:t>to </a:t>
            </a:r>
            <a:r>
              <a:rPr lang="en-US" sz="3100" dirty="0">
                <a:solidFill>
                  <a:srgbClr val="EE1504"/>
                </a:solidFill>
              </a:rPr>
              <a:t>really</a:t>
            </a:r>
            <a:r>
              <a:rPr lang="en-US" sz="3100" dirty="0"/>
              <a:t> </a:t>
            </a:r>
            <a:r>
              <a:rPr lang="en-US" sz="3100" dirty="0" smtClean="0"/>
              <a:t>learn complete </a:t>
            </a:r>
            <a:r>
              <a:rPr lang="en-US" sz="3100" dirty="0"/>
              <a:t>language </a:t>
            </a:r>
            <a:r>
              <a:rPr lang="en-US" sz="3100" dirty="0" smtClean="0"/>
              <a:t>incidentally?</a:t>
            </a:r>
            <a:endParaRPr lang="en-US" sz="3100" dirty="0"/>
          </a:p>
        </p:txBody>
      </p:sp>
      <p:sp>
        <p:nvSpPr>
          <p:cNvPr id="105475" name="Rectangle 3"/>
          <p:cNvSpPr>
            <a:spLocks noGrp="1" noChangeArrowheads="1"/>
          </p:cNvSpPr>
          <p:nvPr>
            <p:ph type="body" idx="1"/>
          </p:nvPr>
        </p:nvSpPr>
        <p:spPr>
          <a:xfrm>
            <a:off x="457200" y="1981200"/>
            <a:ext cx="2743200" cy="3886200"/>
          </a:xfrm>
        </p:spPr>
        <p:txBody>
          <a:bodyPr>
            <a:normAutofit lnSpcReduction="10000"/>
          </a:bodyPr>
          <a:lstStyle/>
          <a:p>
            <a:pPr>
              <a:lnSpc>
                <a:spcPct val="80000"/>
              </a:lnSpc>
            </a:pPr>
            <a:r>
              <a:rPr lang="en-US" sz="2800" dirty="0"/>
              <a:t>1. fill</a:t>
            </a:r>
          </a:p>
          <a:p>
            <a:pPr>
              <a:lnSpc>
                <a:spcPct val="80000"/>
              </a:lnSpc>
            </a:pPr>
            <a:r>
              <a:rPr lang="en-US" sz="2800" dirty="0"/>
              <a:t>2. catch</a:t>
            </a:r>
          </a:p>
          <a:p>
            <a:pPr>
              <a:lnSpc>
                <a:spcPct val="80000"/>
              </a:lnSpc>
            </a:pPr>
            <a:r>
              <a:rPr lang="en-US" sz="2800" dirty="0"/>
              <a:t>3. thumb</a:t>
            </a:r>
          </a:p>
          <a:p>
            <a:pPr>
              <a:lnSpc>
                <a:spcPct val="80000"/>
              </a:lnSpc>
            </a:pPr>
            <a:r>
              <a:rPr lang="en-US" sz="2800" dirty="0"/>
              <a:t>4. heap</a:t>
            </a:r>
          </a:p>
          <a:p>
            <a:pPr>
              <a:lnSpc>
                <a:spcPct val="80000"/>
              </a:lnSpc>
            </a:pPr>
            <a:r>
              <a:rPr lang="en-US" sz="2800" dirty="0"/>
              <a:t>5. wise</a:t>
            </a:r>
          </a:p>
          <a:p>
            <a:pPr>
              <a:lnSpc>
                <a:spcPct val="80000"/>
              </a:lnSpc>
            </a:pPr>
            <a:r>
              <a:rPr lang="en-US" sz="2800" dirty="0"/>
              <a:t>6. wedge</a:t>
            </a:r>
          </a:p>
          <a:p>
            <a:pPr>
              <a:lnSpc>
                <a:spcPct val="80000"/>
              </a:lnSpc>
            </a:pPr>
            <a:r>
              <a:rPr lang="en-US" sz="2800" dirty="0"/>
              <a:t>7. fish</a:t>
            </a:r>
          </a:p>
          <a:p>
            <a:pPr>
              <a:lnSpc>
                <a:spcPct val="80000"/>
              </a:lnSpc>
            </a:pPr>
            <a:r>
              <a:rPr lang="en-US" sz="2800" dirty="0"/>
              <a:t>8. shows</a:t>
            </a:r>
          </a:p>
          <a:p>
            <a:pPr>
              <a:lnSpc>
                <a:spcPct val="80000"/>
              </a:lnSpc>
            </a:pPr>
            <a:r>
              <a:rPr lang="en-US" sz="2800" dirty="0"/>
              <a:t>9. bed</a:t>
            </a:r>
          </a:p>
          <a:p>
            <a:pPr>
              <a:lnSpc>
                <a:spcPct val="80000"/>
              </a:lnSpc>
            </a:pPr>
            <a:r>
              <a:rPr lang="en-US" sz="2800" dirty="0"/>
              <a:t>10. juice</a:t>
            </a:r>
          </a:p>
        </p:txBody>
      </p:sp>
      <p:pic>
        <p:nvPicPr>
          <p:cNvPr id="105476" name="Picture 4" descr="bubbleout"/>
          <p:cNvPicPr>
            <a:picLocks noChangeAspect="1" noChangeArrowheads="1"/>
          </p:cNvPicPr>
          <p:nvPr/>
        </p:nvPicPr>
        <p:blipFill>
          <a:blip r:embed="rId2" cstate="print">
            <a:lum contrast="6000"/>
          </a:blip>
          <a:srcRect/>
          <a:stretch>
            <a:fillRect/>
          </a:stretch>
        </p:blipFill>
        <p:spPr bwMode="auto">
          <a:xfrm>
            <a:off x="4419600" y="2057400"/>
            <a:ext cx="3895725" cy="3733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105475">
                                            <p:txEl>
                                              <p:pRg st="0" end="0"/>
                                            </p:txEl>
                                          </p:spTgt>
                                        </p:tgtEl>
                                        <p:attrNameLst>
                                          <p:attrName>style.visibility</p:attrName>
                                        </p:attrNameLst>
                                      </p:cBhvr>
                                      <p:to>
                                        <p:strVal val="visible"/>
                                      </p:to>
                                    </p:set>
                                    <p:animEffect transition="in" filter="fade">
                                      <p:cBhvr>
                                        <p:cTn id="7" dur="2000"/>
                                        <p:tgtEl>
                                          <p:spTgt spid="105475">
                                            <p:txEl>
                                              <p:pRg st="0" end="0"/>
                                            </p:txEl>
                                          </p:spTgt>
                                        </p:tgtEl>
                                      </p:cBhvr>
                                    </p:animEffect>
                                    <p:anim calcmode="lin" valueType="num">
                                      <p:cBhvr>
                                        <p:cTn id="8" dur="2000" fill="hold"/>
                                        <p:tgtEl>
                                          <p:spTgt spid="10547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105475">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iterate type="lt">
                                    <p:tmPct val="10000"/>
                                  </p:iterate>
                                  <p:childTnLst>
                                    <p:set>
                                      <p:cBhvr>
                                        <p:cTn id="11" dur="1" fill="hold">
                                          <p:stCondLst>
                                            <p:cond delay="0"/>
                                          </p:stCondLst>
                                        </p:cTn>
                                        <p:tgtEl>
                                          <p:spTgt spid="105475">
                                            <p:txEl>
                                              <p:pRg st="1" end="1"/>
                                            </p:txEl>
                                          </p:spTgt>
                                        </p:tgtEl>
                                        <p:attrNameLst>
                                          <p:attrName>style.visibility</p:attrName>
                                        </p:attrNameLst>
                                      </p:cBhvr>
                                      <p:to>
                                        <p:strVal val="visible"/>
                                      </p:to>
                                    </p:set>
                                    <p:animEffect transition="in" filter="fade">
                                      <p:cBhvr>
                                        <p:cTn id="12" dur="2000"/>
                                        <p:tgtEl>
                                          <p:spTgt spid="105475">
                                            <p:txEl>
                                              <p:pRg st="1" end="1"/>
                                            </p:txEl>
                                          </p:spTgt>
                                        </p:tgtEl>
                                      </p:cBhvr>
                                    </p:animEffect>
                                    <p:anim calcmode="lin" valueType="num">
                                      <p:cBhvr>
                                        <p:cTn id="13" dur="2000" fill="hold"/>
                                        <p:tgtEl>
                                          <p:spTgt spid="105475">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105475">
                                            <p:txEl>
                                              <p:pRg st="1" end="1"/>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iterate type="lt">
                                    <p:tmPct val="10000"/>
                                  </p:iterate>
                                  <p:childTnLst>
                                    <p:set>
                                      <p:cBhvr>
                                        <p:cTn id="16" dur="1" fill="hold">
                                          <p:stCondLst>
                                            <p:cond delay="0"/>
                                          </p:stCondLst>
                                        </p:cTn>
                                        <p:tgtEl>
                                          <p:spTgt spid="105475">
                                            <p:txEl>
                                              <p:pRg st="2" end="2"/>
                                            </p:txEl>
                                          </p:spTgt>
                                        </p:tgtEl>
                                        <p:attrNameLst>
                                          <p:attrName>style.visibility</p:attrName>
                                        </p:attrNameLst>
                                      </p:cBhvr>
                                      <p:to>
                                        <p:strVal val="visible"/>
                                      </p:to>
                                    </p:set>
                                    <p:animEffect transition="in" filter="fade">
                                      <p:cBhvr>
                                        <p:cTn id="17" dur="2000"/>
                                        <p:tgtEl>
                                          <p:spTgt spid="105475">
                                            <p:txEl>
                                              <p:pRg st="2" end="2"/>
                                            </p:txEl>
                                          </p:spTgt>
                                        </p:tgtEl>
                                      </p:cBhvr>
                                    </p:animEffect>
                                    <p:anim calcmode="lin" valueType="num">
                                      <p:cBhvr>
                                        <p:cTn id="18" dur="2000" fill="hold"/>
                                        <p:tgtEl>
                                          <p:spTgt spid="105475">
                                            <p:txEl>
                                              <p:pRg st="2" end="2"/>
                                            </p:txEl>
                                          </p:spTgt>
                                        </p:tgtEl>
                                        <p:attrNameLst>
                                          <p:attrName>ppt_w</p:attrName>
                                        </p:attrNameLst>
                                      </p:cBhvr>
                                      <p:tavLst>
                                        <p:tav tm="0" fmla="#ppt_w*sin(2.5*pi*$)">
                                          <p:val>
                                            <p:fltVal val="0"/>
                                          </p:val>
                                        </p:tav>
                                        <p:tav tm="100000">
                                          <p:val>
                                            <p:fltVal val="1"/>
                                          </p:val>
                                        </p:tav>
                                      </p:tavLst>
                                    </p:anim>
                                    <p:anim calcmode="lin" valueType="num">
                                      <p:cBhvr>
                                        <p:cTn id="19" dur="2000" fill="hold"/>
                                        <p:tgtEl>
                                          <p:spTgt spid="105475">
                                            <p:txEl>
                                              <p:pRg st="2" end="2"/>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iterate type="lt">
                                    <p:tmPct val="10000"/>
                                  </p:iterate>
                                  <p:childTnLst>
                                    <p:set>
                                      <p:cBhvr>
                                        <p:cTn id="21" dur="1" fill="hold">
                                          <p:stCondLst>
                                            <p:cond delay="0"/>
                                          </p:stCondLst>
                                        </p:cTn>
                                        <p:tgtEl>
                                          <p:spTgt spid="105475">
                                            <p:txEl>
                                              <p:pRg st="3" end="3"/>
                                            </p:txEl>
                                          </p:spTgt>
                                        </p:tgtEl>
                                        <p:attrNameLst>
                                          <p:attrName>style.visibility</p:attrName>
                                        </p:attrNameLst>
                                      </p:cBhvr>
                                      <p:to>
                                        <p:strVal val="visible"/>
                                      </p:to>
                                    </p:set>
                                    <p:animEffect transition="in" filter="fade">
                                      <p:cBhvr>
                                        <p:cTn id="22" dur="2000"/>
                                        <p:tgtEl>
                                          <p:spTgt spid="105475">
                                            <p:txEl>
                                              <p:pRg st="3" end="3"/>
                                            </p:txEl>
                                          </p:spTgt>
                                        </p:tgtEl>
                                      </p:cBhvr>
                                    </p:animEffect>
                                    <p:anim calcmode="lin" valueType="num">
                                      <p:cBhvr>
                                        <p:cTn id="23" dur="2000" fill="hold"/>
                                        <p:tgtEl>
                                          <p:spTgt spid="105475">
                                            <p:txEl>
                                              <p:pRg st="3" end="3"/>
                                            </p:txEl>
                                          </p:spTgt>
                                        </p:tgtEl>
                                        <p:attrNameLst>
                                          <p:attrName>ppt_w</p:attrName>
                                        </p:attrNameLst>
                                      </p:cBhvr>
                                      <p:tavLst>
                                        <p:tav tm="0" fmla="#ppt_w*sin(2.5*pi*$)">
                                          <p:val>
                                            <p:fltVal val="0"/>
                                          </p:val>
                                        </p:tav>
                                        <p:tav tm="100000">
                                          <p:val>
                                            <p:fltVal val="1"/>
                                          </p:val>
                                        </p:tav>
                                      </p:tavLst>
                                    </p:anim>
                                    <p:anim calcmode="lin" valueType="num">
                                      <p:cBhvr>
                                        <p:cTn id="24" dur="2000" fill="hold"/>
                                        <p:tgtEl>
                                          <p:spTgt spid="105475">
                                            <p:txEl>
                                              <p:pRg st="3" end="3"/>
                                            </p:txEl>
                                          </p:spTgt>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iterate type="lt">
                                    <p:tmPct val="10000"/>
                                  </p:iterate>
                                  <p:childTnLst>
                                    <p:set>
                                      <p:cBhvr>
                                        <p:cTn id="26" dur="1" fill="hold">
                                          <p:stCondLst>
                                            <p:cond delay="0"/>
                                          </p:stCondLst>
                                        </p:cTn>
                                        <p:tgtEl>
                                          <p:spTgt spid="105475">
                                            <p:txEl>
                                              <p:pRg st="4" end="4"/>
                                            </p:txEl>
                                          </p:spTgt>
                                        </p:tgtEl>
                                        <p:attrNameLst>
                                          <p:attrName>style.visibility</p:attrName>
                                        </p:attrNameLst>
                                      </p:cBhvr>
                                      <p:to>
                                        <p:strVal val="visible"/>
                                      </p:to>
                                    </p:set>
                                    <p:animEffect transition="in" filter="fade">
                                      <p:cBhvr>
                                        <p:cTn id="27" dur="2000"/>
                                        <p:tgtEl>
                                          <p:spTgt spid="105475">
                                            <p:txEl>
                                              <p:pRg st="4" end="4"/>
                                            </p:txEl>
                                          </p:spTgt>
                                        </p:tgtEl>
                                      </p:cBhvr>
                                    </p:animEffect>
                                    <p:anim calcmode="lin" valueType="num">
                                      <p:cBhvr>
                                        <p:cTn id="28" dur="2000" fill="hold"/>
                                        <p:tgtEl>
                                          <p:spTgt spid="105475">
                                            <p:txEl>
                                              <p:pRg st="4" end="4"/>
                                            </p:txEl>
                                          </p:spTgt>
                                        </p:tgtEl>
                                        <p:attrNameLst>
                                          <p:attrName>ppt_w</p:attrName>
                                        </p:attrNameLst>
                                      </p:cBhvr>
                                      <p:tavLst>
                                        <p:tav tm="0" fmla="#ppt_w*sin(2.5*pi*$)">
                                          <p:val>
                                            <p:fltVal val="0"/>
                                          </p:val>
                                        </p:tav>
                                        <p:tav tm="100000">
                                          <p:val>
                                            <p:fltVal val="1"/>
                                          </p:val>
                                        </p:tav>
                                      </p:tavLst>
                                    </p:anim>
                                    <p:anim calcmode="lin" valueType="num">
                                      <p:cBhvr>
                                        <p:cTn id="29" dur="2000" fill="hold"/>
                                        <p:tgtEl>
                                          <p:spTgt spid="105475">
                                            <p:txEl>
                                              <p:pRg st="4" end="4"/>
                                            </p:txEl>
                                          </p:spTgt>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iterate type="lt">
                                    <p:tmPct val="10000"/>
                                  </p:iterate>
                                  <p:childTnLst>
                                    <p:set>
                                      <p:cBhvr>
                                        <p:cTn id="31" dur="1" fill="hold">
                                          <p:stCondLst>
                                            <p:cond delay="0"/>
                                          </p:stCondLst>
                                        </p:cTn>
                                        <p:tgtEl>
                                          <p:spTgt spid="105475">
                                            <p:txEl>
                                              <p:pRg st="5" end="5"/>
                                            </p:txEl>
                                          </p:spTgt>
                                        </p:tgtEl>
                                        <p:attrNameLst>
                                          <p:attrName>style.visibility</p:attrName>
                                        </p:attrNameLst>
                                      </p:cBhvr>
                                      <p:to>
                                        <p:strVal val="visible"/>
                                      </p:to>
                                    </p:set>
                                    <p:animEffect transition="in" filter="fade">
                                      <p:cBhvr>
                                        <p:cTn id="32" dur="2000"/>
                                        <p:tgtEl>
                                          <p:spTgt spid="105475">
                                            <p:txEl>
                                              <p:pRg st="5" end="5"/>
                                            </p:txEl>
                                          </p:spTgt>
                                        </p:tgtEl>
                                      </p:cBhvr>
                                    </p:animEffect>
                                    <p:anim calcmode="lin" valueType="num">
                                      <p:cBhvr>
                                        <p:cTn id="33" dur="2000" fill="hold"/>
                                        <p:tgtEl>
                                          <p:spTgt spid="105475">
                                            <p:txEl>
                                              <p:pRg st="5" end="5"/>
                                            </p:txEl>
                                          </p:spTgt>
                                        </p:tgtEl>
                                        <p:attrNameLst>
                                          <p:attrName>ppt_w</p:attrName>
                                        </p:attrNameLst>
                                      </p:cBhvr>
                                      <p:tavLst>
                                        <p:tav tm="0" fmla="#ppt_w*sin(2.5*pi*$)">
                                          <p:val>
                                            <p:fltVal val="0"/>
                                          </p:val>
                                        </p:tav>
                                        <p:tav tm="100000">
                                          <p:val>
                                            <p:fltVal val="1"/>
                                          </p:val>
                                        </p:tav>
                                      </p:tavLst>
                                    </p:anim>
                                    <p:anim calcmode="lin" valueType="num">
                                      <p:cBhvr>
                                        <p:cTn id="34" dur="2000" fill="hold"/>
                                        <p:tgtEl>
                                          <p:spTgt spid="105475">
                                            <p:txEl>
                                              <p:pRg st="5" end="5"/>
                                            </p:txEl>
                                          </p:spTgt>
                                        </p:tgtEl>
                                        <p:attrNameLst>
                                          <p:attrName>ppt_h</p:attrName>
                                        </p:attrNameLst>
                                      </p:cBhvr>
                                      <p:tavLst>
                                        <p:tav tm="0">
                                          <p:val>
                                            <p:strVal val="#ppt_h"/>
                                          </p:val>
                                        </p:tav>
                                        <p:tav tm="100000">
                                          <p:val>
                                            <p:strVal val="#ppt_h"/>
                                          </p:val>
                                        </p:tav>
                                      </p:tavLst>
                                    </p:anim>
                                  </p:childTnLst>
                                </p:cTn>
                              </p:par>
                              <p:par>
                                <p:cTn id="35" presetID="45" presetClass="entr" presetSubtype="0" fill="hold" nodeType="withEffect">
                                  <p:stCondLst>
                                    <p:cond delay="0"/>
                                  </p:stCondLst>
                                  <p:iterate type="lt">
                                    <p:tmPct val="10000"/>
                                  </p:iterate>
                                  <p:childTnLst>
                                    <p:set>
                                      <p:cBhvr>
                                        <p:cTn id="36" dur="1" fill="hold">
                                          <p:stCondLst>
                                            <p:cond delay="0"/>
                                          </p:stCondLst>
                                        </p:cTn>
                                        <p:tgtEl>
                                          <p:spTgt spid="105475">
                                            <p:txEl>
                                              <p:pRg st="6" end="6"/>
                                            </p:txEl>
                                          </p:spTgt>
                                        </p:tgtEl>
                                        <p:attrNameLst>
                                          <p:attrName>style.visibility</p:attrName>
                                        </p:attrNameLst>
                                      </p:cBhvr>
                                      <p:to>
                                        <p:strVal val="visible"/>
                                      </p:to>
                                    </p:set>
                                    <p:animEffect transition="in" filter="fade">
                                      <p:cBhvr>
                                        <p:cTn id="37" dur="2000"/>
                                        <p:tgtEl>
                                          <p:spTgt spid="105475">
                                            <p:txEl>
                                              <p:pRg st="6" end="6"/>
                                            </p:txEl>
                                          </p:spTgt>
                                        </p:tgtEl>
                                      </p:cBhvr>
                                    </p:animEffect>
                                    <p:anim calcmode="lin" valueType="num">
                                      <p:cBhvr>
                                        <p:cTn id="38" dur="2000" fill="hold"/>
                                        <p:tgtEl>
                                          <p:spTgt spid="105475">
                                            <p:txEl>
                                              <p:pRg st="6" end="6"/>
                                            </p:txEl>
                                          </p:spTgt>
                                        </p:tgtEl>
                                        <p:attrNameLst>
                                          <p:attrName>ppt_w</p:attrName>
                                        </p:attrNameLst>
                                      </p:cBhvr>
                                      <p:tavLst>
                                        <p:tav tm="0" fmla="#ppt_w*sin(2.5*pi*$)">
                                          <p:val>
                                            <p:fltVal val="0"/>
                                          </p:val>
                                        </p:tav>
                                        <p:tav tm="100000">
                                          <p:val>
                                            <p:fltVal val="1"/>
                                          </p:val>
                                        </p:tav>
                                      </p:tavLst>
                                    </p:anim>
                                    <p:anim calcmode="lin" valueType="num">
                                      <p:cBhvr>
                                        <p:cTn id="39" dur="2000" fill="hold"/>
                                        <p:tgtEl>
                                          <p:spTgt spid="105475">
                                            <p:txEl>
                                              <p:pRg st="6" end="6"/>
                                            </p:txEl>
                                          </p:spTgt>
                                        </p:tgtEl>
                                        <p:attrNameLst>
                                          <p:attrName>ppt_h</p:attrName>
                                        </p:attrNameLst>
                                      </p:cBhvr>
                                      <p:tavLst>
                                        <p:tav tm="0">
                                          <p:val>
                                            <p:strVal val="#ppt_h"/>
                                          </p:val>
                                        </p:tav>
                                        <p:tav tm="100000">
                                          <p:val>
                                            <p:strVal val="#ppt_h"/>
                                          </p:val>
                                        </p:tav>
                                      </p:tavLst>
                                    </p:anim>
                                  </p:childTnLst>
                                </p:cTn>
                              </p:par>
                              <p:par>
                                <p:cTn id="40" presetID="45" presetClass="entr" presetSubtype="0" fill="hold" nodeType="withEffect">
                                  <p:stCondLst>
                                    <p:cond delay="0"/>
                                  </p:stCondLst>
                                  <p:iterate type="lt">
                                    <p:tmPct val="10000"/>
                                  </p:iterate>
                                  <p:childTnLst>
                                    <p:set>
                                      <p:cBhvr>
                                        <p:cTn id="41" dur="1" fill="hold">
                                          <p:stCondLst>
                                            <p:cond delay="0"/>
                                          </p:stCondLst>
                                        </p:cTn>
                                        <p:tgtEl>
                                          <p:spTgt spid="105475">
                                            <p:txEl>
                                              <p:pRg st="7" end="7"/>
                                            </p:txEl>
                                          </p:spTgt>
                                        </p:tgtEl>
                                        <p:attrNameLst>
                                          <p:attrName>style.visibility</p:attrName>
                                        </p:attrNameLst>
                                      </p:cBhvr>
                                      <p:to>
                                        <p:strVal val="visible"/>
                                      </p:to>
                                    </p:set>
                                    <p:animEffect transition="in" filter="fade">
                                      <p:cBhvr>
                                        <p:cTn id="42" dur="2000"/>
                                        <p:tgtEl>
                                          <p:spTgt spid="105475">
                                            <p:txEl>
                                              <p:pRg st="7" end="7"/>
                                            </p:txEl>
                                          </p:spTgt>
                                        </p:tgtEl>
                                      </p:cBhvr>
                                    </p:animEffect>
                                    <p:anim calcmode="lin" valueType="num">
                                      <p:cBhvr>
                                        <p:cTn id="43" dur="2000" fill="hold"/>
                                        <p:tgtEl>
                                          <p:spTgt spid="105475">
                                            <p:txEl>
                                              <p:pRg st="7" end="7"/>
                                            </p:txEl>
                                          </p:spTgt>
                                        </p:tgtEl>
                                        <p:attrNameLst>
                                          <p:attrName>ppt_w</p:attrName>
                                        </p:attrNameLst>
                                      </p:cBhvr>
                                      <p:tavLst>
                                        <p:tav tm="0" fmla="#ppt_w*sin(2.5*pi*$)">
                                          <p:val>
                                            <p:fltVal val="0"/>
                                          </p:val>
                                        </p:tav>
                                        <p:tav tm="100000">
                                          <p:val>
                                            <p:fltVal val="1"/>
                                          </p:val>
                                        </p:tav>
                                      </p:tavLst>
                                    </p:anim>
                                    <p:anim calcmode="lin" valueType="num">
                                      <p:cBhvr>
                                        <p:cTn id="44" dur="2000" fill="hold"/>
                                        <p:tgtEl>
                                          <p:spTgt spid="105475">
                                            <p:txEl>
                                              <p:pRg st="7" end="7"/>
                                            </p:txEl>
                                          </p:spTgt>
                                        </p:tgtEl>
                                        <p:attrNameLst>
                                          <p:attrName>ppt_h</p:attrName>
                                        </p:attrNameLst>
                                      </p:cBhvr>
                                      <p:tavLst>
                                        <p:tav tm="0">
                                          <p:val>
                                            <p:strVal val="#ppt_h"/>
                                          </p:val>
                                        </p:tav>
                                        <p:tav tm="100000">
                                          <p:val>
                                            <p:strVal val="#ppt_h"/>
                                          </p:val>
                                        </p:tav>
                                      </p:tavLst>
                                    </p:anim>
                                  </p:childTnLst>
                                </p:cTn>
                              </p:par>
                              <p:par>
                                <p:cTn id="45" presetID="45" presetClass="entr" presetSubtype="0" fill="hold" nodeType="withEffect">
                                  <p:stCondLst>
                                    <p:cond delay="0"/>
                                  </p:stCondLst>
                                  <p:iterate type="lt">
                                    <p:tmPct val="10000"/>
                                  </p:iterate>
                                  <p:childTnLst>
                                    <p:set>
                                      <p:cBhvr>
                                        <p:cTn id="46" dur="1" fill="hold">
                                          <p:stCondLst>
                                            <p:cond delay="0"/>
                                          </p:stCondLst>
                                        </p:cTn>
                                        <p:tgtEl>
                                          <p:spTgt spid="105475">
                                            <p:txEl>
                                              <p:pRg st="8" end="8"/>
                                            </p:txEl>
                                          </p:spTgt>
                                        </p:tgtEl>
                                        <p:attrNameLst>
                                          <p:attrName>style.visibility</p:attrName>
                                        </p:attrNameLst>
                                      </p:cBhvr>
                                      <p:to>
                                        <p:strVal val="visible"/>
                                      </p:to>
                                    </p:set>
                                    <p:animEffect transition="in" filter="fade">
                                      <p:cBhvr>
                                        <p:cTn id="47" dur="2000"/>
                                        <p:tgtEl>
                                          <p:spTgt spid="105475">
                                            <p:txEl>
                                              <p:pRg st="8" end="8"/>
                                            </p:txEl>
                                          </p:spTgt>
                                        </p:tgtEl>
                                      </p:cBhvr>
                                    </p:animEffect>
                                    <p:anim calcmode="lin" valueType="num">
                                      <p:cBhvr>
                                        <p:cTn id="48" dur="2000" fill="hold"/>
                                        <p:tgtEl>
                                          <p:spTgt spid="105475">
                                            <p:txEl>
                                              <p:pRg st="8" end="8"/>
                                            </p:txEl>
                                          </p:spTgt>
                                        </p:tgtEl>
                                        <p:attrNameLst>
                                          <p:attrName>ppt_w</p:attrName>
                                        </p:attrNameLst>
                                      </p:cBhvr>
                                      <p:tavLst>
                                        <p:tav tm="0" fmla="#ppt_w*sin(2.5*pi*$)">
                                          <p:val>
                                            <p:fltVal val="0"/>
                                          </p:val>
                                        </p:tav>
                                        <p:tav tm="100000">
                                          <p:val>
                                            <p:fltVal val="1"/>
                                          </p:val>
                                        </p:tav>
                                      </p:tavLst>
                                    </p:anim>
                                    <p:anim calcmode="lin" valueType="num">
                                      <p:cBhvr>
                                        <p:cTn id="49" dur="2000" fill="hold"/>
                                        <p:tgtEl>
                                          <p:spTgt spid="105475">
                                            <p:txEl>
                                              <p:pRg st="8" end="8"/>
                                            </p:txEl>
                                          </p:spTgt>
                                        </p:tgtEl>
                                        <p:attrNameLst>
                                          <p:attrName>ppt_h</p:attrName>
                                        </p:attrNameLst>
                                      </p:cBhvr>
                                      <p:tavLst>
                                        <p:tav tm="0">
                                          <p:val>
                                            <p:strVal val="#ppt_h"/>
                                          </p:val>
                                        </p:tav>
                                        <p:tav tm="100000">
                                          <p:val>
                                            <p:strVal val="#ppt_h"/>
                                          </p:val>
                                        </p:tav>
                                      </p:tavLst>
                                    </p:anim>
                                  </p:childTnLst>
                                </p:cTn>
                              </p:par>
                              <p:par>
                                <p:cTn id="50" presetID="45" presetClass="entr" presetSubtype="0" fill="hold" nodeType="withEffect">
                                  <p:stCondLst>
                                    <p:cond delay="0"/>
                                  </p:stCondLst>
                                  <p:iterate type="lt">
                                    <p:tmPct val="10000"/>
                                  </p:iterate>
                                  <p:childTnLst>
                                    <p:set>
                                      <p:cBhvr>
                                        <p:cTn id="51" dur="1" fill="hold">
                                          <p:stCondLst>
                                            <p:cond delay="0"/>
                                          </p:stCondLst>
                                        </p:cTn>
                                        <p:tgtEl>
                                          <p:spTgt spid="105475">
                                            <p:txEl>
                                              <p:pRg st="9" end="9"/>
                                            </p:txEl>
                                          </p:spTgt>
                                        </p:tgtEl>
                                        <p:attrNameLst>
                                          <p:attrName>style.visibility</p:attrName>
                                        </p:attrNameLst>
                                      </p:cBhvr>
                                      <p:to>
                                        <p:strVal val="visible"/>
                                      </p:to>
                                    </p:set>
                                    <p:animEffect transition="in" filter="fade">
                                      <p:cBhvr>
                                        <p:cTn id="52" dur="2000"/>
                                        <p:tgtEl>
                                          <p:spTgt spid="105475">
                                            <p:txEl>
                                              <p:pRg st="9" end="9"/>
                                            </p:txEl>
                                          </p:spTgt>
                                        </p:tgtEl>
                                      </p:cBhvr>
                                    </p:animEffect>
                                    <p:anim calcmode="lin" valueType="num">
                                      <p:cBhvr>
                                        <p:cTn id="53" dur="2000" fill="hold"/>
                                        <p:tgtEl>
                                          <p:spTgt spid="105475">
                                            <p:txEl>
                                              <p:pRg st="9" end="9"/>
                                            </p:txEl>
                                          </p:spTgt>
                                        </p:tgtEl>
                                        <p:attrNameLst>
                                          <p:attrName>ppt_w</p:attrName>
                                        </p:attrNameLst>
                                      </p:cBhvr>
                                      <p:tavLst>
                                        <p:tav tm="0" fmla="#ppt_w*sin(2.5*pi*$)">
                                          <p:val>
                                            <p:fltVal val="0"/>
                                          </p:val>
                                        </p:tav>
                                        <p:tav tm="100000">
                                          <p:val>
                                            <p:fltVal val="1"/>
                                          </p:val>
                                        </p:tav>
                                      </p:tavLst>
                                    </p:anim>
                                    <p:anim calcmode="lin" valueType="num">
                                      <p:cBhvr>
                                        <p:cTn id="54" dur="2000" fill="hold"/>
                                        <p:tgtEl>
                                          <p:spTgt spid="105475">
                                            <p:txEl>
                                              <p:pRg st="9" end="9"/>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C summary</a:t>
            </a:r>
            <a:endParaRPr lang="en-US" dirty="0"/>
          </a:p>
        </p:txBody>
      </p:sp>
      <p:sp>
        <p:nvSpPr>
          <p:cNvPr id="3" name="Content Placeholder 2"/>
          <p:cNvSpPr>
            <a:spLocks noGrp="1"/>
          </p:cNvSpPr>
          <p:nvPr>
            <p:ph idx="1"/>
          </p:nvPr>
        </p:nvSpPr>
        <p:spPr>
          <a:xfrm>
            <a:off x="457200" y="1219200"/>
            <a:ext cx="8229600" cy="5181600"/>
          </a:xfrm>
        </p:spPr>
        <p:txBody>
          <a:bodyPr>
            <a:normAutofit/>
          </a:bodyPr>
          <a:lstStyle/>
          <a:p>
            <a:r>
              <a:rPr lang="en-US" dirty="0" smtClean="0"/>
              <a:t>If the agency acts consistently with: </a:t>
            </a:r>
            <a:r>
              <a:rPr lang="en-US" i="1" dirty="0">
                <a:solidFill>
                  <a:srgbClr val="FF0000"/>
                </a:solidFill>
              </a:rPr>
              <a:t>“the very fact that they have a speech delay means that further audiological testing is warranted to rule out any late-onset hearing </a:t>
            </a:r>
            <a:r>
              <a:rPr lang="en-US" i="1" dirty="0" smtClean="0">
                <a:solidFill>
                  <a:srgbClr val="FF0000"/>
                </a:solidFill>
              </a:rPr>
              <a:t>loss</a:t>
            </a:r>
            <a:r>
              <a:rPr lang="en-US" dirty="0" smtClean="0"/>
              <a:t>” then audiological evaluations should be provided for these children. </a:t>
            </a:r>
          </a:p>
          <a:p>
            <a:r>
              <a:rPr lang="en-US" dirty="0" smtClean="0"/>
              <a:t>Even if the agency does not enact this belief, it is still required to use </a:t>
            </a:r>
            <a:r>
              <a:rPr lang="en-US" i="1" dirty="0" smtClean="0"/>
              <a:t>objective criteria</a:t>
            </a:r>
            <a:r>
              <a:rPr lang="en-US" dirty="0" smtClean="0"/>
              <a:t> to  assess functional hearing to fulfill the present level of performance statement on the IFSP.</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639762"/>
          </a:xfrm>
        </p:spPr>
        <p:txBody>
          <a:bodyPr>
            <a:noAutofit/>
          </a:bodyPr>
          <a:lstStyle/>
          <a:p>
            <a:r>
              <a:rPr lang="en-US" sz="3600" b="1" dirty="0" smtClean="0"/>
              <a:t>Requirements to perform hearing screening</a:t>
            </a:r>
            <a:endParaRPr lang="en-US" sz="3600" dirty="0"/>
          </a:p>
        </p:txBody>
      </p:sp>
      <p:sp>
        <p:nvSpPr>
          <p:cNvPr id="3" name="Content Placeholder 2"/>
          <p:cNvSpPr>
            <a:spLocks noGrp="1"/>
          </p:cNvSpPr>
          <p:nvPr>
            <p:ph idx="1"/>
          </p:nvPr>
        </p:nvSpPr>
        <p:spPr>
          <a:xfrm>
            <a:off x="457200" y="990600"/>
            <a:ext cx="8229600" cy="5638800"/>
          </a:xfrm>
        </p:spPr>
        <p:txBody>
          <a:bodyPr>
            <a:normAutofit/>
          </a:bodyPr>
          <a:lstStyle/>
          <a:p>
            <a:pPr>
              <a:buNone/>
            </a:pPr>
            <a:r>
              <a:rPr lang="en-US" b="1" dirty="0" smtClean="0"/>
              <a:t>Head Start</a:t>
            </a:r>
          </a:p>
          <a:p>
            <a:r>
              <a:rPr lang="en-US" dirty="0" smtClean="0"/>
              <a:t>In </a:t>
            </a:r>
            <a:r>
              <a:rPr lang="en-US" dirty="0"/>
              <a:t>the Head Start standards for training, qualifications and conduct of home visits, </a:t>
            </a:r>
            <a:r>
              <a:rPr lang="en-US" b="1" dirty="0">
                <a:solidFill>
                  <a:srgbClr val="FF0000"/>
                </a:solidFill>
              </a:rPr>
              <a:t>offering annual hearing screening</a:t>
            </a:r>
            <a:r>
              <a:rPr lang="en-US" dirty="0"/>
              <a:t> for children from birth to entry into kindergarten, </a:t>
            </a:r>
            <a:r>
              <a:rPr lang="en-US" i="1" dirty="0">
                <a:solidFill>
                  <a:srgbClr val="FF0000"/>
                </a:solidFill>
              </a:rPr>
              <a:t>when needed</a:t>
            </a:r>
            <a:r>
              <a:rPr lang="en-US" dirty="0"/>
              <a:t> is required. (Public Law No: 110-134).  </a:t>
            </a:r>
          </a:p>
          <a:p>
            <a:r>
              <a:rPr lang="en-US" dirty="0" smtClean="0"/>
              <a:t>Head Start Performance Standards require </a:t>
            </a:r>
            <a:r>
              <a:rPr lang="en-US" dirty="0"/>
              <a:t>that </a:t>
            </a:r>
            <a:r>
              <a:rPr lang="en-US" dirty="0" smtClean="0"/>
              <a:t>an </a:t>
            </a:r>
            <a:r>
              <a:rPr lang="en-US" b="1" dirty="0" smtClean="0">
                <a:solidFill>
                  <a:srgbClr val="FF0000"/>
                </a:solidFill>
              </a:rPr>
              <a:t>auditory </a:t>
            </a:r>
            <a:r>
              <a:rPr lang="en-US" b="1" dirty="0">
                <a:solidFill>
                  <a:srgbClr val="FF0000"/>
                </a:solidFill>
              </a:rPr>
              <a:t>screening </a:t>
            </a:r>
            <a:r>
              <a:rPr lang="en-US" dirty="0"/>
              <a:t>be conducted within the first 45 days of enrollment</a:t>
            </a:r>
            <a:r>
              <a:rPr lang="en-US" b="1" dirty="0"/>
              <a:t> </a:t>
            </a:r>
            <a:r>
              <a:rPr lang="en-US" dirty="0"/>
              <a:t>(1304.20 Child health and developmental services)</a:t>
            </a:r>
            <a:r>
              <a:rPr lang="en-US" b="1" dirty="0"/>
              <a:t>.</a:t>
            </a:r>
            <a:r>
              <a:rPr lang="en-US" dirty="0"/>
              <a:t> </a:t>
            </a:r>
            <a:endParaRPr lang="en-US" dirty="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 Start Continued</a:t>
            </a:r>
            <a:endParaRPr lang="en-US" dirty="0"/>
          </a:p>
        </p:txBody>
      </p:sp>
      <p:sp>
        <p:nvSpPr>
          <p:cNvPr id="3" name="Content Placeholder 2"/>
          <p:cNvSpPr>
            <a:spLocks noGrp="1"/>
          </p:cNvSpPr>
          <p:nvPr>
            <p:ph idx="1"/>
          </p:nvPr>
        </p:nvSpPr>
        <p:spPr>
          <a:xfrm>
            <a:off x="457200" y="1295400"/>
            <a:ext cx="8229600" cy="4830763"/>
          </a:xfrm>
        </p:spPr>
        <p:txBody>
          <a:bodyPr>
            <a:normAutofit fontScale="92500" lnSpcReduction="20000"/>
          </a:bodyPr>
          <a:lstStyle/>
          <a:p>
            <a:r>
              <a:rPr lang="en-US" dirty="0" smtClean="0"/>
              <a:t>Grantee and delegate agencies must obtain direct guidance from a mental health or </a:t>
            </a:r>
            <a:r>
              <a:rPr lang="en-US" dirty="0" smtClean="0">
                <a:solidFill>
                  <a:srgbClr val="FF0000"/>
                </a:solidFill>
              </a:rPr>
              <a:t>child development professional</a:t>
            </a:r>
            <a:r>
              <a:rPr lang="en-US" dirty="0" smtClean="0"/>
              <a:t> on how to use the findings to address identified needs. </a:t>
            </a:r>
          </a:p>
          <a:p>
            <a:r>
              <a:rPr lang="en-US" dirty="0" smtClean="0"/>
              <a:t>(iii) Obtain or </a:t>
            </a:r>
            <a:r>
              <a:rPr lang="en-US" dirty="0" smtClean="0">
                <a:solidFill>
                  <a:srgbClr val="FF0000"/>
                </a:solidFill>
              </a:rPr>
              <a:t>arrange further diagnostic testing, </a:t>
            </a:r>
            <a:r>
              <a:rPr lang="en-US" dirty="0" smtClean="0"/>
              <a:t>examination, and treatment by an appropriate licensed or certified professional for each child with an observable, known or suspected health or developmental problem; and (iv) Develop and implement a follow-up plan for any condition identified in 45 CFR 1304.20(a)(1)(ii) and (iii) so that any needed treatment has begun.</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 Start &amp; EPSDT</a:t>
            </a:r>
            <a:endParaRPr lang="en-US" dirty="0"/>
          </a:p>
        </p:txBody>
      </p:sp>
      <p:sp>
        <p:nvSpPr>
          <p:cNvPr id="3" name="Content Placeholder 2"/>
          <p:cNvSpPr>
            <a:spLocks noGrp="1"/>
          </p:cNvSpPr>
          <p:nvPr>
            <p:ph idx="1"/>
          </p:nvPr>
        </p:nvSpPr>
        <p:spPr>
          <a:xfrm>
            <a:off x="457200" y="1143000"/>
            <a:ext cx="8229600" cy="5486400"/>
          </a:xfrm>
        </p:spPr>
        <p:txBody>
          <a:bodyPr>
            <a:normAutofit fontScale="85000" lnSpcReduction="10000"/>
          </a:bodyPr>
          <a:lstStyle/>
          <a:p>
            <a:r>
              <a:rPr lang="en-US" b="1" dirty="0" smtClean="0"/>
              <a:t>Head Start requires that EPSDT screening be conducted. </a:t>
            </a:r>
            <a:r>
              <a:rPr lang="en-US" dirty="0" smtClean="0"/>
              <a:t>EPSDT (in accordance with section 1905(r) of the Act), must include screening services and a comprehensive health and developmental history -- (including assessment of both physical and mental health development);</a:t>
            </a:r>
          </a:p>
          <a:p>
            <a:r>
              <a:rPr lang="en-US" b="1" dirty="0" smtClean="0">
                <a:solidFill>
                  <a:srgbClr val="FF0000"/>
                </a:solidFill>
              </a:rPr>
              <a:t>Hearing</a:t>
            </a:r>
            <a:r>
              <a:rPr lang="en-US" b="1" dirty="0" smtClean="0"/>
              <a:t> </a:t>
            </a:r>
            <a:r>
              <a:rPr lang="en-US" dirty="0" smtClean="0"/>
              <a:t>is</a:t>
            </a:r>
            <a:r>
              <a:rPr lang="en-US" b="1" dirty="0" smtClean="0"/>
              <a:t> </a:t>
            </a:r>
            <a:r>
              <a:rPr lang="en-US" dirty="0" smtClean="0"/>
              <a:t>listed under required screening services.  “At a minimum, include diagnosis and treatment for defects in hearing, including hearing aids.” </a:t>
            </a:r>
          </a:p>
          <a:p>
            <a:r>
              <a:rPr lang="en-US" dirty="0" smtClean="0"/>
              <a:t>The periodicity schedule for Periodic Screening, Vision, and Hearing services in </a:t>
            </a:r>
            <a:r>
              <a:rPr lang="en-US" dirty="0" smtClean="0">
                <a:solidFill>
                  <a:srgbClr val="FF0000"/>
                </a:solidFill>
              </a:rPr>
              <a:t>Minnesota specify subjective hearing screening measures </a:t>
            </a:r>
            <a:r>
              <a:rPr lang="en-US" dirty="0" smtClean="0"/>
              <a:t>through age 3 and objective screening at age 4, 5, 6, 8, 10, 12, 14, 16, 18 years.</a:t>
            </a:r>
          </a:p>
          <a:p>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4818</TotalTime>
  <Words>7483</Words>
  <Application>Microsoft Office PowerPoint</Application>
  <PresentationFormat>On-screen Show (4:3)</PresentationFormat>
  <Paragraphs>436</Paragraphs>
  <Slides>54</Slides>
  <Notes>40</Notes>
  <HiddenSlides>0</HiddenSlides>
  <MMClips>5</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54</vt:i4>
      </vt:variant>
    </vt:vector>
  </HeadingPairs>
  <TitlesOfParts>
    <vt:vector size="58" baseType="lpstr">
      <vt:lpstr>Office Theme</vt:lpstr>
      <vt:lpstr>Document</vt:lpstr>
      <vt:lpstr>Packager Shell Object</vt:lpstr>
      <vt:lpstr>Acrobat Document</vt:lpstr>
      <vt:lpstr>Hearing Screening in Early Childhood: What, Why, How</vt:lpstr>
      <vt:lpstr>Information covered in this presentation</vt:lpstr>
      <vt:lpstr>Requirements to perform hearing screening</vt:lpstr>
      <vt:lpstr>Part C requirements continued</vt:lpstr>
      <vt:lpstr>OSEP clarification, Nov. 6, 2003</vt:lpstr>
      <vt:lpstr>Part C summary</vt:lpstr>
      <vt:lpstr>Requirements to perform hearing screening</vt:lpstr>
      <vt:lpstr>Head Start Continued</vt:lpstr>
      <vt:lpstr>Head Start &amp; EPSDT</vt:lpstr>
      <vt:lpstr>Requirements to perform hearing screening</vt:lpstr>
      <vt:lpstr>Affects of Hearing Loss on Development</vt:lpstr>
      <vt:lpstr>We hear and see with our brains. </vt:lpstr>
      <vt:lpstr>Slide 13</vt:lpstr>
      <vt:lpstr>The Early Developing Brain </vt:lpstr>
      <vt:lpstr>Brain Development and Urgency to Amplify</vt:lpstr>
      <vt:lpstr>Hearing and Development</vt:lpstr>
      <vt:lpstr>A barrier in information gathering!</vt:lpstr>
      <vt:lpstr>Language is  CAUGHT not TAUGHT</vt:lpstr>
      <vt:lpstr>The Listening Bubble</vt:lpstr>
      <vt:lpstr>Hearing Does Not Develop</vt:lpstr>
      <vt:lpstr>Experience for Yourself!!  Hearing loss affects how  loudly sound is perceived</vt:lpstr>
      <vt:lpstr>Experience for Yourself!!  Hearing loss can affect  perception of different pitches </vt:lpstr>
      <vt:lpstr>UNFAIR SPELLING TEST 2 lists of words </vt:lpstr>
      <vt:lpstr>Won’t most children with hearing loss be identified by newborn screening?</vt:lpstr>
      <vt:lpstr>How many children should be identified? Estimates vary</vt:lpstr>
      <vt:lpstr>What about for  Early Childhood?</vt:lpstr>
      <vt:lpstr>Types of hearing loss</vt:lpstr>
      <vt:lpstr>A common problem</vt:lpstr>
      <vt:lpstr>Fluid or infection behind the eardrum, in the middle ear space, can cause significant temporary hearing loss. Young children are more prone to ear problems because the Eustachian tube is much more horizontal and bacterial from the throat can more easily invade the middle ear space. Lower immunity and allergies also contribute.</vt:lpstr>
      <vt:lpstr>Who SHOULD we identify?</vt:lpstr>
      <vt:lpstr>A word about unilateral hearing loss</vt:lpstr>
      <vt:lpstr>Methods of screening for hearing loss in young children 6 months to 5 years</vt:lpstr>
      <vt:lpstr>Informal observation  and parent interview </vt:lpstr>
      <vt:lpstr>Checklists</vt:lpstr>
      <vt:lpstr>Traditional pure tone hearing screening </vt:lpstr>
      <vt:lpstr>Otoacoustic emissions (OAE) </vt:lpstr>
      <vt:lpstr>Tympanometry</vt:lpstr>
      <vt:lpstr>  Tympanometry</vt:lpstr>
      <vt:lpstr>Informal observation and  parent interview PROS &amp; CONS</vt:lpstr>
      <vt:lpstr>Checklist  PROS &amp; CONS</vt:lpstr>
      <vt:lpstr>Traditional pure tone hearing screening  PROS &amp; CONS</vt:lpstr>
      <vt:lpstr>OAE PROS</vt:lpstr>
      <vt:lpstr>OAE CONS</vt:lpstr>
      <vt:lpstr>Tympanometry PROS &amp; CONS</vt:lpstr>
      <vt:lpstr>Implementation Costs &amp; Issues 0-5</vt:lpstr>
      <vt:lpstr>Implementation Costs &amp; Issues 0-3</vt:lpstr>
      <vt:lpstr>Implementation Costs &amp; Issues 0-3</vt:lpstr>
      <vt:lpstr>Infant/Toddler Screening Summary:  Time, Money, &amp; Effectiveness</vt:lpstr>
      <vt:lpstr>Infant/Toddler Screening Summary:  Time, Money, &amp; Effectiveness</vt:lpstr>
      <vt:lpstr>Infant/Toddler Screening Summary:  Time, Money, &amp; Effectiveness</vt:lpstr>
      <vt:lpstr>Preschool Hearing Screening</vt:lpstr>
      <vt:lpstr>Summary</vt:lpstr>
      <vt:lpstr>Resources</vt:lpstr>
      <vt:lpstr>Answers to the Unfair Spelling Test Is ‘hearing’ with this type of loss enough to really learn complete language incidentally?</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Hearing Screening in Early Childhood: What, Why, How</dc:title>
  <dc:creator>karenlanderson</dc:creator>
  <cp:lastModifiedBy>karenlanderson</cp:lastModifiedBy>
  <cp:revision>112</cp:revision>
  <dcterms:created xsi:type="dcterms:W3CDTF">2010-12-03T15:05:45Z</dcterms:created>
  <dcterms:modified xsi:type="dcterms:W3CDTF">2011-08-23T19:04:34Z</dcterms:modified>
</cp:coreProperties>
</file>